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tiff" ContentType="image/tiff"/>
  <Default Extension="rels" ContentType="application/vnd.openxmlformats-package.relationships+xml"/>
  <Default Extension="wdp" ContentType="image/vnd.ms-photo"/>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9" r:id="rId1"/>
    <p:sldMasterId id="2147483680" r:id="rId2"/>
  </p:sldMasterIdLst>
  <p:notesMasterIdLst>
    <p:notesMasterId r:id="rId52"/>
  </p:notesMasterIdLst>
  <p:sldIdLst>
    <p:sldId id="496" r:id="rId3"/>
    <p:sldId id="575" r:id="rId4"/>
    <p:sldId id="417" r:id="rId5"/>
    <p:sldId id="576" r:id="rId6"/>
    <p:sldId id="577" r:id="rId7"/>
    <p:sldId id="570" r:id="rId8"/>
    <p:sldId id="499" r:id="rId9"/>
    <p:sldId id="572" r:id="rId10"/>
    <p:sldId id="578" r:id="rId11"/>
    <p:sldId id="574" r:id="rId12"/>
    <p:sldId id="500" r:id="rId13"/>
    <p:sldId id="420" r:id="rId14"/>
    <p:sldId id="421" r:id="rId15"/>
    <p:sldId id="501" r:id="rId16"/>
    <p:sldId id="425" r:id="rId17"/>
    <p:sldId id="502" r:id="rId18"/>
    <p:sldId id="540" r:id="rId19"/>
    <p:sldId id="533" r:id="rId20"/>
    <p:sldId id="546" r:id="rId21"/>
    <p:sldId id="547" r:id="rId22"/>
    <p:sldId id="548" r:id="rId23"/>
    <p:sldId id="549" r:id="rId24"/>
    <p:sldId id="550" r:id="rId25"/>
    <p:sldId id="551" r:id="rId26"/>
    <p:sldId id="438" r:id="rId27"/>
    <p:sldId id="515" r:id="rId28"/>
    <p:sldId id="516" r:id="rId29"/>
    <p:sldId id="567" r:id="rId30"/>
    <p:sldId id="503" r:id="rId31"/>
    <p:sldId id="536" r:id="rId32"/>
    <p:sldId id="436" r:id="rId33"/>
    <p:sldId id="507" r:id="rId34"/>
    <p:sldId id="508" r:id="rId35"/>
    <p:sldId id="509" r:id="rId36"/>
    <p:sldId id="510" r:id="rId37"/>
    <p:sldId id="511" r:id="rId38"/>
    <p:sldId id="512" r:id="rId39"/>
    <p:sldId id="513" r:id="rId40"/>
    <p:sldId id="506" r:id="rId41"/>
    <p:sldId id="474" r:id="rId42"/>
    <p:sldId id="514" r:id="rId43"/>
    <p:sldId id="556" r:id="rId44"/>
    <p:sldId id="557" r:id="rId45"/>
    <p:sldId id="558" r:id="rId46"/>
    <p:sldId id="559" r:id="rId47"/>
    <p:sldId id="569" r:id="rId48"/>
    <p:sldId id="555" r:id="rId49"/>
    <p:sldId id="554" r:id="rId50"/>
    <p:sldId id="278" r:id="rId51"/>
  </p:sldIdLst>
  <p:sldSz cx="9144000" cy="5143500" type="screen16x9"/>
  <p:notesSz cx="6858000" cy="9144000"/>
  <p:defaultTex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bby Anandan" initials="" lastIdx="1" clrIdx="0"/>
  <p:cmAuthor id="1" name="Marius Bogoevici" initials="" lastIdx="1" clrIdx="1"/>
  <p:cmAuthor id="2" name="Kaushik Bhattacharya" initials="" lastIdx="1" clrIdx="2"/>
  <p:cmAuthor id="3" name="Rajesh Jain" initials="" lastIdx="1" clrIdx="3"/>
  <p:cmAuthor id="4" name="Vivian Fialho" initials="" lastIdx="1" clrIdx="4"/>
</p:cmAuthorLst>
</file>

<file path=ppt/presProps.xml><?xml version="1.0" encoding="utf-8"?>
<p:presentationPr xmlns:a="http://schemas.openxmlformats.org/drawingml/2006/main" xmlns:r="http://schemas.openxmlformats.org/officeDocument/2006/relationships" xmlns:p="http://schemas.openxmlformats.org/presentationml/2006/main">
  <p:prnPr prnWhat="notes" hiddenSlides="1"/>
  <p:clrMru>
    <a:srgbClr val="4BACC6"/>
    <a:srgbClr val="2580D4"/>
    <a:srgbClr val="8165A2"/>
    <a:srgbClr val="CCFFFF"/>
    <a:srgbClr val="1E7BA2"/>
    <a:srgbClr val="1B7E73"/>
    <a:srgbClr val="3399CC"/>
    <a:srgbClr val="6699CC"/>
    <a:srgbClr val="ADC422"/>
    <a:srgbClr val="10675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730357E-93A8-4261-B1C9-CC12F3EA413F}">
  <a:tblStyle styleId="{9730357E-93A8-4261-B1C9-CC12F3EA413F}" styleName="Table_0">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6BD45589-F490-4F9B-8423-FB0429940A51}" styleName="Table_1">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CA1A9225-6EAF-4431-849E-CC4CF34863AB}" styleName="Table_2">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1C7EE857-DDB9-4534-9EAF-1C7BEA9C0FA0}" styleName="Table_3">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1B5092FE-5CEC-4CF4-BDA5-9081C11EFF3B}" styleName="Table_4">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179" autoAdjust="0"/>
    <p:restoredTop sz="97871" autoAdjust="0"/>
  </p:normalViewPr>
  <p:slideViewPr>
    <p:cSldViewPr snapToGrid="0" snapToObjects="1">
      <p:cViewPr varScale="1">
        <p:scale>
          <a:sx n="264" d="100"/>
          <a:sy n="264" d="100"/>
        </p:scale>
        <p:origin x="176" y="704"/>
      </p:cViewPr>
      <p:guideLst>
        <p:guide orient="horz" pos="1620"/>
        <p:guide pos="2880"/>
      </p:guideLst>
    </p:cSldViewPr>
  </p:slideViewPr>
  <p:notesTextViewPr>
    <p:cViewPr>
      <p:scale>
        <a:sx n="100" d="100"/>
        <a:sy n="100" d="100"/>
      </p:scale>
      <p:origin x="0" y="0"/>
    </p:cViewPr>
  </p:notesTextViewPr>
  <p:sorterViewPr>
    <p:cViewPr>
      <p:scale>
        <a:sx n="85" d="100"/>
        <a:sy n="85" d="100"/>
      </p:scale>
      <p:origin x="0" y="3800"/>
    </p:cViewPr>
  </p:sorterViewPr>
  <p:notesViewPr>
    <p:cSldViewPr snapToGrid="0" snapToObjects="1">
      <p:cViewPr varScale="1">
        <p:scale>
          <a:sx n="110" d="100"/>
          <a:sy n="110" d="100"/>
        </p:scale>
        <p:origin x="-4176" y="-10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50" Type="http://schemas.openxmlformats.org/officeDocument/2006/relationships/slide" Target="slides/slide48.xml"/><Relationship Id="rId51" Type="http://schemas.openxmlformats.org/officeDocument/2006/relationships/slide" Target="slides/slide49.xml"/><Relationship Id="rId52" Type="http://schemas.openxmlformats.org/officeDocument/2006/relationships/notesMaster" Target="notesMasters/notesMaster1.xml"/><Relationship Id="rId53" Type="http://schemas.openxmlformats.org/officeDocument/2006/relationships/commentAuthors" Target="commentAuthors.xml"/><Relationship Id="rId54" Type="http://schemas.openxmlformats.org/officeDocument/2006/relationships/presProps" Target="presProps.xml"/><Relationship Id="rId55" Type="http://schemas.openxmlformats.org/officeDocument/2006/relationships/viewProps" Target="viewProps.xml"/><Relationship Id="rId56" Type="http://schemas.openxmlformats.org/officeDocument/2006/relationships/theme" Target="theme/theme1.xml"/><Relationship Id="rId57" Type="http://schemas.openxmlformats.org/officeDocument/2006/relationships/tableStyles" Target="tableStyles.xml"/><Relationship Id="rId40" Type="http://schemas.openxmlformats.org/officeDocument/2006/relationships/slide" Target="slides/slide38.xml"/><Relationship Id="rId41" Type="http://schemas.openxmlformats.org/officeDocument/2006/relationships/slide" Target="slides/slide39.xml"/><Relationship Id="rId42" Type="http://schemas.openxmlformats.org/officeDocument/2006/relationships/slide" Target="slides/slide40.xml"/><Relationship Id="rId43" Type="http://schemas.openxmlformats.org/officeDocument/2006/relationships/slide" Target="slides/slide41.xml"/><Relationship Id="rId44" Type="http://schemas.openxmlformats.org/officeDocument/2006/relationships/slide" Target="slides/slide42.xml"/><Relationship Id="rId45" Type="http://schemas.openxmlformats.org/officeDocument/2006/relationships/slide" Target="slides/slide43.xml"/><Relationship Id="rId46" Type="http://schemas.openxmlformats.org/officeDocument/2006/relationships/slide" Target="slides/slide44.xml"/><Relationship Id="rId47" Type="http://schemas.openxmlformats.org/officeDocument/2006/relationships/slide" Target="slides/slide45.xml"/><Relationship Id="rId48" Type="http://schemas.openxmlformats.org/officeDocument/2006/relationships/slide" Target="slides/slide46.xml"/><Relationship Id="rId49" Type="http://schemas.openxmlformats.org/officeDocument/2006/relationships/slide" Target="slides/slide4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4C2EEC7-F412-2247-9E56-8F7CDBD613E0}" type="doc">
      <dgm:prSet loTypeId="urn:microsoft.com/office/officeart/2008/layout/HorizontalMultiLevelHierarchy" loCatId="" qsTypeId="urn:microsoft.com/office/officeart/2005/8/quickstyle/simple3" qsCatId="simple" csTypeId="urn:microsoft.com/office/officeart/2005/8/colors/accent1_2" csCatId="accent1" phldr="1"/>
      <dgm:spPr/>
      <dgm:t>
        <a:bodyPr/>
        <a:lstStyle/>
        <a:p>
          <a:endParaRPr lang="en-US"/>
        </a:p>
      </dgm:t>
    </dgm:pt>
    <dgm:pt modelId="{55E51843-42A0-5541-BC92-47818A0B5844}">
      <dgm:prSet phldrT="[Text]"/>
      <dgm:spPr/>
      <dgm:t>
        <a:bodyPr/>
        <a:lstStyle/>
        <a:p>
          <a:r>
            <a:rPr lang="en-US" dirty="0" smtClean="0"/>
            <a:t>team-org</a:t>
          </a:r>
          <a:endParaRPr lang="en-US" dirty="0"/>
        </a:p>
      </dgm:t>
    </dgm:pt>
    <dgm:pt modelId="{4EA8A16B-B5F8-8C4E-B0B1-6FCC68189317}" type="parTrans" cxnId="{9D93345E-1782-2C4D-8CE9-AF9B7AD6AD23}">
      <dgm:prSet/>
      <dgm:spPr/>
      <dgm:t>
        <a:bodyPr/>
        <a:lstStyle/>
        <a:p>
          <a:endParaRPr lang="en-US"/>
        </a:p>
      </dgm:t>
    </dgm:pt>
    <dgm:pt modelId="{BF9C419F-CD85-6E4A-8E88-85AA9634F6E7}" type="sibTrans" cxnId="{9D93345E-1782-2C4D-8CE9-AF9B7AD6AD23}">
      <dgm:prSet/>
      <dgm:spPr/>
      <dgm:t>
        <a:bodyPr/>
        <a:lstStyle/>
        <a:p>
          <a:endParaRPr lang="en-US"/>
        </a:p>
      </dgm:t>
    </dgm:pt>
    <dgm:pt modelId="{E42A82FB-D027-AA4A-9E98-D8AB332123F1}">
      <dgm:prSet phldrT="[Text]"/>
      <dgm:spPr/>
      <dgm:t>
        <a:bodyPr/>
        <a:lstStyle/>
        <a:p>
          <a:r>
            <a:rPr lang="en-US" dirty="0" smtClean="0"/>
            <a:t>Quota</a:t>
          </a:r>
          <a:endParaRPr lang="en-US" dirty="0"/>
        </a:p>
      </dgm:t>
    </dgm:pt>
    <dgm:pt modelId="{54C86094-EEA3-AB49-92FB-29DEC86B4965}" type="parTrans" cxnId="{D9A32AEB-1488-9046-ACD6-31DEF9BA41F5}">
      <dgm:prSet/>
      <dgm:spPr/>
      <dgm:t>
        <a:bodyPr/>
        <a:lstStyle/>
        <a:p>
          <a:endParaRPr lang="en-US"/>
        </a:p>
      </dgm:t>
    </dgm:pt>
    <dgm:pt modelId="{EB84F056-75EF-064C-BD6B-01E110FA5E94}" type="sibTrans" cxnId="{D9A32AEB-1488-9046-ACD6-31DEF9BA41F5}">
      <dgm:prSet/>
      <dgm:spPr/>
      <dgm:t>
        <a:bodyPr/>
        <a:lstStyle/>
        <a:p>
          <a:endParaRPr lang="en-US"/>
        </a:p>
      </dgm:t>
    </dgm:pt>
    <dgm:pt modelId="{B72CC7AB-E2D4-1840-8E7F-3BE91184A6CE}">
      <dgm:prSet phldrT="[Text]"/>
      <dgm:spPr/>
      <dgm:t>
        <a:bodyPr/>
        <a:lstStyle/>
        <a:p>
          <a:r>
            <a:rPr lang="en-US" dirty="0" smtClean="0"/>
            <a:t>Memory</a:t>
          </a:r>
          <a:endParaRPr lang="en-US" dirty="0"/>
        </a:p>
      </dgm:t>
    </dgm:pt>
    <dgm:pt modelId="{37805970-A13E-1D4D-9339-107CC53898AE}" type="parTrans" cxnId="{3E9969A8-6625-624C-9B94-C60D12C2EB30}">
      <dgm:prSet/>
      <dgm:spPr/>
      <dgm:t>
        <a:bodyPr/>
        <a:lstStyle/>
        <a:p>
          <a:endParaRPr lang="en-US"/>
        </a:p>
      </dgm:t>
    </dgm:pt>
    <dgm:pt modelId="{3E4E58B8-A69B-1C4A-9544-63EA5682E427}" type="sibTrans" cxnId="{3E9969A8-6625-624C-9B94-C60D12C2EB30}">
      <dgm:prSet/>
      <dgm:spPr/>
      <dgm:t>
        <a:bodyPr/>
        <a:lstStyle/>
        <a:p>
          <a:endParaRPr lang="en-US"/>
        </a:p>
      </dgm:t>
    </dgm:pt>
    <dgm:pt modelId="{4B1A0D87-B196-5D43-8B51-438247A89FE3}">
      <dgm:prSet phldrT="[Text]"/>
      <dgm:spPr/>
      <dgm:t>
        <a:bodyPr/>
        <a:lstStyle/>
        <a:p>
          <a:r>
            <a:rPr lang="en-US" dirty="0" smtClean="0"/>
            <a:t>Routes</a:t>
          </a:r>
          <a:endParaRPr lang="en-US" dirty="0"/>
        </a:p>
      </dgm:t>
    </dgm:pt>
    <dgm:pt modelId="{83EFC7CF-A544-4548-8783-822076E383B1}" type="parTrans" cxnId="{5DDE7C4A-685E-D241-98A2-31B429281AE2}">
      <dgm:prSet/>
      <dgm:spPr/>
      <dgm:t>
        <a:bodyPr/>
        <a:lstStyle/>
        <a:p>
          <a:endParaRPr lang="en-US"/>
        </a:p>
      </dgm:t>
    </dgm:pt>
    <dgm:pt modelId="{DD1FC18A-217A-9044-AC61-E70002FD4085}" type="sibTrans" cxnId="{5DDE7C4A-685E-D241-98A2-31B429281AE2}">
      <dgm:prSet/>
      <dgm:spPr/>
      <dgm:t>
        <a:bodyPr/>
        <a:lstStyle/>
        <a:p>
          <a:endParaRPr lang="en-US"/>
        </a:p>
      </dgm:t>
    </dgm:pt>
    <dgm:pt modelId="{D1A1FC10-5DBA-E442-A740-B71DF51AF5C2}">
      <dgm:prSet phldrT="[Text]"/>
      <dgm:spPr/>
      <dgm:t>
        <a:bodyPr/>
        <a:lstStyle/>
        <a:p>
          <a:r>
            <a:rPr lang="en-US" dirty="0" smtClean="0"/>
            <a:t>Users</a:t>
          </a:r>
          <a:endParaRPr lang="en-US" dirty="0"/>
        </a:p>
      </dgm:t>
    </dgm:pt>
    <dgm:pt modelId="{00DEB1CD-46DD-9541-8B0C-6C3907F28C1F}" type="parTrans" cxnId="{D6849EB2-F803-2E4E-9A97-459F66A3DBF3}">
      <dgm:prSet/>
      <dgm:spPr/>
      <dgm:t>
        <a:bodyPr/>
        <a:lstStyle/>
        <a:p>
          <a:endParaRPr lang="en-US"/>
        </a:p>
      </dgm:t>
    </dgm:pt>
    <dgm:pt modelId="{4F59AD4D-45A4-9F44-92EE-757A9A8A0D76}" type="sibTrans" cxnId="{D6849EB2-F803-2E4E-9A97-459F66A3DBF3}">
      <dgm:prSet/>
      <dgm:spPr/>
      <dgm:t>
        <a:bodyPr/>
        <a:lstStyle/>
        <a:p>
          <a:endParaRPr lang="en-US"/>
        </a:p>
      </dgm:t>
    </dgm:pt>
    <dgm:pt modelId="{62299E06-5977-F54B-9485-D543CD73D223}">
      <dgm:prSet phldrT="[Text]"/>
      <dgm:spPr/>
      <dgm:t>
        <a:bodyPr/>
        <a:lstStyle/>
        <a:p>
          <a:r>
            <a:rPr lang="en-US" dirty="0" smtClean="0"/>
            <a:t>Art</a:t>
          </a:r>
          <a:endParaRPr lang="en-US" dirty="0"/>
        </a:p>
      </dgm:t>
    </dgm:pt>
    <dgm:pt modelId="{253964B7-FE9A-944D-A2B7-441358E6E1FC}" type="parTrans" cxnId="{55A24EC3-CB09-964C-A7C5-494D2568A349}">
      <dgm:prSet/>
      <dgm:spPr/>
      <dgm:t>
        <a:bodyPr/>
        <a:lstStyle/>
        <a:p>
          <a:endParaRPr lang="en-US"/>
        </a:p>
      </dgm:t>
    </dgm:pt>
    <dgm:pt modelId="{A37ACA01-9487-B540-B764-A2EC48AC4085}" type="sibTrans" cxnId="{55A24EC3-CB09-964C-A7C5-494D2568A349}">
      <dgm:prSet/>
      <dgm:spPr/>
      <dgm:t>
        <a:bodyPr/>
        <a:lstStyle/>
        <a:p>
          <a:endParaRPr lang="en-US"/>
        </a:p>
      </dgm:t>
    </dgm:pt>
    <dgm:pt modelId="{1CE5580B-1A3B-0943-AA0B-77716780C963}">
      <dgm:prSet phldrT="[Text]"/>
      <dgm:spPr/>
      <dgm:t>
        <a:bodyPr/>
        <a:lstStyle/>
        <a:p>
          <a:r>
            <a:rPr lang="en-US" dirty="0" smtClean="0"/>
            <a:t>Spaces</a:t>
          </a:r>
          <a:endParaRPr lang="en-US" dirty="0"/>
        </a:p>
      </dgm:t>
    </dgm:pt>
    <dgm:pt modelId="{983AA7E7-4ECF-AD4D-A06D-A51882227EAE}" type="parTrans" cxnId="{9B62BA9A-6AC5-0B43-B2F2-42073B6DC31C}">
      <dgm:prSet/>
      <dgm:spPr/>
      <dgm:t>
        <a:bodyPr/>
        <a:lstStyle/>
        <a:p>
          <a:endParaRPr lang="en-US"/>
        </a:p>
      </dgm:t>
    </dgm:pt>
    <dgm:pt modelId="{EEFA41F9-8B97-7C46-B9DC-47CC399DC76F}" type="sibTrans" cxnId="{9B62BA9A-6AC5-0B43-B2F2-42073B6DC31C}">
      <dgm:prSet/>
      <dgm:spPr/>
      <dgm:t>
        <a:bodyPr/>
        <a:lstStyle/>
        <a:p>
          <a:endParaRPr lang="en-US"/>
        </a:p>
      </dgm:t>
    </dgm:pt>
    <dgm:pt modelId="{7BF5F62A-27B1-0144-B613-205D61D8C40F}">
      <dgm:prSet phldrT="[Text]"/>
      <dgm:spPr/>
      <dgm:t>
        <a:bodyPr/>
        <a:lstStyle/>
        <a:p>
          <a:r>
            <a:rPr lang="en-US" dirty="0" err="1" smtClean="0"/>
            <a:t>Dev</a:t>
          </a:r>
          <a:endParaRPr lang="en-US" dirty="0"/>
        </a:p>
      </dgm:t>
    </dgm:pt>
    <dgm:pt modelId="{797856A9-4502-A841-BD3B-197F1BE620DA}" type="parTrans" cxnId="{0D226984-A0B7-E54E-AD5D-78ACC8DA9677}">
      <dgm:prSet/>
      <dgm:spPr/>
      <dgm:t>
        <a:bodyPr/>
        <a:lstStyle/>
        <a:p>
          <a:endParaRPr lang="en-US"/>
        </a:p>
      </dgm:t>
    </dgm:pt>
    <dgm:pt modelId="{1E4F860F-86C2-6842-BACA-DEEB893046C9}" type="sibTrans" cxnId="{0D226984-A0B7-E54E-AD5D-78ACC8DA9677}">
      <dgm:prSet/>
      <dgm:spPr/>
      <dgm:t>
        <a:bodyPr/>
        <a:lstStyle/>
        <a:p>
          <a:endParaRPr lang="en-US"/>
        </a:p>
      </dgm:t>
    </dgm:pt>
    <dgm:pt modelId="{0BC5AE55-EBE1-8646-B9BA-4C4FAAAD13DD}">
      <dgm:prSet phldrT="[Text]"/>
      <dgm:spPr/>
      <dgm:t>
        <a:bodyPr/>
        <a:lstStyle/>
        <a:p>
          <a:r>
            <a:rPr lang="en-US" dirty="0" smtClean="0"/>
            <a:t>Services</a:t>
          </a:r>
          <a:endParaRPr lang="en-US" dirty="0"/>
        </a:p>
      </dgm:t>
    </dgm:pt>
    <dgm:pt modelId="{0D2B443C-4EE6-F047-8495-DE77F9754873}" type="parTrans" cxnId="{C7DA1981-9461-4548-88C2-EFCBE72D90C1}">
      <dgm:prSet/>
      <dgm:spPr/>
      <dgm:t>
        <a:bodyPr/>
        <a:lstStyle/>
        <a:p>
          <a:endParaRPr lang="en-US"/>
        </a:p>
      </dgm:t>
    </dgm:pt>
    <dgm:pt modelId="{CDFC27B7-346B-2B49-A9A0-8DD578E562B8}" type="sibTrans" cxnId="{C7DA1981-9461-4548-88C2-EFCBE72D90C1}">
      <dgm:prSet/>
      <dgm:spPr/>
      <dgm:t>
        <a:bodyPr/>
        <a:lstStyle/>
        <a:p>
          <a:endParaRPr lang="en-US"/>
        </a:p>
      </dgm:t>
    </dgm:pt>
    <dgm:pt modelId="{68EB9C1A-B9CF-994F-9EEE-41830DC5DD42}">
      <dgm:prSet phldrT="[Text]"/>
      <dgm:spPr/>
      <dgm:t>
        <a:bodyPr/>
        <a:lstStyle/>
        <a:p>
          <a:r>
            <a:rPr lang="en-US" dirty="0" smtClean="0"/>
            <a:t>Apps</a:t>
          </a:r>
          <a:endParaRPr lang="en-US" dirty="0"/>
        </a:p>
      </dgm:t>
    </dgm:pt>
    <dgm:pt modelId="{E14968A7-C2EC-AC45-9BB8-0068DB77F406}" type="parTrans" cxnId="{C890FF97-79FB-B644-AB8B-E9DE97D19544}">
      <dgm:prSet/>
      <dgm:spPr/>
      <dgm:t>
        <a:bodyPr/>
        <a:lstStyle/>
        <a:p>
          <a:endParaRPr lang="en-US"/>
        </a:p>
      </dgm:t>
    </dgm:pt>
    <dgm:pt modelId="{013EBFA2-4CBA-0D4E-B6A5-DA971F4FA609}" type="sibTrans" cxnId="{C890FF97-79FB-B644-AB8B-E9DE97D19544}">
      <dgm:prSet/>
      <dgm:spPr/>
      <dgm:t>
        <a:bodyPr/>
        <a:lstStyle/>
        <a:p>
          <a:endParaRPr lang="en-US"/>
        </a:p>
      </dgm:t>
    </dgm:pt>
    <dgm:pt modelId="{3CE8DC8D-399B-8B48-8BCC-728378B9FFDA}">
      <dgm:prSet phldrT="[Text]"/>
      <dgm:spPr/>
      <dgm:t>
        <a:bodyPr/>
        <a:lstStyle/>
        <a:p>
          <a:r>
            <a:rPr lang="en-US" dirty="0" smtClean="0"/>
            <a:t>Test</a:t>
          </a:r>
          <a:endParaRPr lang="en-US" dirty="0"/>
        </a:p>
      </dgm:t>
    </dgm:pt>
    <dgm:pt modelId="{0A865930-483F-674E-A5D6-E3E940EA9B16}" type="parTrans" cxnId="{FF169EC4-AB9B-5746-AB19-042CE6E43DFC}">
      <dgm:prSet/>
      <dgm:spPr/>
      <dgm:t>
        <a:bodyPr/>
        <a:lstStyle/>
        <a:p>
          <a:endParaRPr lang="en-US"/>
        </a:p>
      </dgm:t>
    </dgm:pt>
    <dgm:pt modelId="{AF23F56C-B41E-094B-A28F-A8FE07AE970A}" type="sibTrans" cxnId="{FF169EC4-AB9B-5746-AB19-042CE6E43DFC}">
      <dgm:prSet/>
      <dgm:spPr/>
      <dgm:t>
        <a:bodyPr/>
        <a:lstStyle/>
        <a:p>
          <a:endParaRPr lang="en-US"/>
        </a:p>
      </dgm:t>
    </dgm:pt>
    <dgm:pt modelId="{C086B36D-9967-2748-906E-94FD8247E79E}">
      <dgm:prSet phldrT="[Text]"/>
      <dgm:spPr/>
      <dgm:t>
        <a:bodyPr/>
        <a:lstStyle/>
        <a:p>
          <a:r>
            <a:rPr lang="en-US" dirty="0" smtClean="0"/>
            <a:t>Services</a:t>
          </a:r>
          <a:endParaRPr lang="en-US" dirty="0"/>
        </a:p>
      </dgm:t>
    </dgm:pt>
    <dgm:pt modelId="{D2FBCF4F-CF5F-284E-B51A-4DEBBA237DA2}" type="parTrans" cxnId="{7A988B93-0AEB-E943-BEC8-3CDE2BB28534}">
      <dgm:prSet/>
      <dgm:spPr/>
      <dgm:t>
        <a:bodyPr/>
        <a:lstStyle/>
        <a:p>
          <a:endParaRPr lang="en-US"/>
        </a:p>
      </dgm:t>
    </dgm:pt>
    <dgm:pt modelId="{C5184B67-B615-BF44-87E4-9E2A540813AC}" type="sibTrans" cxnId="{7A988B93-0AEB-E943-BEC8-3CDE2BB28534}">
      <dgm:prSet/>
      <dgm:spPr/>
      <dgm:t>
        <a:bodyPr/>
        <a:lstStyle/>
        <a:p>
          <a:endParaRPr lang="en-US"/>
        </a:p>
      </dgm:t>
    </dgm:pt>
    <dgm:pt modelId="{5FEFED0C-1931-494C-8F77-79E21BC9B030}">
      <dgm:prSet phldrT="[Text]"/>
      <dgm:spPr/>
      <dgm:t>
        <a:bodyPr/>
        <a:lstStyle/>
        <a:p>
          <a:r>
            <a:rPr lang="en-US" dirty="0" smtClean="0"/>
            <a:t>Apps</a:t>
          </a:r>
          <a:endParaRPr lang="en-US" dirty="0"/>
        </a:p>
      </dgm:t>
    </dgm:pt>
    <dgm:pt modelId="{5E6F84E8-16A1-3542-9E7D-64F6B92D219B}" type="parTrans" cxnId="{FFF3DB10-CE8A-E843-8412-621E093BD848}">
      <dgm:prSet/>
      <dgm:spPr/>
      <dgm:t>
        <a:bodyPr/>
        <a:lstStyle/>
        <a:p>
          <a:endParaRPr lang="en-US"/>
        </a:p>
      </dgm:t>
    </dgm:pt>
    <dgm:pt modelId="{3EC6FE83-7DFA-724F-9CC8-D56AB0DF32C6}" type="sibTrans" cxnId="{FFF3DB10-CE8A-E843-8412-621E093BD848}">
      <dgm:prSet/>
      <dgm:spPr/>
      <dgm:t>
        <a:bodyPr/>
        <a:lstStyle/>
        <a:p>
          <a:endParaRPr lang="en-US"/>
        </a:p>
      </dgm:t>
    </dgm:pt>
    <dgm:pt modelId="{91540C90-F3D4-5C49-A88D-7C7AFA56AB02}">
      <dgm:prSet phldrT="[Text]"/>
      <dgm:spPr/>
      <dgm:t>
        <a:bodyPr/>
        <a:lstStyle/>
        <a:p>
          <a:r>
            <a:rPr lang="en-US" dirty="0" smtClean="0"/>
            <a:t>Steve</a:t>
          </a:r>
          <a:endParaRPr lang="en-US" dirty="0"/>
        </a:p>
      </dgm:t>
    </dgm:pt>
    <dgm:pt modelId="{E087819B-10D5-FA4E-A711-D0920499B5FC}" type="parTrans" cxnId="{63B3CC80-5529-E340-98BB-32420B7C0062}">
      <dgm:prSet/>
      <dgm:spPr/>
      <dgm:t>
        <a:bodyPr/>
        <a:lstStyle/>
        <a:p>
          <a:endParaRPr lang="en-US"/>
        </a:p>
      </dgm:t>
    </dgm:pt>
    <dgm:pt modelId="{600B3FCB-4708-514F-AF0C-C33FABB21A2F}" type="sibTrans" cxnId="{63B3CC80-5529-E340-98BB-32420B7C0062}">
      <dgm:prSet/>
      <dgm:spPr/>
      <dgm:t>
        <a:bodyPr/>
        <a:lstStyle/>
        <a:p>
          <a:endParaRPr lang="en-US"/>
        </a:p>
      </dgm:t>
    </dgm:pt>
    <dgm:pt modelId="{168A6D25-9798-5649-8815-854FD207510D}">
      <dgm:prSet phldrT="[Text]"/>
      <dgm:spPr/>
      <dgm:t>
        <a:bodyPr/>
        <a:lstStyle/>
        <a:p>
          <a:r>
            <a:rPr lang="en-US" dirty="0" smtClean="0"/>
            <a:t>Chris</a:t>
          </a:r>
          <a:endParaRPr lang="en-US" dirty="0"/>
        </a:p>
      </dgm:t>
    </dgm:pt>
    <dgm:pt modelId="{B294BDEA-F703-3348-9C17-7AE338A06E38}" type="parTrans" cxnId="{47391F31-7657-4C48-9F15-A6736EAF1457}">
      <dgm:prSet/>
      <dgm:spPr/>
      <dgm:t>
        <a:bodyPr/>
        <a:lstStyle/>
        <a:p>
          <a:endParaRPr lang="en-US"/>
        </a:p>
      </dgm:t>
    </dgm:pt>
    <dgm:pt modelId="{B9CFF814-1AAC-BF46-9C30-2B8E19FA10D0}" type="sibTrans" cxnId="{47391F31-7657-4C48-9F15-A6736EAF1457}">
      <dgm:prSet/>
      <dgm:spPr/>
      <dgm:t>
        <a:bodyPr/>
        <a:lstStyle/>
        <a:p>
          <a:endParaRPr lang="en-US"/>
        </a:p>
      </dgm:t>
    </dgm:pt>
    <dgm:pt modelId="{500ECAB9-C3A4-3448-AE89-482B780C63F0}">
      <dgm:prSet phldrT="[Text]"/>
      <dgm:spPr/>
      <dgm:t>
        <a:bodyPr/>
        <a:lstStyle/>
        <a:p>
          <a:r>
            <a:rPr lang="en-US" dirty="0" smtClean="0"/>
            <a:t>Services</a:t>
          </a:r>
          <a:endParaRPr lang="en-US" dirty="0"/>
        </a:p>
      </dgm:t>
    </dgm:pt>
    <dgm:pt modelId="{FE8544A4-C59B-A540-8B46-66C32A936F57}" type="parTrans" cxnId="{4CAF295D-F769-0948-891F-DECCF36DE739}">
      <dgm:prSet/>
      <dgm:spPr/>
      <dgm:t>
        <a:bodyPr/>
        <a:lstStyle/>
        <a:p>
          <a:endParaRPr lang="en-US"/>
        </a:p>
      </dgm:t>
    </dgm:pt>
    <dgm:pt modelId="{F40B1881-C6D8-9C44-A297-FA76D6B21C9B}" type="sibTrans" cxnId="{4CAF295D-F769-0948-891F-DECCF36DE739}">
      <dgm:prSet/>
      <dgm:spPr/>
      <dgm:t>
        <a:bodyPr/>
        <a:lstStyle/>
        <a:p>
          <a:endParaRPr lang="en-US"/>
        </a:p>
      </dgm:t>
    </dgm:pt>
    <dgm:pt modelId="{1761D7E8-BF92-9947-BC31-6178EF2F915F}" type="pres">
      <dgm:prSet presAssocID="{54C2EEC7-F412-2247-9E56-8F7CDBD613E0}" presName="Name0" presStyleCnt="0">
        <dgm:presLayoutVars>
          <dgm:chPref val="1"/>
          <dgm:dir/>
          <dgm:animOne val="branch"/>
          <dgm:animLvl val="lvl"/>
          <dgm:resizeHandles val="exact"/>
        </dgm:presLayoutVars>
      </dgm:prSet>
      <dgm:spPr/>
      <dgm:t>
        <a:bodyPr/>
        <a:lstStyle/>
        <a:p>
          <a:endParaRPr lang="en-US"/>
        </a:p>
      </dgm:t>
    </dgm:pt>
    <dgm:pt modelId="{791A3436-B15B-1942-94BD-1FCED1EE97A3}" type="pres">
      <dgm:prSet presAssocID="{55E51843-42A0-5541-BC92-47818A0B5844}" presName="root1" presStyleCnt="0"/>
      <dgm:spPr/>
    </dgm:pt>
    <dgm:pt modelId="{3DB82ED3-5E6E-354D-8788-1CDA70F92F93}" type="pres">
      <dgm:prSet presAssocID="{55E51843-42A0-5541-BC92-47818A0B5844}" presName="LevelOneTextNode" presStyleLbl="node0" presStyleIdx="0" presStyleCnt="1">
        <dgm:presLayoutVars>
          <dgm:chPref val="3"/>
        </dgm:presLayoutVars>
      </dgm:prSet>
      <dgm:spPr/>
      <dgm:t>
        <a:bodyPr/>
        <a:lstStyle/>
        <a:p>
          <a:endParaRPr lang="en-US"/>
        </a:p>
      </dgm:t>
    </dgm:pt>
    <dgm:pt modelId="{9FF7F20E-4DBC-EB48-9D79-1A96CC340AF1}" type="pres">
      <dgm:prSet presAssocID="{55E51843-42A0-5541-BC92-47818A0B5844}" presName="level2hierChild" presStyleCnt="0"/>
      <dgm:spPr/>
    </dgm:pt>
    <dgm:pt modelId="{462D8255-4238-6D41-AB3A-1DD8C29B584E}" type="pres">
      <dgm:prSet presAssocID="{983AA7E7-4ECF-AD4D-A06D-A51882227EAE}" presName="conn2-1" presStyleLbl="parChTrans1D2" presStyleIdx="0" presStyleCnt="3"/>
      <dgm:spPr/>
      <dgm:t>
        <a:bodyPr/>
        <a:lstStyle/>
        <a:p>
          <a:endParaRPr lang="en-US"/>
        </a:p>
      </dgm:t>
    </dgm:pt>
    <dgm:pt modelId="{AC784896-3416-5D45-9DEB-DD398157B46A}" type="pres">
      <dgm:prSet presAssocID="{983AA7E7-4ECF-AD4D-A06D-A51882227EAE}" presName="connTx" presStyleLbl="parChTrans1D2" presStyleIdx="0" presStyleCnt="3"/>
      <dgm:spPr/>
      <dgm:t>
        <a:bodyPr/>
        <a:lstStyle/>
        <a:p>
          <a:endParaRPr lang="en-US"/>
        </a:p>
      </dgm:t>
    </dgm:pt>
    <dgm:pt modelId="{22588BDA-C22A-4A41-90DB-E944B487FB44}" type="pres">
      <dgm:prSet presAssocID="{1CE5580B-1A3B-0943-AA0B-77716780C963}" presName="root2" presStyleCnt="0"/>
      <dgm:spPr/>
    </dgm:pt>
    <dgm:pt modelId="{C5918B9C-7372-0349-A740-A5C2152D0402}" type="pres">
      <dgm:prSet presAssocID="{1CE5580B-1A3B-0943-AA0B-77716780C963}" presName="LevelTwoTextNode" presStyleLbl="node2" presStyleIdx="0" presStyleCnt="3">
        <dgm:presLayoutVars>
          <dgm:chPref val="3"/>
        </dgm:presLayoutVars>
      </dgm:prSet>
      <dgm:spPr/>
      <dgm:t>
        <a:bodyPr/>
        <a:lstStyle/>
        <a:p>
          <a:endParaRPr lang="en-US"/>
        </a:p>
      </dgm:t>
    </dgm:pt>
    <dgm:pt modelId="{8B147AC4-8DCF-3A43-997B-9478E919D2E3}" type="pres">
      <dgm:prSet presAssocID="{1CE5580B-1A3B-0943-AA0B-77716780C963}" presName="level3hierChild" presStyleCnt="0"/>
      <dgm:spPr/>
    </dgm:pt>
    <dgm:pt modelId="{85A42470-FA55-7645-B6F3-7606E236C171}" type="pres">
      <dgm:prSet presAssocID="{797856A9-4502-A841-BD3B-197F1BE620DA}" presName="conn2-1" presStyleLbl="parChTrans1D3" presStyleIdx="0" presStyleCnt="8"/>
      <dgm:spPr/>
      <dgm:t>
        <a:bodyPr/>
        <a:lstStyle/>
        <a:p>
          <a:endParaRPr lang="en-US"/>
        </a:p>
      </dgm:t>
    </dgm:pt>
    <dgm:pt modelId="{AEC88A0E-8481-9F48-BD0C-B661D524B28E}" type="pres">
      <dgm:prSet presAssocID="{797856A9-4502-A841-BD3B-197F1BE620DA}" presName="connTx" presStyleLbl="parChTrans1D3" presStyleIdx="0" presStyleCnt="8"/>
      <dgm:spPr/>
      <dgm:t>
        <a:bodyPr/>
        <a:lstStyle/>
        <a:p>
          <a:endParaRPr lang="en-US"/>
        </a:p>
      </dgm:t>
    </dgm:pt>
    <dgm:pt modelId="{79699AEE-54B8-864F-9916-A118E7BC3575}" type="pres">
      <dgm:prSet presAssocID="{7BF5F62A-27B1-0144-B613-205D61D8C40F}" presName="root2" presStyleCnt="0"/>
      <dgm:spPr/>
    </dgm:pt>
    <dgm:pt modelId="{E5C3A63D-BF47-DE4C-84F3-987813D8D8B0}" type="pres">
      <dgm:prSet presAssocID="{7BF5F62A-27B1-0144-B613-205D61D8C40F}" presName="LevelTwoTextNode" presStyleLbl="node3" presStyleIdx="0" presStyleCnt="8">
        <dgm:presLayoutVars>
          <dgm:chPref val="3"/>
        </dgm:presLayoutVars>
      </dgm:prSet>
      <dgm:spPr/>
      <dgm:t>
        <a:bodyPr/>
        <a:lstStyle/>
        <a:p>
          <a:endParaRPr lang="en-US"/>
        </a:p>
      </dgm:t>
    </dgm:pt>
    <dgm:pt modelId="{7E6A6BDA-CD76-6245-A629-63F91977579F}" type="pres">
      <dgm:prSet presAssocID="{7BF5F62A-27B1-0144-B613-205D61D8C40F}" presName="level3hierChild" presStyleCnt="0"/>
      <dgm:spPr/>
    </dgm:pt>
    <dgm:pt modelId="{D91A0D53-7A13-324D-960D-3EA4B9EE833D}" type="pres">
      <dgm:prSet presAssocID="{0D2B443C-4EE6-F047-8495-DE77F9754873}" presName="conn2-1" presStyleLbl="parChTrans1D4" presStyleIdx="0" presStyleCnt="4"/>
      <dgm:spPr/>
      <dgm:t>
        <a:bodyPr/>
        <a:lstStyle/>
        <a:p>
          <a:endParaRPr lang="en-US"/>
        </a:p>
      </dgm:t>
    </dgm:pt>
    <dgm:pt modelId="{9FB400FC-8443-BC47-A435-7780996DB8D3}" type="pres">
      <dgm:prSet presAssocID="{0D2B443C-4EE6-F047-8495-DE77F9754873}" presName="connTx" presStyleLbl="parChTrans1D4" presStyleIdx="0" presStyleCnt="4"/>
      <dgm:spPr/>
      <dgm:t>
        <a:bodyPr/>
        <a:lstStyle/>
        <a:p>
          <a:endParaRPr lang="en-US"/>
        </a:p>
      </dgm:t>
    </dgm:pt>
    <dgm:pt modelId="{E3F9B0F2-441C-8943-81C6-6476166CFE80}" type="pres">
      <dgm:prSet presAssocID="{0BC5AE55-EBE1-8646-B9BA-4C4FAAAD13DD}" presName="root2" presStyleCnt="0"/>
      <dgm:spPr/>
    </dgm:pt>
    <dgm:pt modelId="{6EEF3A5D-E84A-854B-9D63-6B05D28C4FC5}" type="pres">
      <dgm:prSet presAssocID="{0BC5AE55-EBE1-8646-B9BA-4C4FAAAD13DD}" presName="LevelTwoTextNode" presStyleLbl="node4" presStyleIdx="0" presStyleCnt="4">
        <dgm:presLayoutVars>
          <dgm:chPref val="3"/>
        </dgm:presLayoutVars>
      </dgm:prSet>
      <dgm:spPr/>
      <dgm:t>
        <a:bodyPr/>
        <a:lstStyle/>
        <a:p>
          <a:endParaRPr lang="en-US"/>
        </a:p>
      </dgm:t>
    </dgm:pt>
    <dgm:pt modelId="{23F3049E-3FCC-AB46-B340-3ACC2A5DC659}" type="pres">
      <dgm:prSet presAssocID="{0BC5AE55-EBE1-8646-B9BA-4C4FAAAD13DD}" presName="level3hierChild" presStyleCnt="0"/>
      <dgm:spPr/>
    </dgm:pt>
    <dgm:pt modelId="{935B4AA1-2594-044E-A368-9D8B159EA907}" type="pres">
      <dgm:prSet presAssocID="{E14968A7-C2EC-AC45-9BB8-0068DB77F406}" presName="conn2-1" presStyleLbl="parChTrans1D4" presStyleIdx="1" presStyleCnt="4"/>
      <dgm:spPr/>
      <dgm:t>
        <a:bodyPr/>
        <a:lstStyle/>
        <a:p>
          <a:endParaRPr lang="en-US"/>
        </a:p>
      </dgm:t>
    </dgm:pt>
    <dgm:pt modelId="{1BB70D92-C69F-1945-9964-3A952CA052B7}" type="pres">
      <dgm:prSet presAssocID="{E14968A7-C2EC-AC45-9BB8-0068DB77F406}" presName="connTx" presStyleLbl="parChTrans1D4" presStyleIdx="1" presStyleCnt="4"/>
      <dgm:spPr/>
      <dgm:t>
        <a:bodyPr/>
        <a:lstStyle/>
        <a:p>
          <a:endParaRPr lang="en-US"/>
        </a:p>
      </dgm:t>
    </dgm:pt>
    <dgm:pt modelId="{662FA5E5-97E2-1944-80A1-32E4539D7BCC}" type="pres">
      <dgm:prSet presAssocID="{68EB9C1A-B9CF-994F-9EEE-41830DC5DD42}" presName="root2" presStyleCnt="0"/>
      <dgm:spPr/>
    </dgm:pt>
    <dgm:pt modelId="{E8E030DE-A5AC-F04F-97C2-1B05C6EBB91F}" type="pres">
      <dgm:prSet presAssocID="{68EB9C1A-B9CF-994F-9EEE-41830DC5DD42}" presName="LevelTwoTextNode" presStyleLbl="node4" presStyleIdx="1" presStyleCnt="4">
        <dgm:presLayoutVars>
          <dgm:chPref val="3"/>
        </dgm:presLayoutVars>
      </dgm:prSet>
      <dgm:spPr/>
      <dgm:t>
        <a:bodyPr/>
        <a:lstStyle/>
        <a:p>
          <a:endParaRPr lang="en-US"/>
        </a:p>
      </dgm:t>
    </dgm:pt>
    <dgm:pt modelId="{68917824-0045-6E4B-B710-F8201BB4855E}" type="pres">
      <dgm:prSet presAssocID="{68EB9C1A-B9CF-994F-9EEE-41830DC5DD42}" presName="level3hierChild" presStyleCnt="0"/>
      <dgm:spPr/>
    </dgm:pt>
    <dgm:pt modelId="{5A9AD90F-CD3A-8442-9DA2-63D02773F0C4}" type="pres">
      <dgm:prSet presAssocID="{0A865930-483F-674E-A5D6-E3E940EA9B16}" presName="conn2-1" presStyleLbl="parChTrans1D3" presStyleIdx="1" presStyleCnt="8"/>
      <dgm:spPr/>
      <dgm:t>
        <a:bodyPr/>
        <a:lstStyle/>
        <a:p>
          <a:endParaRPr lang="en-US"/>
        </a:p>
      </dgm:t>
    </dgm:pt>
    <dgm:pt modelId="{7C3ADF87-A83F-BC4F-90B8-09632011345C}" type="pres">
      <dgm:prSet presAssocID="{0A865930-483F-674E-A5D6-E3E940EA9B16}" presName="connTx" presStyleLbl="parChTrans1D3" presStyleIdx="1" presStyleCnt="8"/>
      <dgm:spPr/>
      <dgm:t>
        <a:bodyPr/>
        <a:lstStyle/>
        <a:p>
          <a:endParaRPr lang="en-US"/>
        </a:p>
      </dgm:t>
    </dgm:pt>
    <dgm:pt modelId="{46EB32E5-B5D7-D140-97E9-8DF10CAA5EE1}" type="pres">
      <dgm:prSet presAssocID="{3CE8DC8D-399B-8B48-8BCC-728378B9FFDA}" presName="root2" presStyleCnt="0"/>
      <dgm:spPr/>
    </dgm:pt>
    <dgm:pt modelId="{296A3B75-D17F-F94F-A8EC-DB40003778B5}" type="pres">
      <dgm:prSet presAssocID="{3CE8DC8D-399B-8B48-8BCC-728378B9FFDA}" presName="LevelTwoTextNode" presStyleLbl="node3" presStyleIdx="1" presStyleCnt="8">
        <dgm:presLayoutVars>
          <dgm:chPref val="3"/>
        </dgm:presLayoutVars>
      </dgm:prSet>
      <dgm:spPr/>
      <dgm:t>
        <a:bodyPr/>
        <a:lstStyle/>
        <a:p>
          <a:endParaRPr lang="en-US"/>
        </a:p>
      </dgm:t>
    </dgm:pt>
    <dgm:pt modelId="{6E2D695B-AE9B-8B44-826A-6365B9E7C064}" type="pres">
      <dgm:prSet presAssocID="{3CE8DC8D-399B-8B48-8BCC-728378B9FFDA}" presName="level3hierChild" presStyleCnt="0"/>
      <dgm:spPr/>
    </dgm:pt>
    <dgm:pt modelId="{77D38697-D7A5-FB4B-8908-C32320B5CA2E}" type="pres">
      <dgm:prSet presAssocID="{D2FBCF4F-CF5F-284E-B51A-4DEBBA237DA2}" presName="conn2-1" presStyleLbl="parChTrans1D4" presStyleIdx="2" presStyleCnt="4"/>
      <dgm:spPr/>
      <dgm:t>
        <a:bodyPr/>
        <a:lstStyle/>
        <a:p>
          <a:endParaRPr lang="en-US"/>
        </a:p>
      </dgm:t>
    </dgm:pt>
    <dgm:pt modelId="{6E677599-144C-984E-B2EF-C1A3A775D93E}" type="pres">
      <dgm:prSet presAssocID="{D2FBCF4F-CF5F-284E-B51A-4DEBBA237DA2}" presName="connTx" presStyleLbl="parChTrans1D4" presStyleIdx="2" presStyleCnt="4"/>
      <dgm:spPr/>
      <dgm:t>
        <a:bodyPr/>
        <a:lstStyle/>
        <a:p>
          <a:endParaRPr lang="en-US"/>
        </a:p>
      </dgm:t>
    </dgm:pt>
    <dgm:pt modelId="{BF45DB28-8ABA-D345-82DE-D15FF8FD5452}" type="pres">
      <dgm:prSet presAssocID="{C086B36D-9967-2748-906E-94FD8247E79E}" presName="root2" presStyleCnt="0"/>
      <dgm:spPr/>
    </dgm:pt>
    <dgm:pt modelId="{DE457DA2-3071-F741-9075-CA0FE22AB6ED}" type="pres">
      <dgm:prSet presAssocID="{C086B36D-9967-2748-906E-94FD8247E79E}" presName="LevelTwoTextNode" presStyleLbl="node4" presStyleIdx="2" presStyleCnt="4">
        <dgm:presLayoutVars>
          <dgm:chPref val="3"/>
        </dgm:presLayoutVars>
      </dgm:prSet>
      <dgm:spPr/>
      <dgm:t>
        <a:bodyPr/>
        <a:lstStyle/>
        <a:p>
          <a:endParaRPr lang="en-US"/>
        </a:p>
      </dgm:t>
    </dgm:pt>
    <dgm:pt modelId="{29BADA66-4EC4-A34B-86C9-45CCDC53D474}" type="pres">
      <dgm:prSet presAssocID="{C086B36D-9967-2748-906E-94FD8247E79E}" presName="level3hierChild" presStyleCnt="0"/>
      <dgm:spPr/>
    </dgm:pt>
    <dgm:pt modelId="{589A138F-8145-7248-B513-1A8EF75B2A2E}" type="pres">
      <dgm:prSet presAssocID="{5E6F84E8-16A1-3542-9E7D-64F6B92D219B}" presName="conn2-1" presStyleLbl="parChTrans1D4" presStyleIdx="3" presStyleCnt="4"/>
      <dgm:spPr/>
      <dgm:t>
        <a:bodyPr/>
        <a:lstStyle/>
        <a:p>
          <a:endParaRPr lang="en-US"/>
        </a:p>
      </dgm:t>
    </dgm:pt>
    <dgm:pt modelId="{2FD1429C-1BD6-C94C-B852-8AC3F96B83CE}" type="pres">
      <dgm:prSet presAssocID="{5E6F84E8-16A1-3542-9E7D-64F6B92D219B}" presName="connTx" presStyleLbl="parChTrans1D4" presStyleIdx="3" presStyleCnt="4"/>
      <dgm:spPr/>
      <dgm:t>
        <a:bodyPr/>
        <a:lstStyle/>
        <a:p>
          <a:endParaRPr lang="en-US"/>
        </a:p>
      </dgm:t>
    </dgm:pt>
    <dgm:pt modelId="{44EC14E4-D49F-D14C-BE50-A6622EC9552B}" type="pres">
      <dgm:prSet presAssocID="{5FEFED0C-1931-494C-8F77-79E21BC9B030}" presName="root2" presStyleCnt="0"/>
      <dgm:spPr/>
    </dgm:pt>
    <dgm:pt modelId="{359F9338-3E2B-194D-A554-901B858772DD}" type="pres">
      <dgm:prSet presAssocID="{5FEFED0C-1931-494C-8F77-79E21BC9B030}" presName="LevelTwoTextNode" presStyleLbl="node4" presStyleIdx="3" presStyleCnt="4">
        <dgm:presLayoutVars>
          <dgm:chPref val="3"/>
        </dgm:presLayoutVars>
      </dgm:prSet>
      <dgm:spPr/>
      <dgm:t>
        <a:bodyPr/>
        <a:lstStyle/>
        <a:p>
          <a:endParaRPr lang="en-US"/>
        </a:p>
      </dgm:t>
    </dgm:pt>
    <dgm:pt modelId="{DC9E64CD-B8D2-804C-9D78-51A15A5C4B77}" type="pres">
      <dgm:prSet presAssocID="{5FEFED0C-1931-494C-8F77-79E21BC9B030}" presName="level3hierChild" presStyleCnt="0"/>
      <dgm:spPr/>
    </dgm:pt>
    <dgm:pt modelId="{3EFE5D2C-377A-BD44-8D3B-4B92C1BA439E}" type="pres">
      <dgm:prSet presAssocID="{00DEB1CD-46DD-9541-8B0C-6C3907F28C1F}" presName="conn2-1" presStyleLbl="parChTrans1D2" presStyleIdx="1" presStyleCnt="3"/>
      <dgm:spPr/>
      <dgm:t>
        <a:bodyPr/>
        <a:lstStyle/>
        <a:p>
          <a:endParaRPr lang="en-US"/>
        </a:p>
      </dgm:t>
    </dgm:pt>
    <dgm:pt modelId="{608E6D80-1D6F-1648-A15F-3F5880C955D5}" type="pres">
      <dgm:prSet presAssocID="{00DEB1CD-46DD-9541-8B0C-6C3907F28C1F}" presName="connTx" presStyleLbl="parChTrans1D2" presStyleIdx="1" presStyleCnt="3"/>
      <dgm:spPr/>
      <dgm:t>
        <a:bodyPr/>
        <a:lstStyle/>
        <a:p>
          <a:endParaRPr lang="en-US"/>
        </a:p>
      </dgm:t>
    </dgm:pt>
    <dgm:pt modelId="{5B103629-70D4-604D-B2F9-EB0E02F27462}" type="pres">
      <dgm:prSet presAssocID="{D1A1FC10-5DBA-E442-A740-B71DF51AF5C2}" presName="root2" presStyleCnt="0"/>
      <dgm:spPr/>
    </dgm:pt>
    <dgm:pt modelId="{42662F65-8A1A-DE4E-853B-D51EDA0E97EC}" type="pres">
      <dgm:prSet presAssocID="{D1A1FC10-5DBA-E442-A740-B71DF51AF5C2}" presName="LevelTwoTextNode" presStyleLbl="node2" presStyleIdx="1" presStyleCnt="3">
        <dgm:presLayoutVars>
          <dgm:chPref val="3"/>
        </dgm:presLayoutVars>
      </dgm:prSet>
      <dgm:spPr/>
      <dgm:t>
        <a:bodyPr/>
        <a:lstStyle/>
        <a:p>
          <a:endParaRPr lang="en-US"/>
        </a:p>
      </dgm:t>
    </dgm:pt>
    <dgm:pt modelId="{30934AF3-33E0-284A-94BF-64BD2615895C}" type="pres">
      <dgm:prSet presAssocID="{D1A1FC10-5DBA-E442-A740-B71DF51AF5C2}" presName="level3hierChild" presStyleCnt="0"/>
      <dgm:spPr/>
    </dgm:pt>
    <dgm:pt modelId="{FC7BCC22-6A3B-F64B-8B9F-4F8F677B326F}" type="pres">
      <dgm:prSet presAssocID="{253964B7-FE9A-944D-A2B7-441358E6E1FC}" presName="conn2-1" presStyleLbl="parChTrans1D3" presStyleIdx="2" presStyleCnt="8"/>
      <dgm:spPr/>
      <dgm:t>
        <a:bodyPr/>
        <a:lstStyle/>
        <a:p>
          <a:endParaRPr lang="en-US"/>
        </a:p>
      </dgm:t>
    </dgm:pt>
    <dgm:pt modelId="{95A28FC3-16DD-6F4A-A7F8-F4BF936A6CA7}" type="pres">
      <dgm:prSet presAssocID="{253964B7-FE9A-944D-A2B7-441358E6E1FC}" presName="connTx" presStyleLbl="parChTrans1D3" presStyleIdx="2" presStyleCnt="8"/>
      <dgm:spPr/>
      <dgm:t>
        <a:bodyPr/>
        <a:lstStyle/>
        <a:p>
          <a:endParaRPr lang="en-US"/>
        </a:p>
      </dgm:t>
    </dgm:pt>
    <dgm:pt modelId="{1A70F058-0C1D-0A43-893E-98D580176E80}" type="pres">
      <dgm:prSet presAssocID="{62299E06-5977-F54B-9485-D543CD73D223}" presName="root2" presStyleCnt="0"/>
      <dgm:spPr/>
    </dgm:pt>
    <dgm:pt modelId="{96F65B3A-E2B8-904A-8883-0BD76B6F72AD}" type="pres">
      <dgm:prSet presAssocID="{62299E06-5977-F54B-9485-D543CD73D223}" presName="LevelTwoTextNode" presStyleLbl="node3" presStyleIdx="2" presStyleCnt="8">
        <dgm:presLayoutVars>
          <dgm:chPref val="3"/>
        </dgm:presLayoutVars>
      </dgm:prSet>
      <dgm:spPr/>
      <dgm:t>
        <a:bodyPr/>
        <a:lstStyle/>
        <a:p>
          <a:endParaRPr lang="en-US"/>
        </a:p>
      </dgm:t>
    </dgm:pt>
    <dgm:pt modelId="{507E73A3-B4BA-8746-A014-367C95167D1F}" type="pres">
      <dgm:prSet presAssocID="{62299E06-5977-F54B-9485-D543CD73D223}" presName="level3hierChild" presStyleCnt="0"/>
      <dgm:spPr/>
    </dgm:pt>
    <dgm:pt modelId="{FA140C32-6262-3B4F-A174-9BF2E05B6DC5}" type="pres">
      <dgm:prSet presAssocID="{E087819B-10D5-FA4E-A711-D0920499B5FC}" presName="conn2-1" presStyleLbl="parChTrans1D3" presStyleIdx="3" presStyleCnt="8"/>
      <dgm:spPr/>
      <dgm:t>
        <a:bodyPr/>
        <a:lstStyle/>
        <a:p>
          <a:endParaRPr lang="en-US"/>
        </a:p>
      </dgm:t>
    </dgm:pt>
    <dgm:pt modelId="{F0CCA9FD-B67B-384D-BB95-C5A4F5C6E90C}" type="pres">
      <dgm:prSet presAssocID="{E087819B-10D5-FA4E-A711-D0920499B5FC}" presName="connTx" presStyleLbl="parChTrans1D3" presStyleIdx="3" presStyleCnt="8"/>
      <dgm:spPr/>
      <dgm:t>
        <a:bodyPr/>
        <a:lstStyle/>
        <a:p>
          <a:endParaRPr lang="en-US"/>
        </a:p>
      </dgm:t>
    </dgm:pt>
    <dgm:pt modelId="{489B1F38-1C99-3C4A-AFC2-935DB150464A}" type="pres">
      <dgm:prSet presAssocID="{91540C90-F3D4-5C49-A88D-7C7AFA56AB02}" presName="root2" presStyleCnt="0"/>
      <dgm:spPr/>
    </dgm:pt>
    <dgm:pt modelId="{55D49D3A-08D3-B84E-8E48-505C9344A40B}" type="pres">
      <dgm:prSet presAssocID="{91540C90-F3D4-5C49-A88D-7C7AFA56AB02}" presName="LevelTwoTextNode" presStyleLbl="node3" presStyleIdx="3" presStyleCnt="8">
        <dgm:presLayoutVars>
          <dgm:chPref val="3"/>
        </dgm:presLayoutVars>
      </dgm:prSet>
      <dgm:spPr/>
      <dgm:t>
        <a:bodyPr/>
        <a:lstStyle/>
        <a:p>
          <a:endParaRPr lang="en-US"/>
        </a:p>
      </dgm:t>
    </dgm:pt>
    <dgm:pt modelId="{66A67CA4-6EF5-A843-91B1-A07990CF3B54}" type="pres">
      <dgm:prSet presAssocID="{91540C90-F3D4-5C49-A88D-7C7AFA56AB02}" presName="level3hierChild" presStyleCnt="0"/>
      <dgm:spPr/>
    </dgm:pt>
    <dgm:pt modelId="{3FE9ED51-1184-4C40-A194-2370E22D213D}" type="pres">
      <dgm:prSet presAssocID="{B294BDEA-F703-3348-9C17-7AE338A06E38}" presName="conn2-1" presStyleLbl="parChTrans1D3" presStyleIdx="4" presStyleCnt="8"/>
      <dgm:spPr/>
      <dgm:t>
        <a:bodyPr/>
        <a:lstStyle/>
        <a:p>
          <a:endParaRPr lang="en-US"/>
        </a:p>
      </dgm:t>
    </dgm:pt>
    <dgm:pt modelId="{01F35640-2B0A-3B45-A7CF-4CE8DEAD8BA2}" type="pres">
      <dgm:prSet presAssocID="{B294BDEA-F703-3348-9C17-7AE338A06E38}" presName="connTx" presStyleLbl="parChTrans1D3" presStyleIdx="4" presStyleCnt="8"/>
      <dgm:spPr/>
      <dgm:t>
        <a:bodyPr/>
        <a:lstStyle/>
        <a:p>
          <a:endParaRPr lang="en-US"/>
        </a:p>
      </dgm:t>
    </dgm:pt>
    <dgm:pt modelId="{7FE8C7FF-5175-DC4F-9944-58517C4A1CDD}" type="pres">
      <dgm:prSet presAssocID="{168A6D25-9798-5649-8815-854FD207510D}" presName="root2" presStyleCnt="0"/>
      <dgm:spPr/>
    </dgm:pt>
    <dgm:pt modelId="{5D3B07EB-E4DF-BF49-826B-BE4EBA5562A3}" type="pres">
      <dgm:prSet presAssocID="{168A6D25-9798-5649-8815-854FD207510D}" presName="LevelTwoTextNode" presStyleLbl="node3" presStyleIdx="4" presStyleCnt="8">
        <dgm:presLayoutVars>
          <dgm:chPref val="3"/>
        </dgm:presLayoutVars>
      </dgm:prSet>
      <dgm:spPr/>
      <dgm:t>
        <a:bodyPr/>
        <a:lstStyle/>
        <a:p>
          <a:endParaRPr lang="en-US"/>
        </a:p>
      </dgm:t>
    </dgm:pt>
    <dgm:pt modelId="{15150F7C-6499-E543-9DC9-3878134D1E93}" type="pres">
      <dgm:prSet presAssocID="{168A6D25-9798-5649-8815-854FD207510D}" presName="level3hierChild" presStyleCnt="0"/>
      <dgm:spPr/>
    </dgm:pt>
    <dgm:pt modelId="{26C46F27-1C69-E946-A6ED-237CE8F6D278}" type="pres">
      <dgm:prSet presAssocID="{54C86094-EEA3-AB49-92FB-29DEC86B4965}" presName="conn2-1" presStyleLbl="parChTrans1D2" presStyleIdx="2" presStyleCnt="3"/>
      <dgm:spPr/>
      <dgm:t>
        <a:bodyPr/>
        <a:lstStyle/>
        <a:p>
          <a:endParaRPr lang="en-US"/>
        </a:p>
      </dgm:t>
    </dgm:pt>
    <dgm:pt modelId="{2E477623-003B-CA48-8F99-D8206E5B9620}" type="pres">
      <dgm:prSet presAssocID="{54C86094-EEA3-AB49-92FB-29DEC86B4965}" presName="connTx" presStyleLbl="parChTrans1D2" presStyleIdx="2" presStyleCnt="3"/>
      <dgm:spPr/>
      <dgm:t>
        <a:bodyPr/>
        <a:lstStyle/>
        <a:p>
          <a:endParaRPr lang="en-US"/>
        </a:p>
      </dgm:t>
    </dgm:pt>
    <dgm:pt modelId="{943DAC99-84C0-5849-8624-936883485C54}" type="pres">
      <dgm:prSet presAssocID="{E42A82FB-D027-AA4A-9E98-D8AB332123F1}" presName="root2" presStyleCnt="0"/>
      <dgm:spPr/>
    </dgm:pt>
    <dgm:pt modelId="{A81D2CF2-8F6D-5045-9EE5-146F6C4100D3}" type="pres">
      <dgm:prSet presAssocID="{E42A82FB-D027-AA4A-9E98-D8AB332123F1}" presName="LevelTwoTextNode" presStyleLbl="node2" presStyleIdx="2" presStyleCnt="3">
        <dgm:presLayoutVars>
          <dgm:chPref val="3"/>
        </dgm:presLayoutVars>
      </dgm:prSet>
      <dgm:spPr/>
      <dgm:t>
        <a:bodyPr/>
        <a:lstStyle/>
        <a:p>
          <a:endParaRPr lang="en-US"/>
        </a:p>
      </dgm:t>
    </dgm:pt>
    <dgm:pt modelId="{C70C143A-22DD-FF45-B4B1-D56675B06C33}" type="pres">
      <dgm:prSet presAssocID="{E42A82FB-D027-AA4A-9E98-D8AB332123F1}" presName="level3hierChild" presStyleCnt="0"/>
      <dgm:spPr/>
    </dgm:pt>
    <dgm:pt modelId="{8CAB5C92-49A8-C848-BABE-382D278EE93C}" type="pres">
      <dgm:prSet presAssocID="{37805970-A13E-1D4D-9339-107CC53898AE}" presName="conn2-1" presStyleLbl="parChTrans1D3" presStyleIdx="5" presStyleCnt="8"/>
      <dgm:spPr/>
      <dgm:t>
        <a:bodyPr/>
        <a:lstStyle/>
        <a:p>
          <a:endParaRPr lang="en-US"/>
        </a:p>
      </dgm:t>
    </dgm:pt>
    <dgm:pt modelId="{69A81AF1-EE9A-1042-806A-28F162FC4D29}" type="pres">
      <dgm:prSet presAssocID="{37805970-A13E-1D4D-9339-107CC53898AE}" presName="connTx" presStyleLbl="parChTrans1D3" presStyleIdx="5" presStyleCnt="8"/>
      <dgm:spPr/>
      <dgm:t>
        <a:bodyPr/>
        <a:lstStyle/>
        <a:p>
          <a:endParaRPr lang="en-US"/>
        </a:p>
      </dgm:t>
    </dgm:pt>
    <dgm:pt modelId="{045A8AC8-3A43-644A-B91A-EF149E4AAAB7}" type="pres">
      <dgm:prSet presAssocID="{B72CC7AB-E2D4-1840-8E7F-3BE91184A6CE}" presName="root2" presStyleCnt="0"/>
      <dgm:spPr/>
    </dgm:pt>
    <dgm:pt modelId="{7F406A96-480C-AA4A-B06B-CE3143FBF491}" type="pres">
      <dgm:prSet presAssocID="{B72CC7AB-E2D4-1840-8E7F-3BE91184A6CE}" presName="LevelTwoTextNode" presStyleLbl="node3" presStyleIdx="5" presStyleCnt="8">
        <dgm:presLayoutVars>
          <dgm:chPref val="3"/>
        </dgm:presLayoutVars>
      </dgm:prSet>
      <dgm:spPr/>
      <dgm:t>
        <a:bodyPr/>
        <a:lstStyle/>
        <a:p>
          <a:endParaRPr lang="en-US"/>
        </a:p>
      </dgm:t>
    </dgm:pt>
    <dgm:pt modelId="{97BE3213-FF70-6847-BE54-C9D9C2700583}" type="pres">
      <dgm:prSet presAssocID="{B72CC7AB-E2D4-1840-8E7F-3BE91184A6CE}" presName="level3hierChild" presStyleCnt="0"/>
      <dgm:spPr/>
    </dgm:pt>
    <dgm:pt modelId="{AB1A16A1-51F5-E843-BEA9-058AEE4F9296}" type="pres">
      <dgm:prSet presAssocID="{FE8544A4-C59B-A540-8B46-66C32A936F57}" presName="conn2-1" presStyleLbl="parChTrans1D3" presStyleIdx="6" presStyleCnt="8"/>
      <dgm:spPr/>
      <dgm:t>
        <a:bodyPr/>
        <a:lstStyle/>
        <a:p>
          <a:endParaRPr lang="en-US"/>
        </a:p>
      </dgm:t>
    </dgm:pt>
    <dgm:pt modelId="{A761C4BD-4202-9A49-BC5D-6EF785501814}" type="pres">
      <dgm:prSet presAssocID="{FE8544A4-C59B-A540-8B46-66C32A936F57}" presName="connTx" presStyleLbl="parChTrans1D3" presStyleIdx="6" presStyleCnt="8"/>
      <dgm:spPr/>
      <dgm:t>
        <a:bodyPr/>
        <a:lstStyle/>
        <a:p>
          <a:endParaRPr lang="en-US"/>
        </a:p>
      </dgm:t>
    </dgm:pt>
    <dgm:pt modelId="{DA0B7ADC-A5B6-9941-8452-2F4A1AB9058C}" type="pres">
      <dgm:prSet presAssocID="{500ECAB9-C3A4-3448-AE89-482B780C63F0}" presName="root2" presStyleCnt="0"/>
      <dgm:spPr/>
    </dgm:pt>
    <dgm:pt modelId="{6BC99E23-D251-8F4A-8262-8599F1F056FA}" type="pres">
      <dgm:prSet presAssocID="{500ECAB9-C3A4-3448-AE89-482B780C63F0}" presName="LevelTwoTextNode" presStyleLbl="node3" presStyleIdx="6" presStyleCnt="8">
        <dgm:presLayoutVars>
          <dgm:chPref val="3"/>
        </dgm:presLayoutVars>
      </dgm:prSet>
      <dgm:spPr/>
      <dgm:t>
        <a:bodyPr/>
        <a:lstStyle/>
        <a:p>
          <a:endParaRPr lang="en-US"/>
        </a:p>
      </dgm:t>
    </dgm:pt>
    <dgm:pt modelId="{53E910A0-FE9E-0047-9839-8B395200E304}" type="pres">
      <dgm:prSet presAssocID="{500ECAB9-C3A4-3448-AE89-482B780C63F0}" presName="level3hierChild" presStyleCnt="0"/>
      <dgm:spPr/>
    </dgm:pt>
    <dgm:pt modelId="{23ADDF3C-9D63-5C41-B137-C244ED3C860E}" type="pres">
      <dgm:prSet presAssocID="{83EFC7CF-A544-4548-8783-822076E383B1}" presName="conn2-1" presStyleLbl="parChTrans1D3" presStyleIdx="7" presStyleCnt="8"/>
      <dgm:spPr/>
      <dgm:t>
        <a:bodyPr/>
        <a:lstStyle/>
        <a:p>
          <a:endParaRPr lang="en-US"/>
        </a:p>
      </dgm:t>
    </dgm:pt>
    <dgm:pt modelId="{D4EB7258-D72B-884A-93A0-3E8B38620230}" type="pres">
      <dgm:prSet presAssocID="{83EFC7CF-A544-4548-8783-822076E383B1}" presName="connTx" presStyleLbl="parChTrans1D3" presStyleIdx="7" presStyleCnt="8"/>
      <dgm:spPr/>
      <dgm:t>
        <a:bodyPr/>
        <a:lstStyle/>
        <a:p>
          <a:endParaRPr lang="en-US"/>
        </a:p>
      </dgm:t>
    </dgm:pt>
    <dgm:pt modelId="{9D9D0606-F354-8C4B-91D7-8D439E1DA753}" type="pres">
      <dgm:prSet presAssocID="{4B1A0D87-B196-5D43-8B51-438247A89FE3}" presName="root2" presStyleCnt="0"/>
      <dgm:spPr/>
    </dgm:pt>
    <dgm:pt modelId="{2C70BD79-A339-1444-9860-AA2B04410BF0}" type="pres">
      <dgm:prSet presAssocID="{4B1A0D87-B196-5D43-8B51-438247A89FE3}" presName="LevelTwoTextNode" presStyleLbl="node3" presStyleIdx="7" presStyleCnt="8">
        <dgm:presLayoutVars>
          <dgm:chPref val="3"/>
        </dgm:presLayoutVars>
      </dgm:prSet>
      <dgm:spPr/>
      <dgm:t>
        <a:bodyPr/>
        <a:lstStyle/>
        <a:p>
          <a:endParaRPr lang="en-US"/>
        </a:p>
      </dgm:t>
    </dgm:pt>
    <dgm:pt modelId="{ADEE864D-69DB-554C-A5F3-7BC0F804D8E0}" type="pres">
      <dgm:prSet presAssocID="{4B1A0D87-B196-5D43-8B51-438247A89FE3}" presName="level3hierChild" presStyleCnt="0"/>
      <dgm:spPr/>
    </dgm:pt>
  </dgm:ptLst>
  <dgm:cxnLst>
    <dgm:cxn modelId="{F4D7263C-097E-9943-9F3A-717208C3DFEC}" type="presOf" srcId="{54C86094-EEA3-AB49-92FB-29DEC86B4965}" destId="{2E477623-003B-CA48-8F99-D8206E5B9620}" srcOrd="1" destOrd="0" presId="urn:microsoft.com/office/officeart/2008/layout/HorizontalMultiLevelHierarchy"/>
    <dgm:cxn modelId="{AC07B324-5C9D-124A-8140-4E9F9746C3F3}" type="presOf" srcId="{37805970-A13E-1D4D-9339-107CC53898AE}" destId="{69A81AF1-EE9A-1042-806A-28F162FC4D29}" srcOrd="1" destOrd="0" presId="urn:microsoft.com/office/officeart/2008/layout/HorizontalMultiLevelHierarchy"/>
    <dgm:cxn modelId="{4F0F07A8-8634-4C4A-B750-41DE94C7AF4E}" type="presOf" srcId="{253964B7-FE9A-944D-A2B7-441358E6E1FC}" destId="{95A28FC3-16DD-6F4A-A7F8-F4BF936A6CA7}" srcOrd="1" destOrd="0" presId="urn:microsoft.com/office/officeart/2008/layout/HorizontalMultiLevelHierarchy"/>
    <dgm:cxn modelId="{2BBDED8E-95A7-FA47-ADBD-9A0A567E57EF}" type="presOf" srcId="{500ECAB9-C3A4-3448-AE89-482B780C63F0}" destId="{6BC99E23-D251-8F4A-8262-8599F1F056FA}" srcOrd="0" destOrd="0" presId="urn:microsoft.com/office/officeart/2008/layout/HorizontalMultiLevelHierarchy"/>
    <dgm:cxn modelId="{8CD297EC-9947-0749-862B-287C5451D533}" type="presOf" srcId="{0D2B443C-4EE6-F047-8495-DE77F9754873}" destId="{D91A0D53-7A13-324D-960D-3EA4B9EE833D}" srcOrd="0" destOrd="0" presId="urn:microsoft.com/office/officeart/2008/layout/HorizontalMultiLevelHierarchy"/>
    <dgm:cxn modelId="{3E420D8A-3A97-CD49-8850-F5729B80389C}" type="presOf" srcId="{983AA7E7-4ECF-AD4D-A06D-A51882227EAE}" destId="{AC784896-3416-5D45-9DEB-DD398157B46A}" srcOrd="1" destOrd="0" presId="urn:microsoft.com/office/officeart/2008/layout/HorizontalMultiLevelHierarchy"/>
    <dgm:cxn modelId="{D579419D-5AAF-F946-9802-45C0706058DA}" type="presOf" srcId="{3CE8DC8D-399B-8B48-8BCC-728378B9FFDA}" destId="{296A3B75-D17F-F94F-A8EC-DB40003778B5}" srcOrd="0" destOrd="0" presId="urn:microsoft.com/office/officeart/2008/layout/HorizontalMultiLevelHierarchy"/>
    <dgm:cxn modelId="{9D93345E-1782-2C4D-8CE9-AF9B7AD6AD23}" srcId="{54C2EEC7-F412-2247-9E56-8F7CDBD613E0}" destId="{55E51843-42A0-5541-BC92-47818A0B5844}" srcOrd="0" destOrd="0" parTransId="{4EA8A16B-B5F8-8C4E-B0B1-6FCC68189317}" sibTransId="{BF9C419F-CD85-6E4A-8E88-85AA9634F6E7}"/>
    <dgm:cxn modelId="{DAE772EC-FFDE-0844-B4B5-F21564FF5F93}" type="presOf" srcId="{D2FBCF4F-CF5F-284E-B51A-4DEBBA237DA2}" destId="{77D38697-D7A5-FB4B-8908-C32320B5CA2E}" srcOrd="0" destOrd="0" presId="urn:microsoft.com/office/officeart/2008/layout/HorizontalMultiLevelHierarchy"/>
    <dgm:cxn modelId="{FF169EC4-AB9B-5746-AB19-042CE6E43DFC}" srcId="{1CE5580B-1A3B-0943-AA0B-77716780C963}" destId="{3CE8DC8D-399B-8B48-8BCC-728378B9FFDA}" srcOrd="1" destOrd="0" parTransId="{0A865930-483F-674E-A5D6-E3E940EA9B16}" sibTransId="{AF23F56C-B41E-094B-A28F-A8FE07AE970A}"/>
    <dgm:cxn modelId="{4CAF295D-F769-0948-891F-DECCF36DE739}" srcId="{E42A82FB-D027-AA4A-9E98-D8AB332123F1}" destId="{500ECAB9-C3A4-3448-AE89-482B780C63F0}" srcOrd="1" destOrd="0" parTransId="{FE8544A4-C59B-A540-8B46-66C32A936F57}" sibTransId="{F40B1881-C6D8-9C44-A297-FA76D6B21C9B}"/>
    <dgm:cxn modelId="{B5B3F3A6-ECDC-A44B-8E95-C43DFB022223}" type="presOf" srcId="{E14968A7-C2EC-AC45-9BB8-0068DB77F406}" destId="{935B4AA1-2594-044E-A368-9D8B159EA907}" srcOrd="0" destOrd="0" presId="urn:microsoft.com/office/officeart/2008/layout/HorizontalMultiLevelHierarchy"/>
    <dgm:cxn modelId="{496827AD-677C-FB44-9DA9-442F1CDEB795}" type="presOf" srcId="{37805970-A13E-1D4D-9339-107CC53898AE}" destId="{8CAB5C92-49A8-C848-BABE-382D278EE93C}" srcOrd="0" destOrd="0" presId="urn:microsoft.com/office/officeart/2008/layout/HorizontalMultiLevelHierarchy"/>
    <dgm:cxn modelId="{E68DDD79-E419-AF40-A369-8B12581B2E21}" type="presOf" srcId="{B294BDEA-F703-3348-9C17-7AE338A06E38}" destId="{3FE9ED51-1184-4C40-A194-2370E22D213D}" srcOrd="0" destOrd="0" presId="urn:microsoft.com/office/officeart/2008/layout/HorizontalMultiLevelHierarchy"/>
    <dgm:cxn modelId="{DEE40465-AB83-AA43-8629-8CF9895BED3B}" type="presOf" srcId="{0D2B443C-4EE6-F047-8495-DE77F9754873}" destId="{9FB400FC-8443-BC47-A435-7780996DB8D3}" srcOrd="1" destOrd="0" presId="urn:microsoft.com/office/officeart/2008/layout/HorizontalMultiLevelHierarchy"/>
    <dgm:cxn modelId="{A36FA2D4-9C89-7643-8CE4-462935A5EB5C}" type="presOf" srcId="{83EFC7CF-A544-4548-8783-822076E383B1}" destId="{23ADDF3C-9D63-5C41-B137-C244ED3C860E}" srcOrd="0" destOrd="0" presId="urn:microsoft.com/office/officeart/2008/layout/HorizontalMultiLevelHierarchy"/>
    <dgm:cxn modelId="{E5570C25-03DD-1B47-8CA5-9A2658AE88AE}" type="presOf" srcId="{5E6F84E8-16A1-3542-9E7D-64F6B92D219B}" destId="{589A138F-8145-7248-B513-1A8EF75B2A2E}" srcOrd="0" destOrd="0" presId="urn:microsoft.com/office/officeart/2008/layout/HorizontalMultiLevelHierarchy"/>
    <dgm:cxn modelId="{9B62BA9A-6AC5-0B43-B2F2-42073B6DC31C}" srcId="{55E51843-42A0-5541-BC92-47818A0B5844}" destId="{1CE5580B-1A3B-0943-AA0B-77716780C963}" srcOrd="0" destOrd="0" parTransId="{983AA7E7-4ECF-AD4D-A06D-A51882227EAE}" sibTransId="{EEFA41F9-8B97-7C46-B9DC-47CC399DC76F}"/>
    <dgm:cxn modelId="{FFF3DB10-CE8A-E843-8412-621E093BD848}" srcId="{3CE8DC8D-399B-8B48-8BCC-728378B9FFDA}" destId="{5FEFED0C-1931-494C-8F77-79E21BC9B030}" srcOrd="1" destOrd="0" parTransId="{5E6F84E8-16A1-3542-9E7D-64F6B92D219B}" sibTransId="{3EC6FE83-7DFA-724F-9CC8-D56AB0DF32C6}"/>
    <dgm:cxn modelId="{4B4DFE32-A7E1-124C-B113-F56E898427AA}" type="presOf" srcId="{7BF5F62A-27B1-0144-B613-205D61D8C40F}" destId="{E5C3A63D-BF47-DE4C-84F3-987813D8D8B0}" srcOrd="0" destOrd="0" presId="urn:microsoft.com/office/officeart/2008/layout/HorizontalMultiLevelHierarchy"/>
    <dgm:cxn modelId="{8EE243B9-2704-9E4E-9F25-5DAE834C8501}" type="presOf" srcId="{54C86094-EEA3-AB49-92FB-29DEC86B4965}" destId="{26C46F27-1C69-E946-A6ED-237CE8F6D278}" srcOrd="0" destOrd="0" presId="urn:microsoft.com/office/officeart/2008/layout/HorizontalMultiLevelHierarchy"/>
    <dgm:cxn modelId="{7A988B93-0AEB-E943-BEC8-3CDE2BB28534}" srcId="{3CE8DC8D-399B-8B48-8BCC-728378B9FFDA}" destId="{C086B36D-9967-2748-906E-94FD8247E79E}" srcOrd="0" destOrd="0" parTransId="{D2FBCF4F-CF5F-284E-B51A-4DEBBA237DA2}" sibTransId="{C5184B67-B615-BF44-87E4-9E2A540813AC}"/>
    <dgm:cxn modelId="{77DB107D-A1EF-E640-9B26-FCDE7DC44A7B}" type="presOf" srcId="{0BC5AE55-EBE1-8646-B9BA-4C4FAAAD13DD}" destId="{6EEF3A5D-E84A-854B-9D63-6B05D28C4FC5}" srcOrd="0" destOrd="0" presId="urn:microsoft.com/office/officeart/2008/layout/HorizontalMultiLevelHierarchy"/>
    <dgm:cxn modelId="{C890FF97-79FB-B644-AB8B-E9DE97D19544}" srcId="{7BF5F62A-27B1-0144-B613-205D61D8C40F}" destId="{68EB9C1A-B9CF-994F-9EEE-41830DC5DD42}" srcOrd="1" destOrd="0" parTransId="{E14968A7-C2EC-AC45-9BB8-0068DB77F406}" sibTransId="{013EBFA2-4CBA-0D4E-B6A5-DA971F4FA609}"/>
    <dgm:cxn modelId="{47391F31-7657-4C48-9F15-A6736EAF1457}" srcId="{D1A1FC10-5DBA-E442-A740-B71DF51AF5C2}" destId="{168A6D25-9798-5649-8815-854FD207510D}" srcOrd="2" destOrd="0" parTransId="{B294BDEA-F703-3348-9C17-7AE338A06E38}" sibTransId="{B9CFF814-1AAC-BF46-9C30-2B8E19FA10D0}"/>
    <dgm:cxn modelId="{3E9969A8-6625-624C-9B94-C60D12C2EB30}" srcId="{E42A82FB-D027-AA4A-9E98-D8AB332123F1}" destId="{B72CC7AB-E2D4-1840-8E7F-3BE91184A6CE}" srcOrd="0" destOrd="0" parTransId="{37805970-A13E-1D4D-9339-107CC53898AE}" sibTransId="{3E4E58B8-A69B-1C4A-9544-63EA5682E427}"/>
    <dgm:cxn modelId="{D6849EB2-F803-2E4E-9A97-459F66A3DBF3}" srcId="{55E51843-42A0-5541-BC92-47818A0B5844}" destId="{D1A1FC10-5DBA-E442-A740-B71DF51AF5C2}" srcOrd="1" destOrd="0" parTransId="{00DEB1CD-46DD-9541-8B0C-6C3907F28C1F}" sibTransId="{4F59AD4D-45A4-9F44-92EE-757A9A8A0D76}"/>
    <dgm:cxn modelId="{0D226984-A0B7-E54E-AD5D-78ACC8DA9677}" srcId="{1CE5580B-1A3B-0943-AA0B-77716780C963}" destId="{7BF5F62A-27B1-0144-B613-205D61D8C40F}" srcOrd="0" destOrd="0" parTransId="{797856A9-4502-A841-BD3B-197F1BE620DA}" sibTransId="{1E4F860F-86C2-6842-BACA-DEEB893046C9}"/>
    <dgm:cxn modelId="{E94CFAE8-0DA1-AC4C-A546-ACE1491B3382}" type="presOf" srcId="{4B1A0D87-B196-5D43-8B51-438247A89FE3}" destId="{2C70BD79-A339-1444-9860-AA2B04410BF0}" srcOrd="0" destOrd="0" presId="urn:microsoft.com/office/officeart/2008/layout/HorizontalMultiLevelHierarchy"/>
    <dgm:cxn modelId="{43162F2A-23F3-464B-81FD-0A06C8B81F20}" type="presOf" srcId="{D1A1FC10-5DBA-E442-A740-B71DF51AF5C2}" destId="{42662F65-8A1A-DE4E-853B-D51EDA0E97EC}" srcOrd="0" destOrd="0" presId="urn:microsoft.com/office/officeart/2008/layout/HorizontalMultiLevelHierarchy"/>
    <dgm:cxn modelId="{F382C900-BDD9-7942-AA42-DF1E3C0535C5}" type="presOf" srcId="{C086B36D-9967-2748-906E-94FD8247E79E}" destId="{DE457DA2-3071-F741-9075-CA0FE22AB6ED}" srcOrd="0" destOrd="0" presId="urn:microsoft.com/office/officeart/2008/layout/HorizontalMultiLevelHierarchy"/>
    <dgm:cxn modelId="{6925AFBF-32F7-EA49-8C2E-8C62962269FF}" type="presOf" srcId="{FE8544A4-C59B-A540-8B46-66C32A936F57}" destId="{A761C4BD-4202-9A49-BC5D-6EF785501814}" srcOrd="1" destOrd="0" presId="urn:microsoft.com/office/officeart/2008/layout/HorizontalMultiLevelHierarchy"/>
    <dgm:cxn modelId="{3C01DD34-4234-3E4A-9A1B-7EEC804227F9}" type="presOf" srcId="{54C2EEC7-F412-2247-9E56-8F7CDBD613E0}" destId="{1761D7E8-BF92-9947-BC31-6178EF2F915F}" srcOrd="0" destOrd="0" presId="urn:microsoft.com/office/officeart/2008/layout/HorizontalMultiLevelHierarchy"/>
    <dgm:cxn modelId="{30289D9F-1C2C-C640-B585-1B268C7713A7}" type="presOf" srcId="{5E6F84E8-16A1-3542-9E7D-64F6B92D219B}" destId="{2FD1429C-1BD6-C94C-B852-8AC3F96B83CE}" srcOrd="1" destOrd="0" presId="urn:microsoft.com/office/officeart/2008/layout/HorizontalMultiLevelHierarchy"/>
    <dgm:cxn modelId="{DB165E2D-817B-AF40-B3BA-7BF62AC46342}" type="presOf" srcId="{FE8544A4-C59B-A540-8B46-66C32A936F57}" destId="{AB1A16A1-51F5-E843-BEA9-058AEE4F9296}" srcOrd="0" destOrd="0" presId="urn:microsoft.com/office/officeart/2008/layout/HorizontalMultiLevelHierarchy"/>
    <dgm:cxn modelId="{07089510-756D-904A-89BB-446B485743A7}" type="presOf" srcId="{E14968A7-C2EC-AC45-9BB8-0068DB77F406}" destId="{1BB70D92-C69F-1945-9964-3A952CA052B7}" srcOrd="1" destOrd="0" presId="urn:microsoft.com/office/officeart/2008/layout/HorizontalMultiLevelHierarchy"/>
    <dgm:cxn modelId="{F764275D-D852-2245-B94C-7B5FD9751408}" type="presOf" srcId="{B294BDEA-F703-3348-9C17-7AE338A06E38}" destId="{01F35640-2B0A-3B45-A7CF-4CE8DEAD8BA2}" srcOrd="1" destOrd="0" presId="urn:microsoft.com/office/officeart/2008/layout/HorizontalMultiLevelHierarchy"/>
    <dgm:cxn modelId="{C41F261B-C495-F440-83C3-27A17F8EBC60}" type="presOf" srcId="{E42A82FB-D027-AA4A-9E98-D8AB332123F1}" destId="{A81D2CF2-8F6D-5045-9EE5-146F6C4100D3}" srcOrd="0" destOrd="0" presId="urn:microsoft.com/office/officeart/2008/layout/HorizontalMultiLevelHierarchy"/>
    <dgm:cxn modelId="{13BA4B57-80CE-6949-A01B-5107BA1193CA}" type="presOf" srcId="{797856A9-4502-A841-BD3B-197F1BE620DA}" destId="{AEC88A0E-8481-9F48-BD0C-B661D524B28E}" srcOrd="1" destOrd="0" presId="urn:microsoft.com/office/officeart/2008/layout/HorizontalMultiLevelHierarchy"/>
    <dgm:cxn modelId="{955170DE-B37A-024D-97DC-0A8A0EC4EA57}" type="presOf" srcId="{B72CC7AB-E2D4-1840-8E7F-3BE91184A6CE}" destId="{7F406A96-480C-AA4A-B06B-CE3143FBF491}" srcOrd="0" destOrd="0" presId="urn:microsoft.com/office/officeart/2008/layout/HorizontalMultiLevelHierarchy"/>
    <dgm:cxn modelId="{CCD2C5BA-D5CC-EA4D-89F6-16A514C1C21D}" type="presOf" srcId="{5FEFED0C-1931-494C-8F77-79E21BC9B030}" destId="{359F9338-3E2B-194D-A554-901B858772DD}" srcOrd="0" destOrd="0" presId="urn:microsoft.com/office/officeart/2008/layout/HorizontalMultiLevelHierarchy"/>
    <dgm:cxn modelId="{D9A32AEB-1488-9046-ACD6-31DEF9BA41F5}" srcId="{55E51843-42A0-5541-BC92-47818A0B5844}" destId="{E42A82FB-D027-AA4A-9E98-D8AB332123F1}" srcOrd="2" destOrd="0" parTransId="{54C86094-EEA3-AB49-92FB-29DEC86B4965}" sibTransId="{EB84F056-75EF-064C-BD6B-01E110FA5E94}"/>
    <dgm:cxn modelId="{911B3A37-7E0E-B24F-BA13-D476F2BF7240}" type="presOf" srcId="{55E51843-42A0-5541-BC92-47818A0B5844}" destId="{3DB82ED3-5E6E-354D-8788-1CDA70F92F93}" srcOrd="0" destOrd="0" presId="urn:microsoft.com/office/officeart/2008/layout/HorizontalMultiLevelHierarchy"/>
    <dgm:cxn modelId="{736BA304-0C13-1B49-A5B8-179AAB3976B1}" type="presOf" srcId="{1CE5580B-1A3B-0943-AA0B-77716780C963}" destId="{C5918B9C-7372-0349-A740-A5C2152D0402}" srcOrd="0" destOrd="0" presId="urn:microsoft.com/office/officeart/2008/layout/HorizontalMultiLevelHierarchy"/>
    <dgm:cxn modelId="{4292F39C-4E5A-4649-A1DC-75BCD025ADB1}" type="presOf" srcId="{797856A9-4502-A841-BD3B-197F1BE620DA}" destId="{85A42470-FA55-7645-B6F3-7606E236C171}" srcOrd="0" destOrd="0" presId="urn:microsoft.com/office/officeart/2008/layout/HorizontalMultiLevelHierarchy"/>
    <dgm:cxn modelId="{63B3CC80-5529-E340-98BB-32420B7C0062}" srcId="{D1A1FC10-5DBA-E442-A740-B71DF51AF5C2}" destId="{91540C90-F3D4-5C49-A88D-7C7AFA56AB02}" srcOrd="1" destOrd="0" parTransId="{E087819B-10D5-FA4E-A711-D0920499B5FC}" sibTransId="{600B3FCB-4708-514F-AF0C-C33FABB21A2F}"/>
    <dgm:cxn modelId="{23E605EC-67AB-4044-A22F-3DC5F7DAEBAE}" type="presOf" srcId="{62299E06-5977-F54B-9485-D543CD73D223}" destId="{96F65B3A-E2B8-904A-8883-0BD76B6F72AD}" srcOrd="0" destOrd="0" presId="urn:microsoft.com/office/officeart/2008/layout/HorizontalMultiLevelHierarchy"/>
    <dgm:cxn modelId="{B92D994C-C4AE-4744-9C7A-7A779954184D}" type="presOf" srcId="{68EB9C1A-B9CF-994F-9EEE-41830DC5DD42}" destId="{E8E030DE-A5AC-F04F-97C2-1B05C6EBB91F}" srcOrd="0" destOrd="0" presId="urn:microsoft.com/office/officeart/2008/layout/HorizontalMultiLevelHierarchy"/>
    <dgm:cxn modelId="{EACEB3AE-E37B-9743-ADB2-7B9CB529F021}" type="presOf" srcId="{E087819B-10D5-FA4E-A711-D0920499B5FC}" destId="{FA140C32-6262-3B4F-A174-9BF2E05B6DC5}" srcOrd="0" destOrd="0" presId="urn:microsoft.com/office/officeart/2008/layout/HorizontalMultiLevelHierarchy"/>
    <dgm:cxn modelId="{9B3DAED6-78DF-984F-B280-4FE03880C572}" type="presOf" srcId="{168A6D25-9798-5649-8815-854FD207510D}" destId="{5D3B07EB-E4DF-BF49-826B-BE4EBA5562A3}" srcOrd="0" destOrd="0" presId="urn:microsoft.com/office/officeart/2008/layout/HorizontalMultiLevelHierarchy"/>
    <dgm:cxn modelId="{065476C5-6F60-B442-B437-8DA6ABBFA51D}" type="presOf" srcId="{83EFC7CF-A544-4548-8783-822076E383B1}" destId="{D4EB7258-D72B-884A-93A0-3E8B38620230}" srcOrd="1" destOrd="0" presId="urn:microsoft.com/office/officeart/2008/layout/HorizontalMultiLevelHierarchy"/>
    <dgm:cxn modelId="{C4D2C70D-7980-974B-BC72-EC6B0D716CCB}" type="presOf" srcId="{00DEB1CD-46DD-9541-8B0C-6C3907F28C1F}" destId="{3EFE5D2C-377A-BD44-8D3B-4B92C1BA439E}" srcOrd="0" destOrd="0" presId="urn:microsoft.com/office/officeart/2008/layout/HorizontalMultiLevelHierarchy"/>
    <dgm:cxn modelId="{5D4133B3-8888-9444-B450-C6B38F0E993F}" type="presOf" srcId="{D2FBCF4F-CF5F-284E-B51A-4DEBBA237DA2}" destId="{6E677599-144C-984E-B2EF-C1A3A775D93E}" srcOrd="1" destOrd="0" presId="urn:microsoft.com/office/officeart/2008/layout/HorizontalMultiLevelHierarchy"/>
    <dgm:cxn modelId="{07167E21-604B-454B-8645-2ABE560FD353}" type="presOf" srcId="{0A865930-483F-674E-A5D6-E3E940EA9B16}" destId="{7C3ADF87-A83F-BC4F-90B8-09632011345C}" srcOrd="1" destOrd="0" presId="urn:microsoft.com/office/officeart/2008/layout/HorizontalMultiLevelHierarchy"/>
    <dgm:cxn modelId="{C7DA1981-9461-4548-88C2-EFCBE72D90C1}" srcId="{7BF5F62A-27B1-0144-B613-205D61D8C40F}" destId="{0BC5AE55-EBE1-8646-B9BA-4C4FAAAD13DD}" srcOrd="0" destOrd="0" parTransId="{0D2B443C-4EE6-F047-8495-DE77F9754873}" sibTransId="{CDFC27B7-346B-2B49-A9A0-8DD578E562B8}"/>
    <dgm:cxn modelId="{14374BB4-1579-5B41-8842-0542882382B1}" type="presOf" srcId="{91540C90-F3D4-5C49-A88D-7C7AFA56AB02}" destId="{55D49D3A-08D3-B84E-8E48-505C9344A40B}" srcOrd="0" destOrd="0" presId="urn:microsoft.com/office/officeart/2008/layout/HorizontalMultiLevelHierarchy"/>
    <dgm:cxn modelId="{55A24EC3-CB09-964C-A7C5-494D2568A349}" srcId="{D1A1FC10-5DBA-E442-A740-B71DF51AF5C2}" destId="{62299E06-5977-F54B-9485-D543CD73D223}" srcOrd="0" destOrd="0" parTransId="{253964B7-FE9A-944D-A2B7-441358E6E1FC}" sibTransId="{A37ACA01-9487-B540-B764-A2EC48AC4085}"/>
    <dgm:cxn modelId="{6DCCFF2D-CDF6-9E4C-BD20-E29F21D35002}" type="presOf" srcId="{253964B7-FE9A-944D-A2B7-441358E6E1FC}" destId="{FC7BCC22-6A3B-F64B-8B9F-4F8F677B326F}" srcOrd="0" destOrd="0" presId="urn:microsoft.com/office/officeart/2008/layout/HorizontalMultiLevelHierarchy"/>
    <dgm:cxn modelId="{04B13937-3D88-1946-97A6-050E7F1349F3}" type="presOf" srcId="{0A865930-483F-674E-A5D6-E3E940EA9B16}" destId="{5A9AD90F-CD3A-8442-9DA2-63D02773F0C4}" srcOrd="0" destOrd="0" presId="urn:microsoft.com/office/officeart/2008/layout/HorizontalMultiLevelHierarchy"/>
    <dgm:cxn modelId="{0B8B99D5-D91D-2747-A8B6-1EDF403934A0}" type="presOf" srcId="{983AA7E7-4ECF-AD4D-A06D-A51882227EAE}" destId="{462D8255-4238-6D41-AB3A-1DD8C29B584E}" srcOrd="0" destOrd="0" presId="urn:microsoft.com/office/officeart/2008/layout/HorizontalMultiLevelHierarchy"/>
    <dgm:cxn modelId="{9D9DB271-4F94-8F49-8D95-1760BC59E3AF}" type="presOf" srcId="{E087819B-10D5-FA4E-A711-D0920499B5FC}" destId="{F0CCA9FD-B67B-384D-BB95-C5A4F5C6E90C}" srcOrd="1" destOrd="0" presId="urn:microsoft.com/office/officeart/2008/layout/HorizontalMultiLevelHierarchy"/>
    <dgm:cxn modelId="{EAE7FA63-312A-0542-B0BD-8CBA2E9B6E92}" type="presOf" srcId="{00DEB1CD-46DD-9541-8B0C-6C3907F28C1F}" destId="{608E6D80-1D6F-1648-A15F-3F5880C955D5}" srcOrd="1" destOrd="0" presId="urn:microsoft.com/office/officeart/2008/layout/HorizontalMultiLevelHierarchy"/>
    <dgm:cxn modelId="{5DDE7C4A-685E-D241-98A2-31B429281AE2}" srcId="{E42A82FB-D027-AA4A-9E98-D8AB332123F1}" destId="{4B1A0D87-B196-5D43-8B51-438247A89FE3}" srcOrd="2" destOrd="0" parTransId="{83EFC7CF-A544-4548-8783-822076E383B1}" sibTransId="{DD1FC18A-217A-9044-AC61-E70002FD4085}"/>
    <dgm:cxn modelId="{D7C4F168-022A-094F-BEC5-B296D6D3027B}" type="presParOf" srcId="{1761D7E8-BF92-9947-BC31-6178EF2F915F}" destId="{791A3436-B15B-1942-94BD-1FCED1EE97A3}" srcOrd="0" destOrd="0" presId="urn:microsoft.com/office/officeart/2008/layout/HorizontalMultiLevelHierarchy"/>
    <dgm:cxn modelId="{11D1CC08-675A-A042-B75C-4E9F0D7BEB22}" type="presParOf" srcId="{791A3436-B15B-1942-94BD-1FCED1EE97A3}" destId="{3DB82ED3-5E6E-354D-8788-1CDA70F92F93}" srcOrd="0" destOrd="0" presId="urn:microsoft.com/office/officeart/2008/layout/HorizontalMultiLevelHierarchy"/>
    <dgm:cxn modelId="{2A93EE92-68E8-E645-AA6D-24458360FC66}" type="presParOf" srcId="{791A3436-B15B-1942-94BD-1FCED1EE97A3}" destId="{9FF7F20E-4DBC-EB48-9D79-1A96CC340AF1}" srcOrd="1" destOrd="0" presId="urn:microsoft.com/office/officeart/2008/layout/HorizontalMultiLevelHierarchy"/>
    <dgm:cxn modelId="{A9C9C88D-4739-E84A-BC4A-38A49B8DBAC2}" type="presParOf" srcId="{9FF7F20E-4DBC-EB48-9D79-1A96CC340AF1}" destId="{462D8255-4238-6D41-AB3A-1DD8C29B584E}" srcOrd="0" destOrd="0" presId="urn:microsoft.com/office/officeart/2008/layout/HorizontalMultiLevelHierarchy"/>
    <dgm:cxn modelId="{96D6B80F-165A-3042-9A51-CB5D7D9CCFC1}" type="presParOf" srcId="{462D8255-4238-6D41-AB3A-1DD8C29B584E}" destId="{AC784896-3416-5D45-9DEB-DD398157B46A}" srcOrd="0" destOrd="0" presId="urn:microsoft.com/office/officeart/2008/layout/HorizontalMultiLevelHierarchy"/>
    <dgm:cxn modelId="{F43F2FD0-5BED-2144-8D32-B47F48AC838D}" type="presParOf" srcId="{9FF7F20E-4DBC-EB48-9D79-1A96CC340AF1}" destId="{22588BDA-C22A-4A41-90DB-E944B487FB44}" srcOrd="1" destOrd="0" presId="urn:microsoft.com/office/officeart/2008/layout/HorizontalMultiLevelHierarchy"/>
    <dgm:cxn modelId="{90EFA9DC-8EED-8546-A9F3-2FE639E31AAF}" type="presParOf" srcId="{22588BDA-C22A-4A41-90DB-E944B487FB44}" destId="{C5918B9C-7372-0349-A740-A5C2152D0402}" srcOrd="0" destOrd="0" presId="urn:microsoft.com/office/officeart/2008/layout/HorizontalMultiLevelHierarchy"/>
    <dgm:cxn modelId="{C953CD4C-32A1-9344-8ACB-E5C362032347}" type="presParOf" srcId="{22588BDA-C22A-4A41-90DB-E944B487FB44}" destId="{8B147AC4-8DCF-3A43-997B-9478E919D2E3}" srcOrd="1" destOrd="0" presId="urn:microsoft.com/office/officeart/2008/layout/HorizontalMultiLevelHierarchy"/>
    <dgm:cxn modelId="{3BBE99DC-B65B-7E49-9109-A76A8F57733E}" type="presParOf" srcId="{8B147AC4-8DCF-3A43-997B-9478E919D2E3}" destId="{85A42470-FA55-7645-B6F3-7606E236C171}" srcOrd="0" destOrd="0" presId="urn:microsoft.com/office/officeart/2008/layout/HorizontalMultiLevelHierarchy"/>
    <dgm:cxn modelId="{571DA9D9-1DDA-B343-8D71-F778638EC4AE}" type="presParOf" srcId="{85A42470-FA55-7645-B6F3-7606E236C171}" destId="{AEC88A0E-8481-9F48-BD0C-B661D524B28E}" srcOrd="0" destOrd="0" presId="urn:microsoft.com/office/officeart/2008/layout/HorizontalMultiLevelHierarchy"/>
    <dgm:cxn modelId="{A5B8ADB2-538D-4440-ABB2-15B273E818BA}" type="presParOf" srcId="{8B147AC4-8DCF-3A43-997B-9478E919D2E3}" destId="{79699AEE-54B8-864F-9916-A118E7BC3575}" srcOrd="1" destOrd="0" presId="urn:microsoft.com/office/officeart/2008/layout/HorizontalMultiLevelHierarchy"/>
    <dgm:cxn modelId="{BFAA0E81-40CA-B442-A1B2-4B319FD62861}" type="presParOf" srcId="{79699AEE-54B8-864F-9916-A118E7BC3575}" destId="{E5C3A63D-BF47-DE4C-84F3-987813D8D8B0}" srcOrd="0" destOrd="0" presId="urn:microsoft.com/office/officeart/2008/layout/HorizontalMultiLevelHierarchy"/>
    <dgm:cxn modelId="{D6DD3AC5-2788-BD49-BBBA-BF429E4475A6}" type="presParOf" srcId="{79699AEE-54B8-864F-9916-A118E7BC3575}" destId="{7E6A6BDA-CD76-6245-A629-63F91977579F}" srcOrd="1" destOrd="0" presId="urn:microsoft.com/office/officeart/2008/layout/HorizontalMultiLevelHierarchy"/>
    <dgm:cxn modelId="{448A10D5-48CD-1343-A628-AFE1C9A59D5A}" type="presParOf" srcId="{7E6A6BDA-CD76-6245-A629-63F91977579F}" destId="{D91A0D53-7A13-324D-960D-3EA4B9EE833D}" srcOrd="0" destOrd="0" presId="urn:microsoft.com/office/officeart/2008/layout/HorizontalMultiLevelHierarchy"/>
    <dgm:cxn modelId="{772C1AEA-26B8-8249-8D54-F2E6DC464C5D}" type="presParOf" srcId="{D91A0D53-7A13-324D-960D-3EA4B9EE833D}" destId="{9FB400FC-8443-BC47-A435-7780996DB8D3}" srcOrd="0" destOrd="0" presId="urn:microsoft.com/office/officeart/2008/layout/HorizontalMultiLevelHierarchy"/>
    <dgm:cxn modelId="{247ABC84-4556-6E49-A17A-26A3C6A074F1}" type="presParOf" srcId="{7E6A6BDA-CD76-6245-A629-63F91977579F}" destId="{E3F9B0F2-441C-8943-81C6-6476166CFE80}" srcOrd="1" destOrd="0" presId="urn:microsoft.com/office/officeart/2008/layout/HorizontalMultiLevelHierarchy"/>
    <dgm:cxn modelId="{A676E592-E5F0-194C-AE9D-15CAD3EFF765}" type="presParOf" srcId="{E3F9B0F2-441C-8943-81C6-6476166CFE80}" destId="{6EEF3A5D-E84A-854B-9D63-6B05D28C4FC5}" srcOrd="0" destOrd="0" presId="urn:microsoft.com/office/officeart/2008/layout/HorizontalMultiLevelHierarchy"/>
    <dgm:cxn modelId="{E8ED8858-B74F-AA45-8DD1-E51470FC9E2F}" type="presParOf" srcId="{E3F9B0F2-441C-8943-81C6-6476166CFE80}" destId="{23F3049E-3FCC-AB46-B340-3ACC2A5DC659}" srcOrd="1" destOrd="0" presId="urn:microsoft.com/office/officeart/2008/layout/HorizontalMultiLevelHierarchy"/>
    <dgm:cxn modelId="{FDC898F3-D52D-A745-B70A-F9832E76B49C}" type="presParOf" srcId="{7E6A6BDA-CD76-6245-A629-63F91977579F}" destId="{935B4AA1-2594-044E-A368-9D8B159EA907}" srcOrd="2" destOrd="0" presId="urn:microsoft.com/office/officeart/2008/layout/HorizontalMultiLevelHierarchy"/>
    <dgm:cxn modelId="{E55EFDC1-65CC-474C-AD1E-D8978F98FB1A}" type="presParOf" srcId="{935B4AA1-2594-044E-A368-9D8B159EA907}" destId="{1BB70D92-C69F-1945-9964-3A952CA052B7}" srcOrd="0" destOrd="0" presId="urn:microsoft.com/office/officeart/2008/layout/HorizontalMultiLevelHierarchy"/>
    <dgm:cxn modelId="{12565023-FF03-784C-A4E7-18292AE4DF27}" type="presParOf" srcId="{7E6A6BDA-CD76-6245-A629-63F91977579F}" destId="{662FA5E5-97E2-1944-80A1-32E4539D7BCC}" srcOrd="3" destOrd="0" presId="urn:microsoft.com/office/officeart/2008/layout/HorizontalMultiLevelHierarchy"/>
    <dgm:cxn modelId="{A98ACA28-EDDF-4049-B870-288AEBE7D9D6}" type="presParOf" srcId="{662FA5E5-97E2-1944-80A1-32E4539D7BCC}" destId="{E8E030DE-A5AC-F04F-97C2-1B05C6EBB91F}" srcOrd="0" destOrd="0" presId="urn:microsoft.com/office/officeart/2008/layout/HorizontalMultiLevelHierarchy"/>
    <dgm:cxn modelId="{EBA6F7B3-43FD-A74B-B41A-3CE65C77582E}" type="presParOf" srcId="{662FA5E5-97E2-1944-80A1-32E4539D7BCC}" destId="{68917824-0045-6E4B-B710-F8201BB4855E}" srcOrd="1" destOrd="0" presId="urn:microsoft.com/office/officeart/2008/layout/HorizontalMultiLevelHierarchy"/>
    <dgm:cxn modelId="{C81BAF5C-94B5-A24A-8C79-FC4C19CE194D}" type="presParOf" srcId="{8B147AC4-8DCF-3A43-997B-9478E919D2E3}" destId="{5A9AD90F-CD3A-8442-9DA2-63D02773F0C4}" srcOrd="2" destOrd="0" presId="urn:microsoft.com/office/officeart/2008/layout/HorizontalMultiLevelHierarchy"/>
    <dgm:cxn modelId="{AFA934D9-FFAC-204C-9A4E-E98A19CD2A4E}" type="presParOf" srcId="{5A9AD90F-CD3A-8442-9DA2-63D02773F0C4}" destId="{7C3ADF87-A83F-BC4F-90B8-09632011345C}" srcOrd="0" destOrd="0" presId="urn:microsoft.com/office/officeart/2008/layout/HorizontalMultiLevelHierarchy"/>
    <dgm:cxn modelId="{DA353BA9-1520-2244-9AD7-276CC14BF988}" type="presParOf" srcId="{8B147AC4-8DCF-3A43-997B-9478E919D2E3}" destId="{46EB32E5-B5D7-D140-97E9-8DF10CAA5EE1}" srcOrd="3" destOrd="0" presId="urn:microsoft.com/office/officeart/2008/layout/HorizontalMultiLevelHierarchy"/>
    <dgm:cxn modelId="{D6464D7A-4ADD-B748-91C5-C270D006B8D1}" type="presParOf" srcId="{46EB32E5-B5D7-D140-97E9-8DF10CAA5EE1}" destId="{296A3B75-D17F-F94F-A8EC-DB40003778B5}" srcOrd="0" destOrd="0" presId="urn:microsoft.com/office/officeart/2008/layout/HorizontalMultiLevelHierarchy"/>
    <dgm:cxn modelId="{73619AF6-67BD-F141-9E9C-D4515DDFF883}" type="presParOf" srcId="{46EB32E5-B5D7-D140-97E9-8DF10CAA5EE1}" destId="{6E2D695B-AE9B-8B44-826A-6365B9E7C064}" srcOrd="1" destOrd="0" presId="urn:microsoft.com/office/officeart/2008/layout/HorizontalMultiLevelHierarchy"/>
    <dgm:cxn modelId="{5740721F-80D9-EF4A-A6C0-BC809778C150}" type="presParOf" srcId="{6E2D695B-AE9B-8B44-826A-6365B9E7C064}" destId="{77D38697-D7A5-FB4B-8908-C32320B5CA2E}" srcOrd="0" destOrd="0" presId="urn:microsoft.com/office/officeart/2008/layout/HorizontalMultiLevelHierarchy"/>
    <dgm:cxn modelId="{A824158B-DB24-3142-BFD0-9405C56F770B}" type="presParOf" srcId="{77D38697-D7A5-FB4B-8908-C32320B5CA2E}" destId="{6E677599-144C-984E-B2EF-C1A3A775D93E}" srcOrd="0" destOrd="0" presId="urn:microsoft.com/office/officeart/2008/layout/HorizontalMultiLevelHierarchy"/>
    <dgm:cxn modelId="{C9013C3B-309B-7041-8A3A-659ABC5DB933}" type="presParOf" srcId="{6E2D695B-AE9B-8B44-826A-6365B9E7C064}" destId="{BF45DB28-8ABA-D345-82DE-D15FF8FD5452}" srcOrd="1" destOrd="0" presId="urn:microsoft.com/office/officeart/2008/layout/HorizontalMultiLevelHierarchy"/>
    <dgm:cxn modelId="{23FB55AE-2931-7C43-80C3-0E0C4DF5F1F0}" type="presParOf" srcId="{BF45DB28-8ABA-D345-82DE-D15FF8FD5452}" destId="{DE457DA2-3071-F741-9075-CA0FE22AB6ED}" srcOrd="0" destOrd="0" presId="urn:microsoft.com/office/officeart/2008/layout/HorizontalMultiLevelHierarchy"/>
    <dgm:cxn modelId="{6C5CC09B-8B8B-6446-8D6D-E28A5B317744}" type="presParOf" srcId="{BF45DB28-8ABA-D345-82DE-D15FF8FD5452}" destId="{29BADA66-4EC4-A34B-86C9-45CCDC53D474}" srcOrd="1" destOrd="0" presId="urn:microsoft.com/office/officeart/2008/layout/HorizontalMultiLevelHierarchy"/>
    <dgm:cxn modelId="{B816BC06-F3DA-7542-86F4-E3F9CD419BAD}" type="presParOf" srcId="{6E2D695B-AE9B-8B44-826A-6365B9E7C064}" destId="{589A138F-8145-7248-B513-1A8EF75B2A2E}" srcOrd="2" destOrd="0" presId="urn:microsoft.com/office/officeart/2008/layout/HorizontalMultiLevelHierarchy"/>
    <dgm:cxn modelId="{6FEB533D-D171-B84C-93A4-BE7DB645CB61}" type="presParOf" srcId="{589A138F-8145-7248-B513-1A8EF75B2A2E}" destId="{2FD1429C-1BD6-C94C-B852-8AC3F96B83CE}" srcOrd="0" destOrd="0" presId="urn:microsoft.com/office/officeart/2008/layout/HorizontalMultiLevelHierarchy"/>
    <dgm:cxn modelId="{03988D13-4941-1049-AD34-23472A31BE3D}" type="presParOf" srcId="{6E2D695B-AE9B-8B44-826A-6365B9E7C064}" destId="{44EC14E4-D49F-D14C-BE50-A6622EC9552B}" srcOrd="3" destOrd="0" presId="urn:microsoft.com/office/officeart/2008/layout/HorizontalMultiLevelHierarchy"/>
    <dgm:cxn modelId="{390D7C57-386C-9245-9202-B824ED405EF6}" type="presParOf" srcId="{44EC14E4-D49F-D14C-BE50-A6622EC9552B}" destId="{359F9338-3E2B-194D-A554-901B858772DD}" srcOrd="0" destOrd="0" presId="urn:microsoft.com/office/officeart/2008/layout/HorizontalMultiLevelHierarchy"/>
    <dgm:cxn modelId="{D766D61A-FC17-8E42-9D15-4A366EB1E1F1}" type="presParOf" srcId="{44EC14E4-D49F-D14C-BE50-A6622EC9552B}" destId="{DC9E64CD-B8D2-804C-9D78-51A15A5C4B77}" srcOrd="1" destOrd="0" presId="urn:microsoft.com/office/officeart/2008/layout/HorizontalMultiLevelHierarchy"/>
    <dgm:cxn modelId="{F79FF35A-25EF-F44A-B07E-77194ECF436E}" type="presParOf" srcId="{9FF7F20E-4DBC-EB48-9D79-1A96CC340AF1}" destId="{3EFE5D2C-377A-BD44-8D3B-4B92C1BA439E}" srcOrd="2" destOrd="0" presId="urn:microsoft.com/office/officeart/2008/layout/HorizontalMultiLevelHierarchy"/>
    <dgm:cxn modelId="{261C7780-38F9-9848-A9B1-44FC2FA7DAFE}" type="presParOf" srcId="{3EFE5D2C-377A-BD44-8D3B-4B92C1BA439E}" destId="{608E6D80-1D6F-1648-A15F-3F5880C955D5}" srcOrd="0" destOrd="0" presId="urn:microsoft.com/office/officeart/2008/layout/HorizontalMultiLevelHierarchy"/>
    <dgm:cxn modelId="{40FD924B-3B48-3744-A714-21B77DFBF5BB}" type="presParOf" srcId="{9FF7F20E-4DBC-EB48-9D79-1A96CC340AF1}" destId="{5B103629-70D4-604D-B2F9-EB0E02F27462}" srcOrd="3" destOrd="0" presId="urn:microsoft.com/office/officeart/2008/layout/HorizontalMultiLevelHierarchy"/>
    <dgm:cxn modelId="{2BC4E1D2-16D6-8949-8D89-FEDC93B8EB9A}" type="presParOf" srcId="{5B103629-70D4-604D-B2F9-EB0E02F27462}" destId="{42662F65-8A1A-DE4E-853B-D51EDA0E97EC}" srcOrd="0" destOrd="0" presId="urn:microsoft.com/office/officeart/2008/layout/HorizontalMultiLevelHierarchy"/>
    <dgm:cxn modelId="{FF013D2E-95C0-3A45-8CE4-5643C0AB7297}" type="presParOf" srcId="{5B103629-70D4-604D-B2F9-EB0E02F27462}" destId="{30934AF3-33E0-284A-94BF-64BD2615895C}" srcOrd="1" destOrd="0" presId="urn:microsoft.com/office/officeart/2008/layout/HorizontalMultiLevelHierarchy"/>
    <dgm:cxn modelId="{7E1F5D22-347E-7E4B-969D-1D982E0A2156}" type="presParOf" srcId="{30934AF3-33E0-284A-94BF-64BD2615895C}" destId="{FC7BCC22-6A3B-F64B-8B9F-4F8F677B326F}" srcOrd="0" destOrd="0" presId="urn:microsoft.com/office/officeart/2008/layout/HorizontalMultiLevelHierarchy"/>
    <dgm:cxn modelId="{CA83D805-8083-8B47-8009-83D57BE7B713}" type="presParOf" srcId="{FC7BCC22-6A3B-F64B-8B9F-4F8F677B326F}" destId="{95A28FC3-16DD-6F4A-A7F8-F4BF936A6CA7}" srcOrd="0" destOrd="0" presId="urn:microsoft.com/office/officeart/2008/layout/HorizontalMultiLevelHierarchy"/>
    <dgm:cxn modelId="{2FDCB638-E473-CA41-9763-BE96F3F17DAC}" type="presParOf" srcId="{30934AF3-33E0-284A-94BF-64BD2615895C}" destId="{1A70F058-0C1D-0A43-893E-98D580176E80}" srcOrd="1" destOrd="0" presId="urn:microsoft.com/office/officeart/2008/layout/HorizontalMultiLevelHierarchy"/>
    <dgm:cxn modelId="{043CEEE2-0BD1-044A-B08E-113D50FA7B11}" type="presParOf" srcId="{1A70F058-0C1D-0A43-893E-98D580176E80}" destId="{96F65B3A-E2B8-904A-8883-0BD76B6F72AD}" srcOrd="0" destOrd="0" presId="urn:microsoft.com/office/officeart/2008/layout/HorizontalMultiLevelHierarchy"/>
    <dgm:cxn modelId="{CC5D0A90-ED97-554F-881E-B37F1E4023FD}" type="presParOf" srcId="{1A70F058-0C1D-0A43-893E-98D580176E80}" destId="{507E73A3-B4BA-8746-A014-367C95167D1F}" srcOrd="1" destOrd="0" presId="urn:microsoft.com/office/officeart/2008/layout/HorizontalMultiLevelHierarchy"/>
    <dgm:cxn modelId="{06588319-77CF-CF44-BB6C-2150C56A2451}" type="presParOf" srcId="{30934AF3-33E0-284A-94BF-64BD2615895C}" destId="{FA140C32-6262-3B4F-A174-9BF2E05B6DC5}" srcOrd="2" destOrd="0" presId="urn:microsoft.com/office/officeart/2008/layout/HorizontalMultiLevelHierarchy"/>
    <dgm:cxn modelId="{50417D00-1ADE-F645-B4E6-E2076659231D}" type="presParOf" srcId="{FA140C32-6262-3B4F-A174-9BF2E05B6DC5}" destId="{F0CCA9FD-B67B-384D-BB95-C5A4F5C6E90C}" srcOrd="0" destOrd="0" presId="urn:microsoft.com/office/officeart/2008/layout/HorizontalMultiLevelHierarchy"/>
    <dgm:cxn modelId="{CFE6C348-8C5E-4148-92BA-D6044A6145E3}" type="presParOf" srcId="{30934AF3-33E0-284A-94BF-64BD2615895C}" destId="{489B1F38-1C99-3C4A-AFC2-935DB150464A}" srcOrd="3" destOrd="0" presId="urn:microsoft.com/office/officeart/2008/layout/HorizontalMultiLevelHierarchy"/>
    <dgm:cxn modelId="{F9663B55-81A0-B44E-A11C-4E2A9D712CCE}" type="presParOf" srcId="{489B1F38-1C99-3C4A-AFC2-935DB150464A}" destId="{55D49D3A-08D3-B84E-8E48-505C9344A40B}" srcOrd="0" destOrd="0" presId="urn:microsoft.com/office/officeart/2008/layout/HorizontalMultiLevelHierarchy"/>
    <dgm:cxn modelId="{AAC845A7-C48F-D94A-8DC3-DDA1CA053E75}" type="presParOf" srcId="{489B1F38-1C99-3C4A-AFC2-935DB150464A}" destId="{66A67CA4-6EF5-A843-91B1-A07990CF3B54}" srcOrd="1" destOrd="0" presId="urn:microsoft.com/office/officeart/2008/layout/HorizontalMultiLevelHierarchy"/>
    <dgm:cxn modelId="{CFE6BF17-56AE-C249-99D9-FFF6E02E4078}" type="presParOf" srcId="{30934AF3-33E0-284A-94BF-64BD2615895C}" destId="{3FE9ED51-1184-4C40-A194-2370E22D213D}" srcOrd="4" destOrd="0" presId="urn:microsoft.com/office/officeart/2008/layout/HorizontalMultiLevelHierarchy"/>
    <dgm:cxn modelId="{85F8F03F-958A-AA44-9511-2AD907AE71F9}" type="presParOf" srcId="{3FE9ED51-1184-4C40-A194-2370E22D213D}" destId="{01F35640-2B0A-3B45-A7CF-4CE8DEAD8BA2}" srcOrd="0" destOrd="0" presId="urn:microsoft.com/office/officeart/2008/layout/HorizontalMultiLevelHierarchy"/>
    <dgm:cxn modelId="{09BAD85D-F180-A14A-8196-CD0D2C5B1E81}" type="presParOf" srcId="{30934AF3-33E0-284A-94BF-64BD2615895C}" destId="{7FE8C7FF-5175-DC4F-9944-58517C4A1CDD}" srcOrd="5" destOrd="0" presId="urn:microsoft.com/office/officeart/2008/layout/HorizontalMultiLevelHierarchy"/>
    <dgm:cxn modelId="{659467BC-A259-AF49-8921-2D05DCE148FB}" type="presParOf" srcId="{7FE8C7FF-5175-DC4F-9944-58517C4A1CDD}" destId="{5D3B07EB-E4DF-BF49-826B-BE4EBA5562A3}" srcOrd="0" destOrd="0" presId="urn:microsoft.com/office/officeart/2008/layout/HorizontalMultiLevelHierarchy"/>
    <dgm:cxn modelId="{467F3142-6AC3-B946-8C1C-D9E3D24407F1}" type="presParOf" srcId="{7FE8C7FF-5175-DC4F-9944-58517C4A1CDD}" destId="{15150F7C-6499-E543-9DC9-3878134D1E93}" srcOrd="1" destOrd="0" presId="urn:microsoft.com/office/officeart/2008/layout/HorizontalMultiLevelHierarchy"/>
    <dgm:cxn modelId="{50EA2053-3E1F-7740-B025-AC850462BFF6}" type="presParOf" srcId="{9FF7F20E-4DBC-EB48-9D79-1A96CC340AF1}" destId="{26C46F27-1C69-E946-A6ED-237CE8F6D278}" srcOrd="4" destOrd="0" presId="urn:microsoft.com/office/officeart/2008/layout/HorizontalMultiLevelHierarchy"/>
    <dgm:cxn modelId="{E79A4C1A-D277-034A-9AE2-643D28D1E282}" type="presParOf" srcId="{26C46F27-1C69-E946-A6ED-237CE8F6D278}" destId="{2E477623-003B-CA48-8F99-D8206E5B9620}" srcOrd="0" destOrd="0" presId="urn:microsoft.com/office/officeart/2008/layout/HorizontalMultiLevelHierarchy"/>
    <dgm:cxn modelId="{B8A72DC8-2551-9A40-A101-FE06E581A504}" type="presParOf" srcId="{9FF7F20E-4DBC-EB48-9D79-1A96CC340AF1}" destId="{943DAC99-84C0-5849-8624-936883485C54}" srcOrd="5" destOrd="0" presId="urn:microsoft.com/office/officeart/2008/layout/HorizontalMultiLevelHierarchy"/>
    <dgm:cxn modelId="{8833942E-52AA-6B4C-9A44-03EDFC3C54EC}" type="presParOf" srcId="{943DAC99-84C0-5849-8624-936883485C54}" destId="{A81D2CF2-8F6D-5045-9EE5-146F6C4100D3}" srcOrd="0" destOrd="0" presId="urn:microsoft.com/office/officeart/2008/layout/HorizontalMultiLevelHierarchy"/>
    <dgm:cxn modelId="{69EDE303-1BA9-534C-84E9-EE53BF1DD15C}" type="presParOf" srcId="{943DAC99-84C0-5849-8624-936883485C54}" destId="{C70C143A-22DD-FF45-B4B1-D56675B06C33}" srcOrd="1" destOrd="0" presId="urn:microsoft.com/office/officeart/2008/layout/HorizontalMultiLevelHierarchy"/>
    <dgm:cxn modelId="{EDCD22D8-2DDB-974B-B841-3D956A3BFFD9}" type="presParOf" srcId="{C70C143A-22DD-FF45-B4B1-D56675B06C33}" destId="{8CAB5C92-49A8-C848-BABE-382D278EE93C}" srcOrd="0" destOrd="0" presId="urn:microsoft.com/office/officeart/2008/layout/HorizontalMultiLevelHierarchy"/>
    <dgm:cxn modelId="{BF564DC6-6E0F-1643-8ADA-EE1A252F6082}" type="presParOf" srcId="{8CAB5C92-49A8-C848-BABE-382D278EE93C}" destId="{69A81AF1-EE9A-1042-806A-28F162FC4D29}" srcOrd="0" destOrd="0" presId="urn:microsoft.com/office/officeart/2008/layout/HorizontalMultiLevelHierarchy"/>
    <dgm:cxn modelId="{5A652A81-2B11-0C4D-8C78-BEF31D2DFB07}" type="presParOf" srcId="{C70C143A-22DD-FF45-B4B1-D56675B06C33}" destId="{045A8AC8-3A43-644A-B91A-EF149E4AAAB7}" srcOrd="1" destOrd="0" presId="urn:microsoft.com/office/officeart/2008/layout/HorizontalMultiLevelHierarchy"/>
    <dgm:cxn modelId="{2180C79F-E973-C34F-B229-D22CB31E9741}" type="presParOf" srcId="{045A8AC8-3A43-644A-B91A-EF149E4AAAB7}" destId="{7F406A96-480C-AA4A-B06B-CE3143FBF491}" srcOrd="0" destOrd="0" presId="urn:microsoft.com/office/officeart/2008/layout/HorizontalMultiLevelHierarchy"/>
    <dgm:cxn modelId="{5A497C44-50D9-E648-98EE-4E9DE4E4144B}" type="presParOf" srcId="{045A8AC8-3A43-644A-B91A-EF149E4AAAB7}" destId="{97BE3213-FF70-6847-BE54-C9D9C2700583}" srcOrd="1" destOrd="0" presId="urn:microsoft.com/office/officeart/2008/layout/HorizontalMultiLevelHierarchy"/>
    <dgm:cxn modelId="{91EFA3F6-6087-0642-BB6C-09A6694836D6}" type="presParOf" srcId="{C70C143A-22DD-FF45-B4B1-D56675B06C33}" destId="{AB1A16A1-51F5-E843-BEA9-058AEE4F9296}" srcOrd="2" destOrd="0" presId="urn:microsoft.com/office/officeart/2008/layout/HorizontalMultiLevelHierarchy"/>
    <dgm:cxn modelId="{00CE5D35-55AB-0B4F-8DD0-3D8C0E3D4062}" type="presParOf" srcId="{AB1A16A1-51F5-E843-BEA9-058AEE4F9296}" destId="{A761C4BD-4202-9A49-BC5D-6EF785501814}" srcOrd="0" destOrd="0" presId="urn:microsoft.com/office/officeart/2008/layout/HorizontalMultiLevelHierarchy"/>
    <dgm:cxn modelId="{6D6434F9-50CC-A24A-8A95-752CEC57D610}" type="presParOf" srcId="{C70C143A-22DD-FF45-B4B1-D56675B06C33}" destId="{DA0B7ADC-A5B6-9941-8452-2F4A1AB9058C}" srcOrd="3" destOrd="0" presId="urn:microsoft.com/office/officeart/2008/layout/HorizontalMultiLevelHierarchy"/>
    <dgm:cxn modelId="{21F86672-E805-9D49-80FB-AA09F2CA09C7}" type="presParOf" srcId="{DA0B7ADC-A5B6-9941-8452-2F4A1AB9058C}" destId="{6BC99E23-D251-8F4A-8262-8599F1F056FA}" srcOrd="0" destOrd="0" presId="urn:microsoft.com/office/officeart/2008/layout/HorizontalMultiLevelHierarchy"/>
    <dgm:cxn modelId="{B5E9CD23-7CEC-734B-9F41-339914BBE310}" type="presParOf" srcId="{DA0B7ADC-A5B6-9941-8452-2F4A1AB9058C}" destId="{53E910A0-FE9E-0047-9839-8B395200E304}" srcOrd="1" destOrd="0" presId="urn:microsoft.com/office/officeart/2008/layout/HorizontalMultiLevelHierarchy"/>
    <dgm:cxn modelId="{FD3399BF-A31B-3548-AB40-1293E4EA6FA6}" type="presParOf" srcId="{C70C143A-22DD-FF45-B4B1-D56675B06C33}" destId="{23ADDF3C-9D63-5C41-B137-C244ED3C860E}" srcOrd="4" destOrd="0" presId="urn:microsoft.com/office/officeart/2008/layout/HorizontalMultiLevelHierarchy"/>
    <dgm:cxn modelId="{6A8BDD68-AE64-804F-A2DD-9958033A524D}" type="presParOf" srcId="{23ADDF3C-9D63-5C41-B137-C244ED3C860E}" destId="{D4EB7258-D72B-884A-93A0-3E8B38620230}" srcOrd="0" destOrd="0" presId="urn:microsoft.com/office/officeart/2008/layout/HorizontalMultiLevelHierarchy"/>
    <dgm:cxn modelId="{8F45BDEB-BBBB-5848-BA46-15A9F2570064}" type="presParOf" srcId="{C70C143A-22DD-FF45-B4B1-D56675B06C33}" destId="{9D9D0606-F354-8C4B-91D7-8D439E1DA753}" srcOrd="5" destOrd="0" presId="urn:microsoft.com/office/officeart/2008/layout/HorizontalMultiLevelHierarchy"/>
    <dgm:cxn modelId="{B2C16EF7-E30D-3149-B9A7-5B2DEB79EE02}" type="presParOf" srcId="{9D9D0606-F354-8C4B-91D7-8D439E1DA753}" destId="{2C70BD79-A339-1444-9860-AA2B04410BF0}" srcOrd="0" destOrd="0" presId="urn:microsoft.com/office/officeart/2008/layout/HorizontalMultiLevelHierarchy"/>
    <dgm:cxn modelId="{84716EFA-7230-C042-83EA-7F195813F8ED}" type="presParOf" srcId="{9D9D0606-F354-8C4B-91D7-8D439E1DA753}" destId="{ADEE864D-69DB-554C-A5F3-7BC0F804D8E0}" srcOrd="1" destOrd="0" presId="urn:microsoft.com/office/officeart/2008/layout/HorizontalMultiLevelHierarchy"/>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4C2EEC7-F412-2247-9E56-8F7CDBD613E0}" type="doc">
      <dgm:prSet loTypeId="urn:microsoft.com/office/officeart/2008/layout/HorizontalMultiLevelHierarchy" loCatId="" qsTypeId="urn:microsoft.com/office/officeart/2005/8/quickstyle/simple3" qsCatId="simple" csTypeId="urn:microsoft.com/office/officeart/2005/8/colors/accent1_2" csCatId="accent1" phldr="1"/>
      <dgm:spPr/>
      <dgm:t>
        <a:bodyPr/>
        <a:lstStyle/>
        <a:p>
          <a:endParaRPr lang="en-US"/>
        </a:p>
      </dgm:t>
    </dgm:pt>
    <dgm:pt modelId="{55E51843-42A0-5541-BC92-47818A0B5844}">
      <dgm:prSet phldrT="[Text]"/>
      <dgm:spPr/>
      <dgm:t>
        <a:bodyPr/>
        <a:lstStyle/>
        <a:p>
          <a:r>
            <a:rPr lang="en-US" dirty="0" smtClean="0"/>
            <a:t>team-org</a:t>
          </a:r>
          <a:endParaRPr lang="en-US" dirty="0"/>
        </a:p>
      </dgm:t>
    </dgm:pt>
    <dgm:pt modelId="{4EA8A16B-B5F8-8C4E-B0B1-6FCC68189317}" type="parTrans" cxnId="{9D93345E-1782-2C4D-8CE9-AF9B7AD6AD23}">
      <dgm:prSet/>
      <dgm:spPr/>
      <dgm:t>
        <a:bodyPr/>
        <a:lstStyle/>
        <a:p>
          <a:endParaRPr lang="en-US"/>
        </a:p>
      </dgm:t>
    </dgm:pt>
    <dgm:pt modelId="{BF9C419F-CD85-6E4A-8E88-85AA9634F6E7}" type="sibTrans" cxnId="{9D93345E-1782-2C4D-8CE9-AF9B7AD6AD23}">
      <dgm:prSet/>
      <dgm:spPr/>
      <dgm:t>
        <a:bodyPr/>
        <a:lstStyle/>
        <a:p>
          <a:endParaRPr lang="en-US"/>
        </a:p>
      </dgm:t>
    </dgm:pt>
    <dgm:pt modelId="{E42A82FB-D027-AA4A-9E98-D8AB332123F1}">
      <dgm:prSet phldrT="[Text]"/>
      <dgm:spPr/>
      <dgm:t>
        <a:bodyPr/>
        <a:lstStyle/>
        <a:p>
          <a:r>
            <a:rPr lang="en-US" dirty="0" smtClean="0"/>
            <a:t>Quota</a:t>
          </a:r>
          <a:endParaRPr lang="en-US" dirty="0"/>
        </a:p>
      </dgm:t>
    </dgm:pt>
    <dgm:pt modelId="{54C86094-EEA3-AB49-92FB-29DEC86B4965}" type="parTrans" cxnId="{D9A32AEB-1488-9046-ACD6-31DEF9BA41F5}">
      <dgm:prSet/>
      <dgm:spPr/>
      <dgm:t>
        <a:bodyPr/>
        <a:lstStyle/>
        <a:p>
          <a:endParaRPr lang="en-US"/>
        </a:p>
      </dgm:t>
    </dgm:pt>
    <dgm:pt modelId="{EB84F056-75EF-064C-BD6B-01E110FA5E94}" type="sibTrans" cxnId="{D9A32AEB-1488-9046-ACD6-31DEF9BA41F5}">
      <dgm:prSet/>
      <dgm:spPr/>
      <dgm:t>
        <a:bodyPr/>
        <a:lstStyle/>
        <a:p>
          <a:endParaRPr lang="en-US"/>
        </a:p>
      </dgm:t>
    </dgm:pt>
    <dgm:pt modelId="{B72CC7AB-E2D4-1840-8E7F-3BE91184A6CE}">
      <dgm:prSet phldrT="[Text]"/>
      <dgm:spPr/>
      <dgm:t>
        <a:bodyPr/>
        <a:lstStyle/>
        <a:p>
          <a:r>
            <a:rPr lang="en-US" dirty="0" smtClean="0"/>
            <a:t>Memory</a:t>
          </a:r>
          <a:endParaRPr lang="en-US" dirty="0"/>
        </a:p>
      </dgm:t>
    </dgm:pt>
    <dgm:pt modelId="{37805970-A13E-1D4D-9339-107CC53898AE}" type="parTrans" cxnId="{3E9969A8-6625-624C-9B94-C60D12C2EB30}">
      <dgm:prSet/>
      <dgm:spPr/>
      <dgm:t>
        <a:bodyPr/>
        <a:lstStyle/>
        <a:p>
          <a:endParaRPr lang="en-US"/>
        </a:p>
      </dgm:t>
    </dgm:pt>
    <dgm:pt modelId="{3E4E58B8-A69B-1C4A-9544-63EA5682E427}" type="sibTrans" cxnId="{3E9969A8-6625-624C-9B94-C60D12C2EB30}">
      <dgm:prSet/>
      <dgm:spPr/>
      <dgm:t>
        <a:bodyPr/>
        <a:lstStyle/>
        <a:p>
          <a:endParaRPr lang="en-US"/>
        </a:p>
      </dgm:t>
    </dgm:pt>
    <dgm:pt modelId="{4B1A0D87-B196-5D43-8B51-438247A89FE3}">
      <dgm:prSet phldrT="[Text]"/>
      <dgm:spPr/>
      <dgm:t>
        <a:bodyPr/>
        <a:lstStyle/>
        <a:p>
          <a:r>
            <a:rPr lang="en-US" dirty="0" smtClean="0"/>
            <a:t>Routes</a:t>
          </a:r>
          <a:endParaRPr lang="en-US" dirty="0"/>
        </a:p>
      </dgm:t>
    </dgm:pt>
    <dgm:pt modelId="{83EFC7CF-A544-4548-8783-822076E383B1}" type="parTrans" cxnId="{5DDE7C4A-685E-D241-98A2-31B429281AE2}">
      <dgm:prSet/>
      <dgm:spPr/>
      <dgm:t>
        <a:bodyPr/>
        <a:lstStyle/>
        <a:p>
          <a:endParaRPr lang="en-US"/>
        </a:p>
      </dgm:t>
    </dgm:pt>
    <dgm:pt modelId="{DD1FC18A-217A-9044-AC61-E70002FD4085}" type="sibTrans" cxnId="{5DDE7C4A-685E-D241-98A2-31B429281AE2}">
      <dgm:prSet/>
      <dgm:spPr/>
      <dgm:t>
        <a:bodyPr/>
        <a:lstStyle/>
        <a:p>
          <a:endParaRPr lang="en-US"/>
        </a:p>
      </dgm:t>
    </dgm:pt>
    <dgm:pt modelId="{D1A1FC10-5DBA-E442-A740-B71DF51AF5C2}">
      <dgm:prSet phldrT="[Text]"/>
      <dgm:spPr/>
      <dgm:t>
        <a:bodyPr/>
        <a:lstStyle/>
        <a:p>
          <a:r>
            <a:rPr lang="en-US" dirty="0" smtClean="0"/>
            <a:t>Users</a:t>
          </a:r>
          <a:endParaRPr lang="en-US" dirty="0"/>
        </a:p>
      </dgm:t>
    </dgm:pt>
    <dgm:pt modelId="{00DEB1CD-46DD-9541-8B0C-6C3907F28C1F}" type="parTrans" cxnId="{D6849EB2-F803-2E4E-9A97-459F66A3DBF3}">
      <dgm:prSet/>
      <dgm:spPr/>
      <dgm:t>
        <a:bodyPr/>
        <a:lstStyle/>
        <a:p>
          <a:endParaRPr lang="en-US"/>
        </a:p>
      </dgm:t>
    </dgm:pt>
    <dgm:pt modelId="{4F59AD4D-45A4-9F44-92EE-757A9A8A0D76}" type="sibTrans" cxnId="{D6849EB2-F803-2E4E-9A97-459F66A3DBF3}">
      <dgm:prSet/>
      <dgm:spPr/>
      <dgm:t>
        <a:bodyPr/>
        <a:lstStyle/>
        <a:p>
          <a:endParaRPr lang="en-US"/>
        </a:p>
      </dgm:t>
    </dgm:pt>
    <dgm:pt modelId="{62299E06-5977-F54B-9485-D543CD73D223}">
      <dgm:prSet phldrT="[Text]"/>
      <dgm:spPr/>
      <dgm:t>
        <a:bodyPr/>
        <a:lstStyle/>
        <a:p>
          <a:r>
            <a:rPr lang="en-US" dirty="0" smtClean="0"/>
            <a:t>Art</a:t>
          </a:r>
          <a:endParaRPr lang="en-US" dirty="0"/>
        </a:p>
      </dgm:t>
    </dgm:pt>
    <dgm:pt modelId="{253964B7-FE9A-944D-A2B7-441358E6E1FC}" type="parTrans" cxnId="{55A24EC3-CB09-964C-A7C5-494D2568A349}">
      <dgm:prSet/>
      <dgm:spPr/>
      <dgm:t>
        <a:bodyPr/>
        <a:lstStyle/>
        <a:p>
          <a:endParaRPr lang="en-US"/>
        </a:p>
      </dgm:t>
    </dgm:pt>
    <dgm:pt modelId="{A37ACA01-9487-B540-B764-A2EC48AC4085}" type="sibTrans" cxnId="{55A24EC3-CB09-964C-A7C5-494D2568A349}">
      <dgm:prSet/>
      <dgm:spPr/>
      <dgm:t>
        <a:bodyPr/>
        <a:lstStyle/>
        <a:p>
          <a:endParaRPr lang="en-US"/>
        </a:p>
      </dgm:t>
    </dgm:pt>
    <dgm:pt modelId="{1CE5580B-1A3B-0943-AA0B-77716780C963}">
      <dgm:prSet phldrT="[Text]"/>
      <dgm:spPr/>
      <dgm:t>
        <a:bodyPr/>
        <a:lstStyle/>
        <a:p>
          <a:r>
            <a:rPr lang="en-US" dirty="0" smtClean="0"/>
            <a:t>Spaces</a:t>
          </a:r>
          <a:endParaRPr lang="en-US" dirty="0"/>
        </a:p>
      </dgm:t>
    </dgm:pt>
    <dgm:pt modelId="{983AA7E7-4ECF-AD4D-A06D-A51882227EAE}" type="parTrans" cxnId="{9B62BA9A-6AC5-0B43-B2F2-42073B6DC31C}">
      <dgm:prSet/>
      <dgm:spPr/>
      <dgm:t>
        <a:bodyPr/>
        <a:lstStyle/>
        <a:p>
          <a:endParaRPr lang="en-US"/>
        </a:p>
      </dgm:t>
    </dgm:pt>
    <dgm:pt modelId="{EEFA41F9-8B97-7C46-B9DC-47CC399DC76F}" type="sibTrans" cxnId="{9B62BA9A-6AC5-0B43-B2F2-42073B6DC31C}">
      <dgm:prSet/>
      <dgm:spPr/>
      <dgm:t>
        <a:bodyPr/>
        <a:lstStyle/>
        <a:p>
          <a:endParaRPr lang="en-US"/>
        </a:p>
      </dgm:t>
    </dgm:pt>
    <dgm:pt modelId="{7BF5F62A-27B1-0144-B613-205D61D8C40F}">
      <dgm:prSet phldrT="[Text]"/>
      <dgm:spPr/>
      <dgm:t>
        <a:bodyPr/>
        <a:lstStyle/>
        <a:p>
          <a:r>
            <a:rPr lang="en-US" dirty="0" err="1" smtClean="0"/>
            <a:t>Dev</a:t>
          </a:r>
          <a:endParaRPr lang="en-US" dirty="0"/>
        </a:p>
      </dgm:t>
    </dgm:pt>
    <dgm:pt modelId="{797856A9-4502-A841-BD3B-197F1BE620DA}" type="parTrans" cxnId="{0D226984-A0B7-E54E-AD5D-78ACC8DA9677}">
      <dgm:prSet/>
      <dgm:spPr/>
      <dgm:t>
        <a:bodyPr/>
        <a:lstStyle/>
        <a:p>
          <a:endParaRPr lang="en-US"/>
        </a:p>
      </dgm:t>
    </dgm:pt>
    <dgm:pt modelId="{1E4F860F-86C2-6842-BACA-DEEB893046C9}" type="sibTrans" cxnId="{0D226984-A0B7-E54E-AD5D-78ACC8DA9677}">
      <dgm:prSet/>
      <dgm:spPr/>
      <dgm:t>
        <a:bodyPr/>
        <a:lstStyle/>
        <a:p>
          <a:endParaRPr lang="en-US"/>
        </a:p>
      </dgm:t>
    </dgm:pt>
    <dgm:pt modelId="{0BC5AE55-EBE1-8646-B9BA-4C4FAAAD13DD}">
      <dgm:prSet phldrT="[Text]"/>
      <dgm:spPr/>
      <dgm:t>
        <a:bodyPr/>
        <a:lstStyle/>
        <a:p>
          <a:r>
            <a:rPr lang="en-US" dirty="0" smtClean="0"/>
            <a:t>Services</a:t>
          </a:r>
          <a:endParaRPr lang="en-US" dirty="0"/>
        </a:p>
      </dgm:t>
    </dgm:pt>
    <dgm:pt modelId="{0D2B443C-4EE6-F047-8495-DE77F9754873}" type="parTrans" cxnId="{C7DA1981-9461-4548-88C2-EFCBE72D90C1}">
      <dgm:prSet/>
      <dgm:spPr/>
      <dgm:t>
        <a:bodyPr/>
        <a:lstStyle/>
        <a:p>
          <a:endParaRPr lang="en-US"/>
        </a:p>
      </dgm:t>
    </dgm:pt>
    <dgm:pt modelId="{CDFC27B7-346B-2B49-A9A0-8DD578E562B8}" type="sibTrans" cxnId="{C7DA1981-9461-4548-88C2-EFCBE72D90C1}">
      <dgm:prSet/>
      <dgm:spPr/>
      <dgm:t>
        <a:bodyPr/>
        <a:lstStyle/>
        <a:p>
          <a:endParaRPr lang="en-US"/>
        </a:p>
      </dgm:t>
    </dgm:pt>
    <dgm:pt modelId="{68EB9C1A-B9CF-994F-9EEE-41830DC5DD42}">
      <dgm:prSet phldrT="[Text]"/>
      <dgm:spPr/>
      <dgm:t>
        <a:bodyPr/>
        <a:lstStyle/>
        <a:p>
          <a:r>
            <a:rPr lang="en-US" dirty="0" smtClean="0"/>
            <a:t>Apps</a:t>
          </a:r>
          <a:endParaRPr lang="en-US" dirty="0"/>
        </a:p>
      </dgm:t>
    </dgm:pt>
    <dgm:pt modelId="{E14968A7-C2EC-AC45-9BB8-0068DB77F406}" type="parTrans" cxnId="{C890FF97-79FB-B644-AB8B-E9DE97D19544}">
      <dgm:prSet/>
      <dgm:spPr/>
      <dgm:t>
        <a:bodyPr/>
        <a:lstStyle/>
        <a:p>
          <a:endParaRPr lang="en-US"/>
        </a:p>
      </dgm:t>
    </dgm:pt>
    <dgm:pt modelId="{013EBFA2-4CBA-0D4E-B6A5-DA971F4FA609}" type="sibTrans" cxnId="{C890FF97-79FB-B644-AB8B-E9DE97D19544}">
      <dgm:prSet/>
      <dgm:spPr/>
      <dgm:t>
        <a:bodyPr/>
        <a:lstStyle/>
        <a:p>
          <a:endParaRPr lang="en-US"/>
        </a:p>
      </dgm:t>
    </dgm:pt>
    <dgm:pt modelId="{3CE8DC8D-399B-8B48-8BCC-728378B9FFDA}">
      <dgm:prSet phldrT="[Text]"/>
      <dgm:spPr/>
      <dgm:t>
        <a:bodyPr/>
        <a:lstStyle/>
        <a:p>
          <a:r>
            <a:rPr lang="en-US" dirty="0" smtClean="0"/>
            <a:t>Test</a:t>
          </a:r>
          <a:endParaRPr lang="en-US" dirty="0"/>
        </a:p>
      </dgm:t>
    </dgm:pt>
    <dgm:pt modelId="{0A865930-483F-674E-A5D6-E3E940EA9B16}" type="parTrans" cxnId="{FF169EC4-AB9B-5746-AB19-042CE6E43DFC}">
      <dgm:prSet/>
      <dgm:spPr/>
      <dgm:t>
        <a:bodyPr/>
        <a:lstStyle/>
        <a:p>
          <a:endParaRPr lang="en-US"/>
        </a:p>
      </dgm:t>
    </dgm:pt>
    <dgm:pt modelId="{AF23F56C-B41E-094B-A28F-A8FE07AE970A}" type="sibTrans" cxnId="{FF169EC4-AB9B-5746-AB19-042CE6E43DFC}">
      <dgm:prSet/>
      <dgm:spPr/>
      <dgm:t>
        <a:bodyPr/>
        <a:lstStyle/>
        <a:p>
          <a:endParaRPr lang="en-US"/>
        </a:p>
      </dgm:t>
    </dgm:pt>
    <dgm:pt modelId="{C086B36D-9967-2748-906E-94FD8247E79E}">
      <dgm:prSet phldrT="[Text]"/>
      <dgm:spPr/>
      <dgm:t>
        <a:bodyPr/>
        <a:lstStyle/>
        <a:p>
          <a:r>
            <a:rPr lang="en-US" dirty="0" smtClean="0"/>
            <a:t>Services</a:t>
          </a:r>
          <a:endParaRPr lang="en-US" dirty="0"/>
        </a:p>
      </dgm:t>
    </dgm:pt>
    <dgm:pt modelId="{D2FBCF4F-CF5F-284E-B51A-4DEBBA237DA2}" type="parTrans" cxnId="{7A988B93-0AEB-E943-BEC8-3CDE2BB28534}">
      <dgm:prSet/>
      <dgm:spPr/>
      <dgm:t>
        <a:bodyPr/>
        <a:lstStyle/>
        <a:p>
          <a:endParaRPr lang="en-US"/>
        </a:p>
      </dgm:t>
    </dgm:pt>
    <dgm:pt modelId="{C5184B67-B615-BF44-87E4-9E2A540813AC}" type="sibTrans" cxnId="{7A988B93-0AEB-E943-BEC8-3CDE2BB28534}">
      <dgm:prSet/>
      <dgm:spPr/>
      <dgm:t>
        <a:bodyPr/>
        <a:lstStyle/>
        <a:p>
          <a:endParaRPr lang="en-US"/>
        </a:p>
      </dgm:t>
    </dgm:pt>
    <dgm:pt modelId="{5FEFED0C-1931-494C-8F77-79E21BC9B030}">
      <dgm:prSet phldrT="[Text]"/>
      <dgm:spPr/>
      <dgm:t>
        <a:bodyPr/>
        <a:lstStyle/>
        <a:p>
          <a:r>
            <a:rPr lang="en-US" dirty="0" smtClean="0"/>
            <a:t>Apps</a:t>
          </a:r>
          <a:endParaRPr lang="en-US" dirty="0"/>
        </a:p>
      </dgm:t>
    </dgm:pt>
    <dgm:pt modelId="{5E6F84E8-16A1-3542-9E7D-64F6B92D219B}" type="parTrans" cxnId="{FFF3DB10-CE8A-E843-8412-621E093BD848}">
      <dgm:prSet/>
      <dgm:spPr/>
      <dgm:t>
        <a:bodyPr/>
        <a:lstStyle/>
        <a:p>
          <a:endParaRPr lang="en-US"/>
        </a:p>
      </dgm:t>
    </dgm:pt>
    <dgm:pt modelId="{3EC6FE83-7DFA-724F-9CC8-D56AB0DF32C6}" type="sibTrans" cxnId="{FFF3DB10-CE8A-E843-8412-621E093BD848}">
      <dgm:prSet/>
      <dgm:spPr/>
      <dgm:t>
        <a:bodyPr/>
        <a:lstStyle/>
        <a:p>
          <a:endParaRPr lang="en-US"/>
        </a:p>
      </dgm:t>
    </dgm:pt>
    <dgm:pt modelId="{91540C90-F3D4-5C49-A88D-7C7AFA56AB02}">
      <dgm:prSet phldrT="[Text]"/>
      <dgm:spPr/>
      <dgm:t>
        <a:bodyPr/>
        <a:lstStyle/>
        <a:p>
          <a:r>
            <a:rPr lang="en-US" dirty="0" smtClean="0"/>
            <a:t>Steve</a:t>
          </a:r>
          <a:endParaRPr lang="en-US" dirty="0"/>
        </a:p>
      </dgm:t>
    </dgm:pt>
    <dgm:pt modelId="{E087819B-10D5-FA4E-A711-D0920499B5FC}" type="parTrans" cxnId="{63B3CC80-5529-E340-98BB-32420B7C0062}">
      <dgm:prSet/>
      <dgm:spPr/>
      <dgm:t>
        <a:bodyPr/>
        <a:lstStyle/>
        <a:p>
          <a:endParaRPr lang="en-US"/>
        </a:p>
      </dgm:t>
    </dgm:pt>
    <dgm:pt modelId="{600B3FCB-4708-514F-AF0C-C33FABB21A2F}" type="sibTrans" cxnId="{63B3CC80-5529-E340-98BB-32420B7C0062}">
      <dgm:prSet/>
      <dgm:spPr/>
      <dgm:t>
        <a:bodyPr/>
        <a:lstStyle/>
        <a:p>
          <a:endParaRPr lang="en-US"/>
        </a:p>
      </dgm:t>
    </dgm:pt>
    <dgm:pt modelId="{168A6D25-9798-5649-8815-854FD207510D}">
      <dgm:prSet phldrT="[Text]"/>
      <dgm:spPr/>
      <dgm:t>
        <a:bodyPr/>
        <a:lstStyle/>
        <a:p>
          <a:r>
            <a:rPr lang="en-US" dirty="0" smtClean="0"/>
            <a:t>Chris</a:t>
          </a:r>
          <a:endParaRPr lang="en-US" dirty="0"/>
        </a:p>
      </dgm:t>
    </dgm:pt>
    <dgm:pt modelId="{B294BDEA-F703-3348-9C17-7AE338A06E38}" type="parTrans" cxnId="{47391F31-7657-4C48-9F15-A6736EAF1457}">
      <dgm:prSet/>
      <dgm:spPr/>
      <dgm:t>
        <a:bodyPr/>
        <a:lstStyle/>
        <a:p>
          <a:endParaRPr lang="en-US"/>
        </a:p>
      </dgm:t>
    </dgm:pt>
    <dgm:pt modelId="{B9CFF814-1AAC-BF46-9C30-2B8E19FA10D0}" type="sibTrans" cxnId="{47391F31-7657-4C48-9F15-A6736EAF1457}">
      <dgm:prSet/>
      <dgm:spPr/>
      <dgm:t>
        <a:bodyPr/>
        <a:lstStyle/>
        <a:p>
          <a:endParaRPr lang="en-US"/>
        </a:p>
      </dgm:t>
    </dgm:pt>
    <dgm:pt modelId="{500ECAB9-C3A4-3448-AE89-482B780C63F0}">
      <dgm:prSet phldrT="[Text]"/>
      <dgm:spPr/>
      <dgm:t>
        <a:bodyPr/>
        <a:lstStyle/>
        <a:p>
          <a:r>
            <a:rPr lang="en-US" dirty="0" smtClean="0"/>
            <a:t>Services</a:t>
          </a:r>
          <a:endParaRPr lang="en-US" dirty="0"/>
        </a:p>
      </dgm:t>
    </dgm:pt>
    <dgm:pt modelId="{FE8544A4-C59B-A540-8B46-66C32A936F57}" type="parTrans" cxnId="{4CAF295D-F769-0948-891F-DECCF36DE739}">
      <dgm:prSet/>
      <dgm:spPr/>
      <dgm:t>
        <a:bodyPr/>
        <a:lstStyle/>
        <a:p>
          <a:endParaRPr lang="en-US"/>
        </a:p>
      </dgm:t>
    </dgm:pt>
    <dgm:pt modelId="{F40B1881-C6D8-9C44-A297-FA76D6B21C9B}" type="sibTrans" cxnId="{4CAF295D-F769-0948-891F-DECCF36DE739}">
      <dgm:prSet/>
      <dgm:spPr/>
      <dgm:t>
        <a:bodyPr/>
        <a:lstStyle/>
        <a:p>
          <a:endParaRPr lang="en-US"/>
        </a:p>
      </dgm:t>
    </dgm:pt>
    <dgm:pt modelId="{1761D7E8-BF92-9947-BC31-6178EF2F915F}" type="pres">
      <dgm:prSet presAssocID="{54C2EEC7-F412-2247-9E56-8F7CDBD613E0}" presName="Name0" presStyleCnt="0">
        <dgm:presLayoutVars>
          <dgm:chPref val="1"/>
          <dgm:dir/>
          <dgm:animOne val="branch"/>
          <dgm:animLvl val="lvl"/>
          <dgm:resizeHandles val="exact"/>
        </dgm:presLayoutVars>
      </dgm:prSet>
      <dgm:spPr/>
      <dgm:t>
        <a:bodyPr/>
        <a:lstStyle/>
        <a:p>
          <a:endParaRPr lang="en-US"/>
        </a:p>
      </dgm:t>
    </dgm:pt>
    <dgm:pt modelId="{791A3436-B15B-1942-94BD-1FCED1EE97A3}" type="pres">
      <dgm:prSet presAssocID="{55E51843-42A0-5541-BC92-47818A0B5844}" presName="root1" presStyleCnt="0"/>
      <dgm:spPr/>
    </dgm:pt>
    <dgm:pt modelId="{3DB82ED3-5E6E-354D-8788-1CDA70F92F93}" type="pres">
      <dgm:prSet presAssocID="{55E51843-42A0-5541-BC92-47818A0B5844}" presName="LevelOneTextNode" presStyleLbl="node0" presStyleIdx="0" presStyleCnt="1">
        <dgm:presLayoutVars>
          <dgm:chPref val="3"/>
        </dgm:presLayoutVars>
      </dgm:prSet>
      <dgm:spPr/>
      <dgm:t>
        <a:bodyPr/>
        <a:lstStyle/>
        <a:p>
          <a:endParaRPr lang="en-US"/>
        </a:p>
      </dgm:t>
    </dgm:pt>
    <dgm:pt modelId="{9FF7F20E-4DBC-EB48-9D79-1A96CC340AF1}" type="pres">
      <dgm:prSet presAssocID="{55E51843-42A0-5541-BC92-47818A0B5844}" presName="level2hierChild" presStyleCnt="0"/>
      <dgm:spPr/>
    </dgm:pt>
    <dgm:pt modelId="{462D8255-4238-6D41-AB3A-1DD8C29B584E}" type="pres">
      <dgm:prSet presAssocID="{983AA7E7-4ECF-AD4D-A06D-A51882227EAE}" presName="conn2-1" presStyleLbl="parChTrans1D2" presStyleIdx="0" presStyleCnt="3"/>
      <dgm:spPr/>
      <dgm:t>
        <a:bodyPr/>
        <a:lstStyle/>
        <a:p>
          <a:endParaRPr lang="en-US"/>
        </a:p>
      </dgm:t>
    </dgm:pt>
    <dgm:pt modelId="{AC784896-3416-5D45-9DEB-DD398157B46A}" type="pres">
      <dgm:prSet presAssocID="{983AA7E7-4ECF-AD4D-A06D-A51882227EAE}" presName="connTx" presStyleLbl="parChTrans1D2" presStyleIdx="0" presStyleCnt="3"/>
      <dgm:spPr/>
      <dgm:t>
        <a:bodyPr/>
        <a:lstStyle/>
        <a:p>
          <a:endParaRPr lang="en-US"/>
        </a:p>
      </dgm:t>
    </dgm:pt>
    <dgm:pt modelId="{22588BDA-C22A-4A41-90DB-E944B487FB44}" type="pres">
      <dgm:prSet presAssocID="{1CE5580B-1A3B-0943-AA0B-77716780C963}" presName="root2" presStyleCnt="0"/>
      <dgm:spPr/>
    </dgm:pt>
    <dgm:pt modelId="{C5918B9C-7372-0349-A740-A5C2152D0402}" type="pres">
      <dgm:prSet presAssocID="{1CE5580B-1A3B-0943-AA0B-77716780C963}" presName="LevelTwoTextNode" presStyleLbl="node2" presStyleIdx="0" presStyleCnt="3">
        <dgm:presLayoutVars>
          <dgm:chPref val="3"/>
        </dgm:presLayoutVars>
      </dgm:prSet>
      <dgm:spPr/>
      <dgm:t>
        <a:bodyPr/>
        <a:lstStyle/>
        <a:p>
          <a:endParaRPr lang="en-US"/>
        </a:p>
      </dgm:t>
    </dgm:pt>
    <dgm:pt modelId="{8B147AC4-8DCF-3A43-997B-9478E919D2E3}" type="pres">
      <dgm:prSet presAssocID="{1CE5580B-1A3B-0943-AA0B-77716780C963}" presName="level3hierChild" presStyleCnt="0"/>
      <dgm:spPr/>
    </dgm:pt>
    <dgm:pt modelId="{85A42470-FA55-7645-B6F3-7606E236C171}" type="pres">
      <dgm:prSet presAssocID="{797856A9-4502-A841-BD3B-197F1BE620DA}" presName="conn2-1" presStyleLbl="parChTrans1D3" presStyleIdx="0" presStyleCnt="8"/>
      <dgm:spPr/>
      <dgm:t>
        <a:bodyPr/>
        <a:lstStyle/>
        <a:p>
          <a:endParaRPr lang="en-US"/>
        </a:p>
      </dgm:t>
    </dgm:pt>
    <dgm:pt modelId="{AEC88A0E-8481-9F48-BD0C-B661D524B28E}" type="pres">
      <dgm:prSet presAssocID="{797856A9-4502-A841-BD3B-197F1BE620DA}" presName="connTx" presStyleLbl="parChTrans1D3" presStyleIdx="0" presStyleCnt="8"/>
      <dgm:spPr/>
      <dgm:t>
        <a:bodyPr/>
        <a:lstStyle/>
        <a:p>
          <a:endParaRPr lang="en-US"/>
        </a:p>
      </dgm:t>
    </dgm:pt>
    <dgm:pt modelId="{79699AEE-54B8-864F-9916-A118E7BC3575}" type="pres">
      <dgm:prSet presAssocID="{7BF5F62A-27B1-0144-B613-205D61D8C40F}" presName="root2" presStyleCnt="0"/>
      <dgm:spPr/>
    </dgm:pt>
    <dgm:pt modelId="{E5C3A63D-BF47-DE4C-84F3-987813D8D8B0}" type="pres">
      <dgm:prSet presAssocID="{7BF5F62A-27B1-0144-B613-205D61D8C40F}" presName="LevelTwoTextNode" presStyleLbl="node3" presStyleIdx="0" presStyleCnt="8">
        <dgm:presLayoutVars>
          <dgm:chPref val="3"/>
        </dgm:presLayoutVars>
      </dgm:prSet>
      <dgm:spPr/>
      <dgm:t>
        <a:bodyPr/>
        <a:lstStyle/>
        <a:p>
          <a:endParaRPr lang="en-US"/>
        </a:p>
      </dgm:t>
    </dgm:pt>
    <dgm:pt modelId="{7E6A6BDA-CD76-6245-A629-63F91977579F}" type="pres">
      <dgm:prSet presAssocID="{7BF5F62A-27B1-0144-B613-205D61D8C40F}" presName="level3hierChild" presStyleCnt="0"/>
      <dgm:spPr/>
    </dgm:pt>
    <dgm:pt modelId="{D91A0D53-7A13-324D-960D-3EA4B9EE833D}" type="pres">
      <dgm:prSet presAssocID="{0D2B443C-4EE6-F047-8495-DE77F9754873}" presName="conn2-1" presStyleLbl="parChTrans1D4" presStyleIdx="0" presStyleCnt="4"/>
      <dgm:spPr/>
      <dgm:t>
        <a:bodyPr/>
        <a:lstStyle/>
        <a:p>
          <a:endParaRPr lang="en-US"/>
        </a:p>
      </dgm:t>
    </dgm:pt>
    <dgm:pt modelId="{9FB400FC-8443-BC47-A435-7780996DB8D3}" type="pres">
      <dgm:prSet presAssocID="{0D2B443C-4EE6-F047-8495-DE77F9754873}" presName="connTx" presStyleLbl="parChTrans1D4" presStyleIdx="0" presStyleCnt="4"/>
      <dgm:spPr/>
      <dgm:t>
        <a:bodyPr/>
        <a:lstStyle/>
        <a:p>
          <a:endParaRPr lang="en-US"/>
        </a:p>
      </dgm:t>
    </dgm:pt>
    <dgm:pt modelId="{E3F9B0F2-441C-8943-81C6-6476166CFE80}" type="pres">
      <dgm:prSet presAssocID="{0BC5AE55-EBE1-8646-B9BA-4C4FAAAD13DD}" presName="root2" presStyleCnt="0"/>
      <dgm:spPr/>
    </dgm:pt>
    <dgm:pt modelId="{6EEF3A5D-E84A-854B-9D63-6B05D28C4FC5}" type="pres">
      <dgm:prSet presAssocID="{0BC5AE55-EBE1-8646-B9BA-4C4FAAAD13DD}" presName="LevelTwoTextNode" presStyleLbl="node4" presStyleIdx="0" presStyleCnt="4">
        <dgm:presLayoutVars>
          <dgm:chPref val="3"/>
        </dgm:presLayoutVars>
      </dgm:prSet>
      <dgm:spPr/>
      <dgm:t>
        <a:bodyPr/>
        <a:lstStyle/>
        <a:p>
          <a:endParaRPr lang="en-US"/>
        </a:p>
      </dgm:t>
    </dgm:pt>
    <dgm:pt modelId="{23F3049E-3FCC-AB46-B340-3ACC2A5DC659}" type="pres">
      <dgm:prSet presAssocID="{0BC5AE55-EBE1-8646-B9BA-4C4FAAAD13DD}" presName="level3hierChild" presStyleCnt="0"/>
      <dgm:spPr/>
    </dgm:pt>
    <dgm:pt modelId="{935B4AA1-2594-044E-A368-9D8B159EA907}" type="pres">
      <dgm:prSet presAssocID="{E14968A7-C2EC-AC45-9BB8-0068DB77F406}" presName="conn2-1" presStyleLbl="parChTrans1D4" presStyleIdx="1" presStyleCnt="4"/>
      <dgm:spPr/>
      <dgm:t>
        <a:bodyPr/>
        <a:lstStyle/>
        <a:p>
          <a:endParaRPr lang="en-US"/>
        </a:p>
      </dgm:t>
    </dgm:pt>
    <dgm:pt modelId="{1BB70D92-C69F-1945-9964-3A952CA052B7}" type="pres">
      <dgm:prSet presAssocID="{E14968A7-C2EC-AC45-9BB8-0068DB77F406}" presName="connTx" presStyleLbl="parChTrans1D4" presStyleIdx="1" presStyleCnt="4"/>
      <dgm:spPr/>
      <dgm:t>
        <a:bodyPr/>
        <a:lstStyle/>
        <a:p>
          <a:endParaRPr lang="en-US"/>
        </a:p>
      </dgm:t>
    </dgm:pt>
    <dgm:pt modelId="{662FA5E5-97E2-1944-80A1-32E4539D7BCC}" type="pres">
      <dgm:prSet presAssocID="{68EB9C1A-B9CF-994F-9EEE-41830DC5DD42}" presName="root2" presStyleCnt="0"/>
      <dgm:spPr/>
    </dgm:pt>
    <dgm:pt modelId="{E8E030DE-A5AC-F04F-97C2-1B05C6EBB91F}" type="pres">
      <dgm:prSet presAssocID="{68EB9C1A-B9CF-994F-9EEE-41830DC5DD42}" presName="LevelTwoTextNode" presStyleLbl="node4" presStyleIdx="1" presStyleCnt="4">
        <dgm:presLayoutVars>
          <dgm:chPref val="3"/>
        </dgm:presLayoutVars>
      </dgm:prSet>
      <dgm:spPr/>
      <dgm:t>
        <a:bodyPr/>
        <a:lstStyle/>
        <a:p>
          <a:endParaRPr lang="en-US"/>
        </a:p>
      </dgm:t>
    </dgm:pt>
    <dgm:pt modelId="{68917824-0045-6E4B-B710-F8201BB4855E}" type="pres">
      <dgm:prSet presAssocID="{68EB9C1A-B9CF-994F-9EEE-41830DC5DD42}" presName="level3hierChild" presStyleCnt="0"/>
      <dgm:spPr/>
    </dgm:pt>
    <dgm:pt modelId="{5A9AD90F-CD3A-8442-9DA2-63D02773F0C4}" type="pres">
      <dgm:prSet presAssocID="{0A865930-483F-674E-A5D6-E3E940EA9B16}" presName="conn2-1" presStyleLbl="parChTrans1D3" presStyleIdx="1" presStyleCnt="8"/>
      <dgm:spPr/>
      <dgm:t>
        <a:bodyPr/>
        <a:lstStyle/>
        <a:p>
          <a:endParaRPr lang="en-US"/>
        </a:p>
      </dgm:t>
    </dgm:pt>
    <dgm:pt modelId="{7C3ADF87-A83F-BC4F-90B8-09632011345C}" type="pres">
      <dgm:prSet presAssocID="{0A865930-483F-674E-A5D6-E3E940EA9B16}" presName="connTx" presStyleLbl="parChTrans1D3" presStyleIdx="1" presStyleCnt="8"/>
      <dgm:spPr/>
      <dgm:t>
        <a:bodyPr/>
        <a:lstStyle/>
        <a:p>
          <a:endParaRPr lang="en-US"/>
        </a:p>
      </dgm:t>
    </dgm:pt>
    <dgm:pt modelId="{46EB32E5-B5D7-D140-97E9-8DF10CAA5EE1}" type="pres">
      <dgm:prSet presAssocID="{3CE8DC8D-399B-8B48-8BCC-728378B9FFDA}" presName="root2" presStyleCnt="0"/>
      <dgm:spPr/>
    </dgm:pt>
    <dgm:pt modelId="{296A3B75-D17F-F94F-A8EC-DB40003778B5}" type="pres">
      <dgm:prSet presAssocID="{3CE8DC8D-399B-8B48-8BCC-728378B9FFDA}" presName="LevelTwoTextNode" presStyleLbl="node3" presStyleIdx="1" presStyleCnt="8">
        <dgm:presLayoutVars>
          <dgm:chPref val="3"/>
        </dgm:presLayoutVars>
      </dgm:prSet>
      <dgm:spPr/>
      <dgm:t>
        <a:bodyPr/>
        <a:lstStyle/>
        <a:p>
          <a:endParaRPr lang="en-US"/>
        </a:p>
      </dgm:t>
    </dgm:pt>
    <dgm:pt modelId="{6E2D695B-AE9B-8B44-826A-6365B9E7C064}" type="pres">
      <dgm:prSet presAssocID="{3CE8DC8D-399B-8B48-8BCC-728378B9FFDA}" presName="level3hierChild" presStyleCnt="0"/>
      <dgm:spPr/>
    </dgm:pt>
    <dgm:pt modelId="{77D38697-D7A5-FB4B-8908-C32320B5CA2E}" type="pres">
      <dgm:prSet presAssocID="{D2FBCF4F-CF5F-284E-B51A-4DEBBA237DA2}" presName="conn2-1" presStyleLbl="parChTrans1D4" presStyleIdx="2" presStyleCnt="4"/>
      <dgm:spPr/>
      <dgm:t>
        <a:bodyPr/>
        <a:lstStyle/>
        <a:p>
          <a:endParaRPr lang="en-US"/>
        </a:p>
      </dgm:t>
    </dgm:pt>
    <dgm:pt modelId="{6E677599-144C-984E-B2EF-C1A3A775D93E}" type="pres">
      <dgm:prSet presAssocID="{D2FBCF4F-CF5F-284E-B51A-4DEBBA237DA2}" presName="connTx" presStyleLbl="parChTrans1D4" presStyleIdx="2" presStyleCnt="4"/>
      <dgm:spPr/>
      <dgm:t>
        <a:bodyPr/>
        <a:lstStyle/>
        <a:p>
          <a:endParaRPr lang="en-US"/>
        </a:p>
      </dgm:t>
    </dgm:pt>
    <dgm:pt modelId="{BF45DB28-8ABA-D345-82DE-D15FF8FD5452}" type="pres">
      <dgm:prSet presAssocID="{C086B36D-9967-2748-906E-94FD8247E79E}" presName="root2" presStyleCnt="0"/>
      <dgm:spPr/>
    </dgm:pt>
    <dgm:pt modelId="{DE457DA2-3071-F741-9075-CA0FE22AB6ED}" type="pres">
      <dgm:prSet presAssocID="{C086B36D-9967-2748-906E-94FD8247E79E}" presName="LevelTwoTextNode" presStyleLbl="node4" presStyleIdx="2" presStyleCnt="4">
        <dgm:presLayoutVars>
          <dgm:chPref val="3"/>
        </dgm:presLayoutVars>
      </dgm:prSet>
      <dgm:spPr/>
      <dgm:t>
        <a:bodyPr/>
        <a:lstStyle/>
        <a:p>
          <a:endParaRPr lang="en-US"/>
        </a:p>
      </dgm:t>
    </dgm:pt>
    <dgm:pt modelId="{29BADA66-4EC4-A34B-86C9-45CCDC53D474}" type="pres">
      <dgm:prSet presAssocID="{C086B36D-9967-2748-906E-94FD8247E79E}" presName="level3hierChild" presStyleCnt="0"/>
      <dgm:spPr/>
    </dgm:pt>
    <dgm:pt modelId="{589A138F-8145-7248-B513-1A8EF75B2A2E}" type="pres">
      <dgm:prSet presAssocID="{5E6F84E8-16A1-3542-9E7D-64F6B92D219B}" presName="conn2-1" presStyleLbl="parChTrans1D4" presStyleIdx="3" presStyleCnt="4"/>
      <dgm:spPr/>
      <dgm:t>
        <a:bodyPr/>
        <a:lstStyle/>
        <a:p>
          <a:endParaRPr lang="en-US"/>
        </a:p>
      </dgm:t>
    </dgm:pt>
    <dgm:pt modelId="{2FD1429C-1BD6-C94C-B852-8AC3F96B83CE}" type="pres">
      <dgm:prSet presAssocID="{5E6F84E8-16A1-3542-9E7D-64F6B92D219B}" presName="connTx" presStyleLbl="parChTrans1D4" presStyleIdx="3" presStyleCnt="4"/>
      <dgm:spPr/>
      <dgm:t>
        <a:bodyPr/>
        <a:lstStyle/>
        <a:p>
          <a:endParaRPr lang="en-US"/>
        </a:p>
      </dgm:t>
    </dgm:pt>
    <dgm:pt modelId="{44EC14E4-D49F-D14C-BE50-A6622EC9552B}" type="pres">
      <dgm:prSet presAssocID="{5FEFED0C-1931-494C-8F77-79E21BC9B030}" presName="root2" presStyleCnt="0"/>
      <dgm:spPr/>
    </dgm:pt>
    <dgm:pt modelId="{359F9338-3E2B-194D-A554-901B858772DD}" type="pres">
      <dgm:prSet presAssocID="{5FEFED0C-1931-494C-8F77-79E21BC9B030}" presName="LevelTwoTextNode" presStyleLbl="node4" presStyleIdx="3" presStyleCnt="4">
        <dgm:presLayoutVars>
          <dgm:chPref val="3"/>
        </dgm:presLayoutVars>
      </dgm:prSet>
      <dgm:spPr/>
      <dgm:t>
        <a:bodyPr/>
        <a:lstStyle/>
        <a:p>
          <a:endParaRPr lang="en-US"/>
        </a:p>
      </dgm:t>
    </dgm:pt>
    <dgm:pt modelId="{DC9E64CD-B8D2-804C-9D78-51A15A5C4B77}" type="pres">
      <dgm:prSet presAssocID="{5FEFED0C-1931-494C-8F77-79E21BC9B030}" presName="level3hierChild" presStyleCnt="0"/>
      <dgm:spPr/>
    </dgm:pt>
    <dgm:pt modelId="{3EFE5D2C-377A-BD44-8D3B-4B92C1BA439E}" type="pres">
      <dgm:prSet presAssocID="{00DEB1CD-46DD-9541-8B0C-6C3907F28C1F}" presName="conn2-1" presStyleLbl="parChTrans1D2" presStyleIdx="1" presStyleCnt="3"/>
      <dgm:spPr/>
      <dgm:t>
        <a:bodyPr/>
        <a:lstStyle/>
        <a:p>
          <a:endParaRPr lang="en-US"/>
        </a:p>
      </dgm:t>
    </dgm:pt>
    <dgm:pt modelId="{608E6D80-1D6F-1648-A15F-3F5880C955D5}" type="pres">
      <dgm:prSet presAssocID="{00DEB1CD-46DD-9541-8B0C-6C3907F28C1F}" presName="connTx" presStyleLbl="parChTrans1D2" presStyleIdx="1" presStyleCnt="3"/>
      <dgm:spPr/>
      <dgm:t>
        <a:bodyPr/>
        <a:lstStyle/>
        <a:p>
          <a:endParaRPr lang="en-US"/>
        </a:p>
      </dgm:t>
    </dgm:pt>
    <dgm:pt modelId="{5B103629-70D4-604D-B2F9-EB0E02F27462}" type="pres">
      <dgm:prSet presAssocID="{D1A1FC10-5DBA-E442-A740-B71DF51AF5C2}" presName="root2" presStyleCnt="0"/>
      <dgm:spPr/>
    </dgm:pt>
    <dgm:pt modelId="{42662F65-8A1A-DE4E-853B-D51EDA0E97EC}" type="pres">
      <dgm:prSet presAssocID="{D1A1FC10-5DBA-E442-A740-B71DF51AF5C2}" presName="LevelTwoTextNode" presStyleLbl="node2" presStyleIdx="1" presStyleCnt="3">
        <dgm:presLayoutVars>
          <dgm:chPref val="3"/>
        </dgm:presLayoutVars>
      </dgm:prSet>
      <dgm:spPr/>
      <dgm:t>
        <a:bodyPr/>
        <a:lstStyle/>
        <a:p>
          <a:endParaRPr lang="en-US"/>
        </a:p>
      </dgm:t>
    </dgm:pt>
    <dgm:pt modelId="{30934AF3-33E0-284A-94BF-64BD2615895C}" type="pres">
      <dgm:prSet presAssocID="{D1A1FC10-5DBA-E442-A740-B71DF51AF5C2}" presName="level3hierChild" presStyleCnt="0"/>
      <dgm:spPr/>
    </dgm:pt>
    <dgm:pt modelId="{FC7BCC22-6A3B-F64B-8B9F-4F8F677B326F}" type="pres">
      <dgm:prSet presAssocID="{253964B7-FE9A-944D-A2B7-441358E6E1FC}" presName="conn2-1" presStyleLbl="parChTrans1D3" presStyleIdx="2" presStyleCnt="8"/>
      <dgm:spPr/>
      <dgm:t>
        <a:bodyPr/>
        <a:lstStyle/>
        <a:p>
          <a:endParaRPr lang="en-US"/>
        </a:p>
      </dgm:t>
    </dgm:pt>
    <dgm:pt modelId="{95A28FC3-16DD-6F4A-A7F8-F4BF936A6CA7}" type="pres">
      <dgm:prSet presAssocID="{253964B7-FE9A-944D-A2B7-441358E6E1FC}" presName="connTx" presStyleLbl="parChTrans1D3" presStyleIdx="2" presStyleCnt="8"/>
      <dgm:spPr/>
      <dgm:t>
        <a:bodyPr/>
        <a:lstStyle/>
        <a:p>
          <a:endParaRPr lang="en-US"/>
        </a:p>
      </dgm:t>
    </dgm:pt>
    <dgm:pt modelId="{1A70F058-0C1D-0A43-893E-98D580176E80}" type="pres">
      <dgm:prSet presAssocID="{62299E06-5977-F54B-9485-D543CD73D223}" presName="root2" presStyleCnt="0"/>
      <dgm:spPr/>
    </dgm:pt>
    <dgm:pt modelId="{96F65B3A-E2B8-904A-8883-0BD76B6F72AD}" type="pres">
      <dgm:prSet presAssocID="{62299E06-5977-F54B-9485-D543CD73D223}" presName="LevelTwoTextNode" presStyleLbl="node3" presStyleIdx="2" presStyleCnt="8">
        <dgm:presLayoutVars>
          <dgm:chPref val="3"/>
        </dgm:presLayoutVars>
      </dgm:prSet>
      <dgm:spPr/>
      <dgm:t>
        <a:bodyPr/>
        <a:lstStyle/>
        <a:p>
          <a:endParaRPr lang="en-US"/>
        </a:p>
      </dgm:t>
    </dgm:pt>
    <dgm:pt modelId="{507E73A3-B4BA-8746-A014-367C95167D1F}" type="pres">
      <dgm:prSet presAssocID="{62299E06-5977-F54B-9485-D543CD73D223}" presName="level3hierChild" presStyleCnt="0"/>
      <dgm:spPr/>
    </dgm:pt>
    <dgm:pt modelId="{FA140C32-6262-3B4F-A174-9BF2E05B6DC5}" type="pres">
      <dgm:prSet presAssocID="{E087819B-10D5-FA4E-A711-D0920499B5FC}" presName="conn2-1" presStyleLbl="parChTrans1D3" presStyleIdx="3" presStyleCnt="8"/>
      <dgm:spPr/>
      <dgm:t>
        <a:bodyPr/>
        <a:lstStyle/>
        <a:p>
          <a:endParaRPr lang="en-US"/>
        </a:p>
      </dgm:t>
    </dgm:pt>
    <dgm:pt modelId="{F0CCA9FD-B67B-384D-BB95-C5A4F5C6E90C}" type="pres">
      <dgm:prSet presAssocID="{E087819B-10D5-FA4E-A711-D0920499B5FC}" presName="connTx" presStyleLbl="parChTrans1D3" presStyleIdx="3" presStyleCnt="8"/>
      <dgm:spPr/>
      <dgm:t>
        <a:bodyPr/>
        <a:lstStyle/>
        <a:p>
          <a:endParaRPr lang="en-US"/>
        </a:p>
      </dgm:t>
    </dgm:pt>
    <dgm:pt modelId="{489B1F38-1C99-3C4A-AFC2-935DB150464A}" type="pres">
      <dgm:prSet presAssocID="{91540C90-F3D4-5C49-A88D-7C7AFA56AB02}" presName="root2" presStyleCnt="0"/>
      <dgm:spPr/>
    </dgm:pt>
    <dgm:pt modelId="{55D49D3A-08D3-B84E-8E48-505C9344A40B}" type="pres">
      <dgm:prSet presAssocID="{91540C90-F3D4-5C49-A88D-7C7AFA56AB02}" presName="LevelTwoTextNode" presStyleLbl="node3" presStyleIdx="3" presStyleCnt="8">
        <dgm:presLayoutVars>
          <dgm:chPref val="3"/>
        </dgm:presLayoutVars>
      </dgm:prSet>
      <dgm:spPr/>
      <dgm:t>
        <a:bodyPr/>
        <a:lstStyle/>
        <a:p>
          <a:endParaRPr lang="en-US"/>
        </a:p>
      </dgm:t>
    </dgm:pt>
    <dgm:pt modelId="{66A67CA4-6EF5-A843-91B1-A07990CF3B54}" type="pres">
      <dgm:prSet presAssocID="{91540C90-F3D4-5C49-A88D-7C7AFA56AB02}" presName="level3hierChild" presStyleCnt="0"/>
      <dgm:spPr/>
    </dgm:pt>
    <dgm:pt modelId="{3FE9ED51-1184-4C40-A194-2370E22D213D}" type="pres">
      <dgm:prSet presAssocID="{B294BDEA-F703-3348-9C17-7AE338A06E38}" presName="conn2-1" presStyleLbl="parChTrans1D3" presStyleIdx="4" presStyleCnt="8"/>
      <dgm:spPr/>
      <dgm:t>
        <a:bodyPr/>
        <a:lstStyle/>
        <a:p>
          <a:endParaRPr lang="en-US"/>
        </a:p>
      </dgm:t>
    </dgm:pt>
    <dgm:pt modelId="{01F35640-2B0A-3B45-A7CF-4CE8DEAD8BA2}" type="pres">
      <dgm:prSet presAssocID="{B294BDEA-F703-3348-9C17-7AE338A06E38}" presName="connTx" presStyleLbl="parChTrans1D3" presStyleIdx="4" presStyleCnt="8"/>
      <dgm:spPr/>
      <dgm:t>
        <a:bodyPr/>
        <a:lstStyle/>
        <a:p>
          <a:endParaRPr lang="en-US"/>
        </a:p>
      </dgm:t>
    </dgm:pt>
    <dgm:pt modelId="{7FE8C7FF-5175-DC4F-9944-58517C4A1CDD}" type="pres">
      <dgm:prSet presAssocID="{168A6D25-9798-5649-8815-854FD207510D}" presName="root2" presStyleCnt="0"/>
      <dgm:spPr/>
    </dgm:pt>
    <dgm:pt modelId="{5D3B07EB-E4DF-BF49-826B-BE4EBA5562A3}" type="pres">
      <dgm:prSet presAssocID="{168A6D25-9798-5649-8815-854FD207510D}" presName="LevelTwoTextNode" presStyleLbl="node3" presStyleIdx="4" presStyleCnt="8">
        <dgm:presLayoutVars>
          <dgm:chPref val="3"/>
        </dgm:presLayoutVars>
      </dgm:prSet>
      <dgm:spPr/>
      <dgm:t>
        <a:bodyPr/>
        <a:lstStyle/>
        <a:p>
          <a:endParaRPr lang="en-US"/>
        </a:p>
      </dgm:t>
    </dgm:pt>
    <dgm:pt modelId="{15150F7C-6499-E543-9DC9-3878134D1E93}" type="pres">
      <dgm:prSet presAssocID="{168A6D25-9798-5649-8815-854FD207510D}" presName="level3hierChild" presStyleCnt="0"/>
      <dgm:spPr/>
    </dgm:pt>
    <dgm:pt modelId="{26C46F27-1C69-E946-A6ED-237CE8F6D278}" type="pres">
      <dgm:prSet presAssocID="{54C86094-EEA3-AB49-92FB-29DEC86B4965}" presName="conn2-1" presStyleLbl="parChTrans1D2" presStyleIdx="2" presStyleCnt="3"/>
      <dgm:spPr/>
      <dgm:t>
        <a:bodyPr/>
        <a:lstStyle/>
        <a:p>
          <a:endParaRPr lang="en-US"/>
        </a:p>
      </dgm:t>
    </dgm:pt>
    <dgm:pt modelId="{2E477623-003B-CA48-8F99-D8206E5B9620}" type="pres">
      <dgm:prSet presAssocID="{54C86094-EEA3-AB49-92FB-29DEC86B4965}" presName="connTx" presStyleLbl="parChTrans1D2" presStyleIdx="2" presStyleCnt="3"/>
      <dgm:spPr/>
      <dgm:t>
        <a:bodyPr/>
        <a:lstStyle/>
        <a:p>
          <a:endParaRPr lang="en-US"/>
        </a:p>
      </dgm:t>
    </dgm:pt>
    <dgm:pt modelId="{943DAC99-84C0-5849-8624-936883485C54}" type="pres">
      <dgm:prSet presAssocID="{E42A82FB-D027-AA4A-9E98-D8AB332123F1}" presName="root2" presStyleCnt="0"/>
      <dgm:spPr/>
    </dgm:pt>
    <dgm:pt modelId="{A81D2CF2-8F6D-5045-9EE5-146F6C4100D3}" type="pres">
      <dgm:prSet presAssocID="{E42A82FB-D027-AA4A-9E98-D8AB332123F1}" presName="LevelTwoTextNode" presStyleLbl="node2" presStyleIdx="2" presStyleCnt="3">
        <dgm:presLayoutVars>
          <dgm:chPref val="3"/>
        </dgm:presLayoutVars>
      </dgm:prSet>
      <dgm:spPr/>
      <dgm:t>
        <a:bodyPr/>
        <a:lstStyle/>
        <a:p>
          <a:endParaRPr lang="en-US"/>
        </a:p>
      </dgm:t>
    </dgm:pt>
    <dgm:pt modelId="{C70C143A-22DD-FF45-B4B1-D56675B06C33}" type="pres">
      <dgm:prSet presAssocID="{E42A82FB-D027-AA4A-9E98-D8AB332123F1}" presName="level3hierChild" presStyleCnt="0"/>
      <dgm:spPr/>
    </dgm:pt>
    <dgm:pt modelId="{8CAB5C92-49A8-C848-BABE-382D278EE93C}" type="pres">
      <dgm:prSet presAssocID="{37805970-A13E-1D4D-9339-107CC53898AE}" presName="conn2-1" presStyleLbl="parChTrans1D3" presStyleIdx="5" presStyleCnt="8"/>
      <dgm:spPr/>
      <dgm:t>
        <a:bodyPr/>
        <a:lstStyle/>
        <a:p>
          <a:endParaRPr lang="en-US"/>
        </a:p>
      </dgm:t>
    </dgm:pt>
    <dgm:pt modelId="{69A81AF1-EE9A-1042-806A-28F162FC4D29}" type="pres">
      <dgm:prSet presAssocID="{37805970-A13E-1D4D-9339-107CC53898AE}" presName="connTx" presStyleLbl="parChTrans1D3" presStyleIdx="5" presStyleCnt="8"/>
      <dgm:spPr/>
      <dgm:t>
        <a:bodyPr/>
        <a:lstStyle/>
        <a:p>
          <a:endParaRPr lang="en-US"/>
        </a:p>
      </dgm:t>
    </dgm:pt>
    <dgm:pt modelId="{045A8AC8-3A43-644A-B91A-EF149E4AAAB7}" type="pres">
      <dgm:prSet presAssocID="{B72CC7AB-E2D4-1840-8E7F-3BE91184A6CE}" presName="root2" presStyleCnt="0"/>
      <dgm:spPr/>
    </dgm:pt>
    <dgm:pt modelId="{7F406A96-480C-AA4A-B06B-CE3143FBF491}" type="pres">
      <dgm:prSet presAssocID="{B72CC7AB-E2D4-1840-8E7F-3BE91184A6CE}" presName="LevelTwoTextNode" presStyleLbl="node3" presStyleIdx="5" presStyleCnt="8">
        <dgm:presLayoutVars>
          <dgm:chPref val="3"/>
        </dgm:presLayoutVars>
      </dgm:prSet>
      <dgm:spPr/>
      <dgm:t>
        <a:bodyPr/>
        <a:lstStyle/>
        <a:p>
          <a:endParaRPr lang="en-US"/>
        </a:p>
      </dgm:t>
    </dgm:pt>
    <dgm:pt modelId="{97BE3213-FF70-6847-BE54-C9D9C2700583}" type="pres">
      <dgm:prSet presAssocID="{B72CC7AB-E2D4-1840-8E7F-3BE91184A6CE}" presName="level3hierChild" presStyleCnt="0"/>
      <dgm:spPr/>
    </dgm:pt>
    <dgm:pt modelId="{AB1A16A1-51F5-E843-BEA9-058AEE4F9296}" type="pres">
      <dgm:prSet presAssocID="{FE8544A4-C59B-A540-8B46-66C32A936F57}" presName="conn2-1" presStyleLbl="parChTrans1D3" presStyleIdx="6" presStyleCnt="8"/>
      <dgm:spPr/>
      <dgm:t>
        <a:bodyPr/>
        <a:lstStyle/>
        <a:p>
          <a:endParaRPr lang="en-US"/>
        </a:p>
      </dgm:t>
    </dgm:pt>
    <dgm:pt modelId="{A761C4BD-4202-9A49-BC5D-6EF785501814}" type="pres">
      <dgm:prSet presAssocID="{FE8544A4-C59B-A540-8B46-66C32A936F57}" presName="connTx" presStyleLbl="parChTrans1D3" presStyleIdx="6" presStyleCnt="8"/>
      <dgm:spPr/>
      <dgm:t>
        <a:bodyPr/>
        <a:lstStyle/>
        <a:p>
          <a:endParaRPr lang="en-US"/>
        </a:p>
      </dgm:t>
    </dgm:pt>
    <dgm:pt modelId="{DA0B7ADC-A5B6-9941-8452-2F4A1AB9058C}" type="pres">
      <dgm:prSet presAssocID="{500ECAB9-C3A4-3448-AE89-482B780C63F0}" presName="root2" presStyleCnt="0"/>
      <dgm:spPr/>
    </dgm:pt>
    <dgm:pt modelId="{6BC99E23-D251-8F4A-8262-8599F1F056FA}" type="pres">
      <dgm:prSet presAssocID="{500ECAB9-C3A4-3448-AE89-482B780C63F0}" presName="LevelTwoTextNode" presStyleLbl="node3" presStyleIdx="6" presStyleCnt="8">
        <dgm:presLayoutVars>
          <dgm:chPref val="3"/>
        </dgm:presLayoutVars>
      </dgm:prSet>
      <dgm:spPr/>
      <dgm:t>
        <a:bodyPr/>
        <a:lstStyle/>
        <a:p>
          <a:endParaRPr lang="en-US"/>
        </a:p>
      </dgm:t>
    </dgm:pt>
    <dgm:pt modelId="{53E910A0-FE9E-0047-9839-8B395200E304}" type="pres">
      <dgm:prSet presAssocID="{500ECAB9-C3A4-3448-AE89-482B780C63F0}" presName="level3hierChild" presStyleCnt="0"/>
      <dgm:spPr/>
    </dgm:pt>
    <dgm:pt modelId="{23ADDF3C-9D63-5C41-B137-C244ED3C860E}" type="pres">
      <dgm:prSet presAssocID="{83EFC7CF-A544-4548-8783-822076E383B1}" presName="conn2-1" presStyleLbl="parChTrans1D3" presStyleIdx="7" presStyleCnt="8"/>
      <dgm:spPr/>
      <dgm:t>
        <a:bodyPr/>
        <a:lstStyle/>
        <a:p>
          <a:endParaRPr lang="en-US"/>
        </a:p>
      </dgm:t>
    </dgm:pt>
    <dgm:pt modelId="{D4EB7258-D72B-884A-93A0-3E8B38620230}" type="pres">
      <dgm:prSet presAssocID="{83EFC7CF-A544-4548-8783-822076E383B1}" presName="connTx" presStyleLbl="parChTrans1D3" presStyleIdx="7" presStyleCnt="8"/>
      <dgm:spPr/>
      <dgm:t>
        <a:bodyPr/>
        <a:lstStyle/>
        <a:p>
          <a:endParaRPr lang="en-US"/>
        </a:p>
      </dgm:t>
    </dgm:pt>
    <dgm:pt modelId="{9D9D0606-F354-8C4B-91D7-8D439E1DA753}" type="pres">
      <dgm:prSet presAssocID="{4B1A0D87-B196-5D43-8B51-438247A89FE3}" presName="root2" presStyleCnt="0"/>
      <dgm:spPr/>
    </dgm:pt>
    <dgm:pt modelId="{2C70BD79-A339-1444-9860-AA2B04410BF0}" type="pres">
      <dgm:prSet presAssocID="{4B1A0D87-B196-5D43-8B51-438247A89FE3}" presName="LevelTwoTextNode" presStyleLbl="node3" presStyleIdx="7" presStyleCnt="8">
        <dgm:presLayoutVars>
          <dgm:chPref val="3"/>
        </dgm:presLayoutVars>
      </dgm:prSet>
      <dgm:spPr/>
      <dgm:t>
        <a:bodyPr/>
        <a:lstStyle/>
        <a:p>
          <a:endParaRPr lang="en-US"/>
        </a:p>
      </dgm:t>
    </dgm:pt>
    <dgm:pt modelId="{ADEE864D-69DB-554C-A5F3-7BC0F804D8E0}" type="pres">
      <dgm:prSet presAssocID="{4B1A0D87-B196-5D43-8B51-438247A89FE3}" presName="level3hierChild" presStyleCnt="0"/>
      <dgm:spPr/>
    </dgm:pt>
  </dgm:ptLst>
  <dgm:cxnLst>
    <dgm:cxn modelId="{DE0A9261-142E-7540-8A90-B4BE046D9118}" type="presOf" srcId="{FE8544A4-C59B-A540-8B46-66C32A936F57}" destId="{AB1A16A1-51F5-E843-BEA9-058AEE4F9296}" srcOrd="0" destOrd="0" presId="urn:microsoft.com/office/officeart/2008/layout/HorizontalMultiLevelHierarchy"/>
    <dgm:cxn modelId="{82CDFD5F-D43A-A14C-979E-F4596413F5D1}" type="presOf" srcId="{83EFC7CF-A544-4548-8783-822076E383B1}" destId="{23ADDF3C-9D63-5C41-B137-C244ED3C860E}" srcOrd="0" destOrd="0" presId="urn:microsoft.com/office/officeart/2008/layout/HorizontalMultiLevelHierarchy"/>
    <dgm:cxn modelId="{9D93345E-1782-2C4D-8CE9-AF9B7AD6AD23}" srcId="{54C2EEC7-F412-2247-9E56-8F7CDBD613E0}" destId="{55E51843-42A0-5541-BC92-47818A0B5844}" srcOrd="0" destOrd="0" parTransId="{4EA8A16B-B5F8-8C4E-B0B1-6FCC68189317}" sibTransId="{BF9C419F-CD85-6E4A-8E88-85AA9634F6E7}"/>
    <dgm:cxn modelId="{7936ED2B-C867-4D4A-A048-21A362C0C592}" type="presOf" srcId="{FE8544A4-C59B-A540-8B46-66C32A936F57}" destId="{A761C4BD-4202-9A49-BC5D-6EF785501814}" srcOrd="1" destOrd="0" presId="urn:microsoft.com/office/officeart/2008/layout/HorizontalMultiLevelHierarchy"/>
    <dgm:cxn modelId="{FF169EC4-AB9B-5746-AB19-042CE6E43DFC}" srcId="{1CE5580B-1A3B-0943-AA0B-77716780C963}" destId="{3CE8DC8D-399B-8B48-8BCC-728378B9FFDA}" srcOrd="1" destOrd="0" parTransId="{0A865930-483F-674E-A5D6-E3E940EA9B16}" sibTransId="{AF23F56C-B41E-094B-A28F-A8FE07AE970A}"/>
    <dgm:cxn modelId="{97A44F01-B0AE-414A-A08A-B34846675EBA}" type="presOf" srcId="{91540C90-F3D4-5C49-A88D-7C7AFA56AB02}" destId="{55D49D3A-08D3-B84E-8E48-505C9344A40B}" srcOrd="0" destOrd="0" presId="urn:microsoft.com/office/officeart/2008/layout/HorizontalMultiLevelHierarchy"/>
    <dgm:cxn modelId="{7BD322F7-9D07-0F45-80C5-1F228DD1989F}" type="presOf" srcId="{55E51843-42A0-5541-BC92-47818A0B5844}" destId="{3DB82ED3-5E6E-354D-8788-1CDA70F92F93}" srcOrd="0" destOrd="0" presId="urn:microsoft.com/office/officeart/2008/layout/HorizontalMultiLevelHierarchy"/>
    <dgm:cxn modelId="{4CAF295D-F769-0948-891F-DECCF36DE739}" srcId="{E42A82FB-D027-AA4A-9E98-D8AB332123F1}" destId="{500ECAB9-C3A4-3448-AE89-482B780C63F0}" srcOrd="1" destOrd="0" parTransId="{FE8544A4-C59B-A540-8B46-66C32A936F57}" sibTransId="{F40B1881-C6D8-9C44-A297-FA76D6B21C9B}"/>
    <dgm:cxn modelId="{B0BAC32F-956B-384B-9B09-5BDBFB7ECB5A}" type="presOf" srcId="{E14968A7-C2EC-AC45-9BB8-0068DB77F406}" destId="{935B4AA1-2594-044E-A368-9D8B159EA907}" srcOrd="0" destOrd="0" presId="urn:microsoft.com/office/officeart/2008/layout/HorizontalMultiLevelHierarchy"/>
    <dgm:cxn modelId="{2DDABE54-3A8A-CC4F-A1FB-B5445DA9EBBC}" type="presOf" srcId="{83EFC7CF-A544-4548-8783-822076E383B1}" destId="{D4EB7258-D72B-884A-93A0-3E8B38620230}" srcOrd="1" destOrd="0" presId="urn:microsoft.com/office/officeart/2008/layout/HorizontalMultiLevelHierarchy"/>
    <dgm:cxn modelId="{4DFBE2F1-0824-7D4C-9DC4-A2D34FA5972A}" type="presOf" srcId="{0A865930-483F-674E-A5D6-E3E940EA9B16}" destId="{7C3ADF87-A83F-BC4F-90B8-09632011345C}" srcOrd="1" destOrd="0" presId="urn:microsoft.com/office/officeart/2008/layout/HorizontalMultiLevelHierarchy"/>
    <dgm:cxn modelId="{637EB9B2-33A0-774B-8769-DCFC150F95F6}" type="presOf" srcId="{D2FBCF4F-CF5F-284E-B51A-4DEBBA237DA2}" destId="{6E677599-144C-984E-B2EF-C1A3A775D93E}" srcOrd="1" destOrd="0" presId="urn:microsoft.com/office/officeart/2008/layout/HorizontalMultiLevelHierarchy"/>
    <dgm:cxn modelId="{94B2281B-A99F-514C-8B97-D6FE2BDCD11C}" type="presOf" srcId="{D1A1FC10-5DBA-E442-A740-B71DF51AF5C2}" destId="{42662F65-8A1A-DE4E-853B-D51EDA0E97EC}" srcOrd="0" destOrd="0" presId="urn:microsoft.com/office/officeart/2008/layout/HorizontalMultiLevelHierarchy"/>
    <dgm:cxn modelId="{0F8D4D8B-3EDA-6344-A06B-FCBBFEBFF116}" type="presOf" srcId="{37805970-A13E-1D4D-9339-107CC53898AE}" destId="{69A81AF1-EE9A-1042-806A-28F162FC4D29}" srcOrd="1" destOrd="0" presId="urn:microsoft.com/office/officeart/2008/layout/HorizontalMultiLevelHierarchy"/>
    <dgm:cxn modelId="{DF03AD6F-010A-4742-859E-AD2A1D496B9A}" type="presOf" srcId="{1CE5580B-1A3B-0943-AA0B-77716780C963}" destId="{C5918B9C-7372-0349-A740-A5C2152D0402}" srcOrd="0" destOrd="0" presId="urn:microsoft.com/office/officeart/2008/layout/HorizontalMultiLevelHierarchy"/>
    <dgm:cxn modelId="{53797E55-FCD5-6543-86AA-93953A97725A}" type="presOf" srcId="{0BC5AE55-EBE1-8646-B9BA-4C4FAAAD13DD}" destId="{6EEF3A5D-E84A-854B-9D63-6B05D28C4FC5}" srcOrd="0" destOrd="0" presId="urn:microsoft.com/office/officeart/2008/layout/HorizontalMultiLevelHierarchy"/>
    <dgm:cxn modelId="{208A573B-145C-A34A-985C-8F09805B5959}" type="presOf" srcId="{983AA7E7-4ECF-AD4D-A06D-A51882227EAE}" destId="{AC784896-3416-5D45-9DEB-DD398157B46A}" srcOrd="1" destOrd="0" presId="urn:microsoft.com/office/officeart/2008/layout/HorizontalMultiLevelHierarchy"/>
    <dgm:cxn modelId="{9B62BA9A-6AC5-0B43-B2F2-42073B6DC31C}" srcId="{55E51843-42A0-5541-BC92-47818A0B5844}" destId="{1CE5580B-1A3B-0943-AA0B-77716780C963}" srcOrd="0" destOrd="0" parTransId="{983AA7E7-4ECF-AD4D-A06D-A51882227EAE}" sibTransId="{EEFA41F9-8B97-7C46-B9DC-47CC399DC76F}"/>
    <dgm:cxn modelId="{FFF3DB10-CE8A-E843-8412-621E093BD848}" srcId="{3CE8DC8D-399B-8B48-8BCC-728378B9FFDA}" destId="{5FEFED0C-1931-494C-8F77-79E21BC9B030}" srcOrd="1" destOrd="0" parTransId="{5E6F84E8-16A1-3542-9E7D-64F6B92D219B}" sibTransId="{3EC6FE83-7DFA-724F-9CC8-D56AB0DF32C6}"/>
    <dgm:cxn modelId="{DE91CBDA-6606-3F41-8FC2-3431BADA8C8E}" type="presOf" srcId="{797856A9-4502-A841-BD3B-197F1BE620DA}" destId="{AEC88A0E-8481-9F48-BD0C-B661D524B28E}" srcOrd="1" destOrd="0" presId="urn:microsoft.com/office/officeart/2008/layout/HorizontalMultiLevelHierarchy"/>
    <dgm:cxn modelId="{FA50EBA9-61A8-A645-BAAE-59BFCF492B3F}" type="presOf" srcId="{E14968A7-C2EC-AC45-9BB8-0068DB77F406}" destId="{1BB70D92-C69F-1945-9964-3A952CA052B7}" srcOrd="1" destOrd="0" presId="urn:microsoft.com/office/officeart/2008/layout/HorizontalMultiLevelHierarchy"/>
    <dgm:cxn modelId="{0BE8A93D-21B2-2C44-AB45-0A8FA6B3E81D}" type="presOf" srcId="{B72CC7AB-E2D4-1840-8E7F-3BE91184A6CE}" destId="{7F406A96-480C-AA4A-B06B-CE3143FBF491}" srcOrd="0" destOrd="0" presId="urn:microsoft.com/office/officeart/2008/layout/HorizontalMultiLevelHierarchy"/>
    <dgm:cxn modelId="{7A988B93-0AEB-E943-BEC8-3CDE2BB28534}" srcId="{3CE8DC8D-399B-8B48-8BCC-728378B9FFDA}" destId="{C086B36D-9967-2748-906E-94FD8247E79E}" srcOrd="0" destOrd="0" parTransId="{D2FBCF4F-CF5F-284E-B51A-4DEBBA237DA2}" sibTransId="{C5184B67-B615-BF44-87E4-9E2A540813AC}"/>
    <dgm:cxn modelId="{347DAA1C-9747-264C-AE8E-C9B3D33DAC36}" type="presOf" srcId="{0D2B443C-4EE6-F047-8495-DE77F9754873}" destId="{D91A0D53-7A13-324D-960D-3EA4B9EE833D}" srcOrd="0" destOrd="0" presId="urn:microsoft.com/office/officeart/2008/layout/HorizontalMultiLevelHierarchy"/>
    <dgm:cxn modelId="{C890FF97-79FB-B644-AB8B-E9DE97D19544}" srcId="{7BF5F62A-27B1-0144-B613-205D61D8C40F}" destId="{68EB9C1A-B9CF-994F-9EEE-41830DC5DD42}" srcOrd="1" destOrd="0" parTransId="{E14968A7-C2EC-AC45-9BB8-0068DB77F406}" sibTransId="{013EBFA2-4CBA-0D4E-B6A5-DA971F4FA609}"/>
    <dgm:cxn modelId="{47391F31-7657-4C48-9F15-A6736EAF1457}" srcId="{D1A1FC10-5DBA-E442-A740-B71DF51AF5C2}" destId="{168A6D25-9798-5649-8815-854FD207510D}" srcOrd="2" destOrd="0" parTransId="{B294BDEA-F703-3348-9C17-7AE338A06E38}" sibTransId="{B9CFF814-1AAC-BF46-9C30-2B8E19FA10D0}"/>
    <dgm:cxn modelId="{3E9969A8-6625-624C-9B94-C60D12C2EB30}" srcId="{E42A82FB-D027-AA4A-9E98-D8AB332123F1}" destId="{B72CC7AB-E2D4-1840-8E7F-3BE91184A6CE}" srcOrd="0" destOrd="0" parTransId="{37805970-A13E-1D4D-9339-107CC53898AE}" sibTransId="{3E4E58B8-A69B-1C4A-9544-63EA5682E427}"/>
    <dgm:cxn modelId="{B16E810A-2FEF-CE47-A6DD-CD32EA617343}" type="presOf" srcId="{00DEB1CD-46DD-9541-8B0C-6C3907F28C1F}" destId="{3EFE5D2C-377A-BD44-8D3B-4B92C1BA439E}" srcOrd="0" destOrd="0" presId="urn:microsoft.com/office/officeart/2008/layout/HorizontalMultiLevelHierarchy"/>
    <dgm:cxn modelId="{DDE96BEA-E27D-994C-9E48-935E6F67F0A1}" type="presOf" srcId="{7BF5F62A-27B1-0144-B613-205D61D8C40F}" destId="{E5C3A63D-BF47-DE4C-84F3-987813D8D8B0}" srcOrd="0" destOrd="0" presId="urn:microsoft.com/office/officeart/2008/layout/HorizontalMultiLevelHierarchy"/>
    <dgm:cxn modelId="{67482F4F-BEC2-4E4F-8C08-B0E4CDA63352}" type="presOf" srcId="{E42A82FB-D027-AA4A-9E98-D8AB332123F1}" destId="{A81D2CF2-8F6D-5045-9EE5-146F6C4100D3}" srcOrd="0" destOrd="0" presId="urn:microsoft.com/office/officeart/2008/layout/HorizontalMultiLevelHierarchy"/>
    <dgm:cxn modelId="{D6849EB2-F803-2E4E-9A97-459F66A3DBF3}" srcId="{55E51843-42A0-5541-BC92-47818A0B5844}" destId="{D1A1FC10-5DBA-E442-A740-B71DF51AF5C2}" srcOrd="1" destOrd="0" parTransId="{00DEB1CD-46DD-9541-8B0C-6C3907F28C1F}" sibTransId="{4F59AD4D-45A4-9F44-92EE-757A9A8A0D76}"/>
    <dgm:cxn modelId="{22329AD0-1A25-6548-A9DD-B5CE2718A8E1}" type="presOf" srcId="{253964B7-FE9A-944D-A2B7-441358E6E1FC}" destId="{FC7BCC22-6A3B-F64B-8B9F-4F8F677B326F}" srcOrd="0" destOrd="0" presId="urn:microsoft.com/office/officeart/2008/layout/HorizontalMultiLevelHierarchy"/>
    <dgm:cxn modelId="{32E3ACBF-08FE-1248-97CA-46827F7EC47D}" type="presOf" srcId="{54C2EEC7-F412-2247-9E56-8F7CDBD613E0}" destId="{1761D7E8-BF92-9947-BC31-6178EF2F915F}" srcOrd="0" destOrd="0" presId="urn:microsoft.com/office/officeart/2008/layout/HorizontalMultiLevelHierarchy"/>
    <dgm:cxn modelId="{DF4B9BE4-E3D2-9A4C-B5EF-486B0D7A0794}" type="presOf" srcId="{4B1A0D87-B196-5D43-8B51-438247A89FE3}" destId="{2C70BD79-A339-1444-9860-AA2B04410BF0}" srcOrd="0" destOrd="0" presId="urn:microsoft.com/office/officeart/2008/layout/HorizontalMultiLevelHierarchy"/>
    <dgm:cxn modelId="{C310532D-C986-EA4F-8E97-240FC59535B5}" type="presOf" srcId="{E087819B-10D5-FA4E-A711-D0920499B5FC}" destId="{FA140C32-6262-3B4F-A174-9BF2E05B6DC5}" srcOrd="0" destOrd="0" presId="urn:microsoft.com/office/officeart/2008/layout/HorizontalMultiLevelHierarchy"/>
    <dgm:cxn modelId="{0D226984-A0B7-E54E-AD5D-78ACC8DA9677}" srcId="{1CE5580B-1A3B-0943-AA0B-77716780C963}" destId="{7BF5F62A-27B1-0144-B613-205D61D8C40F}" srcOrd="0" destOrd="0" parTransId="{797856A9-4502-A841-BD3B-197F1BE620DA}" sibTransId="{1E4F860F-86C2-6842-BACA-DEEB893046C9}"/>
    <dgm:cxn modelId="{20C8960F-FC93-774D-B04D-F0D99C387F08}" type="presOf" srcId="{54C86094-EEA3-AB49-92FB-29DEC86B4965}" destId="{2E477623-003B-CA48-8F99-D8206E5B9620}" srcOrd="1" destOrd="0" presId="urn:microsoft.com/office/officeart/2008/layout/HorizontalMultiLevelHierarchy"/>
    <dgm:cxn modelId="{7B8CA298-7464-5141-883C-F22E75D4BBC5}" type="presOf" srcId="{797856A9-4502-A841-BD3B-197F1BE620DA}" destId="{85A42470-FA55-7645-B6F3-7606E236C171}" srcOrd="0" destOrd="0" presId="urn:microsoft.com/office/officeart/2008/layout/HorizontalMultiLevelHierarchy"/>
    <dgm:cxn modelId="{B08CFED3-1FF2-9F41-8126-5768C68E4B1D}" type="presOf" srcId="{C086B36D-9967-2748-906E-94FD8247E79E}" destId="{DE457DA2-3071-F741-9075-CA0FE22AB6ED}" srcOrd="0" destOrd="0" presId="urn:microsoft.com/office/officeart/2008/layout/HorizontalMultiLevelHierarchy"/>
    <dgm:cxn modelId="{39BD7096-DE34-7C47-87C0-A6B3C9CE9AD3}" type="presOf" srcId="{00DEB1CD-46DD-9541-8B0C-6C3907F28C1F}" destId="{608E6D80-1D6F-1648-A15F-3F5880C955D5}" srcOrd="1" destOrd="0" presId="urn:microsoft.com/office/officeart/2008/layout/HorizontalMultiLevelHierarchy"/>
    <dgm:cxn modelId="{BC7E2611-B604-D945-8DDA-F054B7734A99}" type="presOf" srcId="{500ECAB9-C3A4-3448-AE89-482B780C63F0}" destId="{6BC99E23-D251-8F4A-8262-8599F1F056FA}" srcOrd="0" destOrd="0" presId="urn:microsoft.com/office/officeart/2008/layout/HorizontalMultiLevelHierarchy"/>
    <dgm:cxn modelId="{D3E614C0-F674-114D-A3B3-94FBD315C780}" type="presOf" srcId="{5E6F84E8-16A1-3542-9E7D-64F6B92D219B}" destId="{589A138F-8145-7248-B513-1A8EF75B2A2E}" srcOrd="0" destOrd="0" presId="urn:microsoft.com/office/officeart/2008/layout/HorizontalMultiLevelHierarchy"/>
    <dgm:cxn modelId="{B7C76E9F-8879-9E4D-8178-F11A3487C896}" type="presOf" srcId="{253964B7-FE9A-944D-A2B7-441358E6E1FC}" destId="{95A28FC3-16DD-6F4A-A7F8-F4BF936A6CA7}" srcOrd="1" destOrd="0" presId="urn:microsoft.com/office/officeart/2008/layout/HorizontalMultiLevelHierarchy"/>
    <dgm:cxn modelId="{4A3799FC-7CF3-244A-B578-2E12DE4F42CD}" type="presOf" srcId="{3CE8DC8D-399B-8B48-8BCC-728378B9FFDA}" destId="{296A3B75-D17F-F94F-A8EC-DB40003778B5}" srcOrd="0" destOrd="0" presId="urn:microsoft.com/office/officeart/2008/layout/HorizontalMultiLevelHierarchy"/>
    <dgm:cxn modelId="{D9A32AEB-1488-9046-ACD6-31DEF9BA41F5}" srcId="{55E51843-42A0-5541-BC92-47818A0B5844}" destId="{E42A82FB-D027-AA4A-9E98-D8AB332123F1}" srcOrd="2" destOrd="0" parTransId="{54C86094-EEA3-AB49-92FB-29DEC86B4965}" sibTransId="{EB84F056-75EF-064C-BD6B-01E110FA5E94}"/>
    <dgm:cxn modelId="{B88D1958-A770-4D46-9C07-E0D9C754BF55}" type="presOf" srcId="{B294BDEA-F703-3348-9C17-7AE338A06E38}" destId="{01F35640-2B0A-3B45-A7CF-4CE8DEAD8BA2}" srcOrd="1" destOrd="0" presId="urn:microsoft.com/office/officeart/2008/layout/HorizontalMultiLevelHierarchy"/>
    <dgm:cxn modelId="{DC67B684-EEF0-344C-8F85-47D0348B3269}" type="presOf" srcId="{983AA7E7-4ECF-AD4D-A06D-A51882227EAE}" destId="{462D8255-4238-6D41-AB3A-1DD8C29B584E}" srcOrd="0" destOrd="0" presId="urn:microsoft.com/office/officeart/2008/layout/HorizontalMultiLevelHierarchy"/>
    <dgm:cxn modelId="{63B3CC80-5529-E340-98BB-32420B7C0062}" srcId="{D1A1FC10-5DBA-E442-A740-B71DF51AF5C2}" destId="{91540C90-F3D4-5C49-A88D-7C7AFA56AB02}" srcOrd="1" destOrd="0" parTransId="{E087819B-10D5-FA4E-A711-D0920499B5FC}" sibTransId="{600B3FCB-4708-514F-AF0C-C33FABB21A2F}"/>
    <dgm:cxn modelId="{E0181E0A-6DB9-DF4E-B6B7-9C47299EA9DA}" type="presOf" srcId="{168A6D25-9798-5649-8815-854FD207510D}" destId="{5D3B07EB-E4DF-BF49-826B-BE4EBA5562A3}" srcOrd="0" destOrd="0" presId="urn:microsoft.com/office/officeart/2008/layout/HorizontalMultiLevelHierarchy"/>
    <dgm:cxn modelId="{CCE2A6FA-2DBF-F944-A8F9-DB9662B147F0}" type="presOf" srcId="{0D2B443C-4EE6-F047-8495-DE77F9754873}" destId="{9FB400FC-8443-BC47-A435-7780996DB8D3}" srcOrd="1" destOrd="0" presId="urn:microsoft.com/office/officeart/2008/layout/HorizontalMultiLevelHierarchy"/>
    <dgm:cxn modelId="{D8599A1E-A409-1140-A0EA-B7B48BAA4BE3}" type="presOf" srcId="{0A865930-483F-674E-A5D6-E3E940EA9B16}" destId="{5A9AD90F-CD3A-8442-9DA2-63D02773F0C4}" srcOrd="0" destOrd="0" presId="urn:microsoft.com/office/officeart/2008/layout/HorizontalMultiLevelHierarchy"/>
    <dgm:cxn modelId="{6F4B6A78-B37A-A247-AE77-C4531109B1BE}" type="presOf" srcId="{5FEFED0C-1931-494C-8F77-79E21BC9B030}" destId="{359F9338-3E2B-194D-A554-901B858772DD}" srcOrd="0" destOrd="0" presId="urn:microsoft.com/office/officeart/2008/layout/HorizontalMultiLevelHierarchy"/>
    <dgm:cxn modelId="{C7DA1981-9461-4548-88C2-EFCBE72D90C1}" srcId="{7BF5F62A-27B1-0144-B613-205D61D8C40F}" destId="{0BC5AE55-EBE1-8646-B9BA-4C4FAAAD13DD}" srcOrd="0" destOrd="0" parTransId="{0D2B443C-4EE6-F047-8495-DE77F9754873}" sibTransId="{CDFC27B7-346B-2B49-A9A0-8DD578E562B8}"/>
    <dgm:cxn modelId="{55A24EC3-CB09-964C-A7C5-494D2568A349}" srcId="{D1A1FC10-5DBA-E442-A740-B71DF51AF5C2}" destId="{62299E06-5977-F54B-9485-D543CD73D223}" srcOrd="0" destOrd="0" parTransId="{253964B7-FE9A-944D-A2B7-441358E6E1FC}" sibTransId="{A37ACA01-9487-B540-B764-A2EC48AC4085}"/>
    <dgm:cxn modelId="{2761A432-7929-F540-9CED-F7ADC2000190}" type="presOf" srcId="{E087819B-10D5-FA4E-A711-D0920499B5FC}" destId="{F0CCA9FD-B67B-384D-BB95-C5A4F5C6E90C}" srcOrd="1" destOrd="0" presId="urn:microsoft.com/office/officeart/2008/layout/HorizontalMultiLevelHierarchy"/>
    <dgm:cxn modelId="{84431D28-009A-744D-864A-03BE64496EB8}" type="presOf" srcId="{37805970-A13E-1D4D-9339-107CC53898AE}" destId="{8CAB5C92-49A8-C848-BABE-382D278EE93C}" srcOrd="0" destOrd="0" presId="urn:microsoft.com/office/officeart/2008/layout/HorizontalMultiLevelHierarchy"/>
    <dgm:cxn modelId="{611E8FAF-486E-DB4C-A6F6-916643AB8BB6}" type="presOf" srcId="{54C86094-EEA3-AB49-92FB-29DEC86B4965}" destId="{26C46F27-1C69-E946-A6ED-237CE8F6D278}" srcOrd="0" destOrd="0" presId="urn:microsoft.com/office/officeart/2008/layout/HorizontalMultiLevelHierarchy"/>
    <dgm:cxn modelId="{3BAB7101-BEEA-8946-BDA1-6610AB7220B8}" type="presOf" srcId="{62299E06-5977-F54B-9485-D543CD73D223}" destId="{96F65B3A-E2B8-904A-8883-0BD76B6F72AD}" srcOrd="0" destOrd="0" presId="urn:microsoft.com/office/officeart/2008/layout/HorizontalMultiLevelHierarchy"/>
    <dgm:cxn modelId="{E00F6887-8118-6144-AE4D-A928C70B366F}" type="presOf" srcId="{5E6F84E8-16A1-3542-9E7D-64F6B92D219B}" destId="{2FD1429C-1BD6-C94C-B852-8AC3F96B83CE}" srcOrd="1" destOrd="0" presId="urn:microsoft.com/office/officeart/2008/layout/HorizontalMultiLevelHierarchy"/>
    <dgm:cxn modelId="{662F3C72-C66D-0541-92A7-DEB0764E9F6A}" type="presOf" srcId="{B294BDEA-F703-3348-9C17-7AE338A06E38}" destId="{3FE9ED51-1184-4C40-A194-2370E22D213D}" srcOrd="0" destOrd="0" presId="urn:microsoft.com/office/officeart/2008/layout/HorizontalMultiLevelHierarchy"/>
    <dgm:cxn modelId="{4906D06E-8451-794B-94D0-E3FE47C046D5}" type="presOf" srcId="{68EB9C1A-B9CF-994F-9EEE-41830DC5DD42}" destId="{E8E030DE-A5AC-F04F-97C2-1B05C6EBB91F}" srcOrd="0" destOrd="0" presId="urn:microsoft.com/office/officeart/2008/layout/HorizontalMultiLevelHierarchy"/>
    <dgm:cxn modelId="{8C3CDA88-0A92-2947-8B4D-9693CBD3CE6B}" type="presOf" srcId="{D2FBCF4F-CF5F-284E-B51A-4DEBBA237DA2}" destId="{77D38697-D7A5-FB4B-8908-C32320B5CA2E}" srcOrd="0" destOrd="0" presId="urn:microsoft.com/office/officeart/2008/layout/HorizontalMultiLevelHierarchy"/>
    <dgm:cxn modelId="{5DDE7C4A-685E-D241-98A2-31B429281AE2}" srcId="{E42A82FB-D027-AA4A-9E98-D8AB332123F1}" destId="{4B1A0D87-B196-5D43-8B51-438247A89FE3}" srcOrd="2" destOrd="0" parTransId="{83EFC7CF-A544-4548-8783-822076E383B1}" sibTransId="{DD1FC18A-217A-9044-AC61-E70002FD4085}"/>
    <dgm:cxn modelId="{F97F983D-0D54-C844-ABCB-223D05E5BB9A}" type="presParOf" srcId="{1761D7E8-BF92-9947-BC31-6178EF2F915F}" destId="{791A3436-B15B-1942-94BD-1FCED1EE97A3}" srcOrd="0" destOrd="0" presId="urn:microsoft.com/office/officeart/2008/layout/HorizontalMultiLevelHierarchy"/>
    <dgm:cxn modelId="{8F89EBFC-A8D1-4E4C-BDA3-40F890D3080B}" type="presParOf" srcId="{791A3436-B15B-1942-94BD-1FCED1EE97A3}" destId="{3DB82ED3-5E6E-354D-8788-1CDA70F92F93}" srcOrd="0" destOrd="0" presId="urn:microsoft.com/office/officeart/2008/layout/HorizontalMultiLevelHierarchy"/>
    <dgm:cxn modelId="{56870972-8A86-D64D-84CF-48C2D7734249}" type="presParOf" srcId="{791A3436-B15B-1942-94BD-1FCED1EE97A3}" destId="{9FF7F20E-4DBC-EB48-9D79-1A96CC340AF1}" srcOrd="1" destOrd="0" presId="urn:microsoft.com/office/officeart/2008/layout/HorizontalMultiLevelHierarchy"/>
    <dgm:cxn modelId="{B344675D-EC2B-B642-87B0-50C05DF9BD58}" type="presParOf" srcId="{9FF7F20E-4DBC-EB48-9D79-1A96CC340AF1}" destId="{462D8255-4238-6D41-AB3A-1DD8C29B584E}" srcOrd="0" destOrd="0" presId="urn:microsoft.com/office/officeart/2008/layout/HorizontalMultiLevelHierarchy"/>
    <dgm:cxn modelId="{59275AA8-3944-164A-B9D5-68CFF5539AA0}" type="presParOf" srcId="{462D8255-4238-6D41-AB3A-1DD8C29B584E}" destId="{AC784896-3416-5D45-9DEB-DD398157B46A}" srcOrd="0" destOrd="0" presId="urn:microsoft.com/office/officeart/2008/layout/HorizontalMultiLevelHierarchy"/>
    <dgm:cxn modelId="{2F582249-62F5-B344-A325-676E80A5A66E}" type="presParOf" srcId="{9FF7F20E-4DBC-EB48-9D79-1A96CC340AF1}" destId="{22588BDA-C22A-4A41-90DB-E944B487FB44}" srcOrd="1" destOrd="0" presId="urn:microsoft.com/office/officeart/2008/layout/HorizontalMultiLevelHierarchy"/>
    <dgm:cxn modelId="{8A275C12-A063-2F4E-98AB-0B234BE31484}" type="presParOf" srcId="{22588BDA-C22A-4A41-90DB-E944B487FB44}" destId="{C5918B9C-7372-0349-A740-A5C2152D0402}" srcOrd="0" destOrd="0" presId="urn:microsoft.com/office/officeart/2008/layout/HorizontalMultiLevelHierarchy"/>
    <dgm:cxn modelId="{1F6DF524-8E86-3245-AE96-BB6F48AC7978}" type="presParOf" srcId="{22588BDA-C22A-4A41-90DB-E944B487FB44}" destId="{8B147AC4-8DCF-3A43-997B-9478E919D2E3}" srcOrd="1" destOrd="0" presId="urn:microsoft.com/office/officeart/2008/layout/HorizontalMultiLevelHierarchy"/>
    <dgm:cxn modelId="{D7B069FB-0191-AD4E-8745-7B7C7E65030A}" type="presParOf" srcId="{8B147AC4-8DCF-3A43-997B-9478E919D2E3}" destId="{85A42470-FA55-7645-B6F3-7606E236C171}" srcOrd="0" destOrd="0" presId="urn:microsoft.com/office/officeart/2008/layout/HorizontalMultiLevelHierarchy"/>
    <dgm:cxn modelId="{26A15ECF-E112-8340-BDC7-3554C60AA27B}" type="presParOf" srcId="{85A42470-FA55-7645-B6F3-7606E236C171}" destId="{AEC88A0E-8481-9F48-BD0C-B661D524B28E}" srcOrd="0" destOrd="0" presId="urn:microsoft.com/office/officeart/2008/layout/HorizontalMultiLevelHierarchy"/>
    <dgm:cxn modelId="{AD24384A-AB87-484D-B130-A7274401CC13}" type="presParOf" srcId="{8B147AC4-8DCF-3A43-997B-9478E919D2E3}" destId="{79699AEE-54B8-864F-9916-A118E7BC3575}" srcOrd="1" destOrd="0" presId="urn:microsoft.com/office/officeart/2008/layout/HorizontalMultiLevelHierarchy"/>
    <dgm:cxn modelId="{A1286D11-607A-5645-A1E4-5C743B58FB67}" type="presParOf" srcId="{79699AEE-54B8-864F-9916-A118E7BC3575}" destId="{E5C3A63D-BF47-DE4C-84F3-987813D8D8B0}" srcOrd="0" destOrd="0" presId="urn:microsoft.com/office/officeart/2008/layout/HorizontalMultiLevelHierarchy"/>
    <dgm:cxn modelId="{0CAB4C01-389F-FF42-B082-004F75467627}" type="presParOf" srcId="{79699AEE-54B8-864F-9916-A118E7BC3575}" destId="{7E6A6BDA-CD76-6245-A629-63F91977579F}" srcOrd="1" destOrd="0" presId="urn:microsoft.com/office/officeart/2008/layout/HorizontalMultiLevelHierarchy"/>
    <dgm:cxn modelId="{7975D038-19DA-9F47-9B9C-1ED84E009665}" type="presParOf" srcId="{7E6A6BDA-CD76-6245-A629-63F91977579F}" destId="{D91A0D53-7A13-324D-960D-3EA4B9EE833D}" srcOrd="0" destOrd="0" presId="urn:microsoft.com/office/officeart/2008/layout/HorizontalMultiLevelHierarchy"/>
    <dgm:cxn modelId="{438BE9E4-D4B0-3C4C-9E05-AF32B7542A96}" type="presParOf" srcId="{D91A0D53-7A13-324D-960D-3EA4B9EE833D}" destId="{9FB400FC-8443-BC47-A435-7780996DB8D3}" srcOrd="0" destOrd="0" presId="urn:microsoft.com/office/officeart/2008/layout/HorizontalMultiLevelHierarchy"/>
    <dgm:cxn modelId="{620D1415-AA40-0042-A33B-51AD9E2D4237}" type="presParOf" srcId="{7E6A6BDA-CD76-6245-A629-63F91977579F}" destId="{E3F9B0F2-441C-8943-81C6-6476166CFE80}" srcOrd="1" destOrd="0" presId="urn:microsoft.com/office/officeart/2008/layout/HorizontalMultiLevelHierarchy"/>
    <dgm:cxn modelId="{AFB9E511-CEA0-A840-B7D8-3A4AA0D00252}" type="presParOf" srcId="{E3F9B0F2-441C-8943-81C6-6476166CFE80}" destId="{6EEF3A5D-E84A-854B-9D63-6B05D28C4FC5}" srcOrd="0" destOrd="0" presId="urn:microsoft.com/office/officeart/2008/layout/HorizontalMultiLevelHierarchy"/>
    <dgm:cxn modelId="{4A02944E-8F26-9248-BA06-0C8BBDF00678}" type="presParOf" srcId="{E3F9B0F2-441C-8943-81C6-6476166CFE80}" destId="{23F3049E-3FCC-AB46-B340-3ACC2A5DC659}" srcOrd="1" destOrd="0" presId="urn:microsoft.com/office/officeart/2008/layout/HorizontalMultiLevelHierarchy"/>
    <dgm:cxn modelId="{758A06C7-F996-FF4C-BF64-DF5D5AC155AA}" type="presParOf" srcId="{7E6A6BDA-CD76-6245-A629-63F91977579F}" destId="{935B4AA1-2594-044E-A368-9D8B159EA907}" srcOrd="2" destOrd="0" presId="urn:microsoft.com/office/officeart/2008/layout/HorizontalMultiLevelHierarchy"/>
    <dgm:cxn modelId="{A3A473EF-2E8E-1248-87A8-F61E947576BA}" type="presParOf" srcId="{935B4AA1-2594-044E-A368-9D8B159EA907}" destId="{1BB70D92-C69F-1945-9964-3A952CA052B7}" srcOrd="0" destOrd="0" presId="urn:microsoft.com/office/officeart/2008/layout/HorizontalMultiLevelHierarchy"/>
    <dgm:cxn modelId="{98E04910-24A7-E44B-B76D-CCFA44DADDE1}" type="presParOf" srcId="{7E6A6BDA-CD76-6245-A629-63F91977579F}" destId="{662FA5E5-97E2-1944-80A1-32E4539D7BCC}" srcOrd="3" destOrd="0" presId="urn:microsoft.com/office/officeart/2008/layout/HorizontalMultiLevelHierarchy"/>
    <dgm:cxn modelId="{AFCCE110-BF21-FC49-BC21-7AD75C080C69}" type="presParOf" srcId="{662FA5E5-97E2-1944-80A1-32E4539D7BCC}" destId="{E8E030DE-A5AC-F04F-97C2-1B05C6EBB91F}" srcOrd="0" destOrd="0" presId="urn:microsoft.com/office/officeart/2008/layout/HorizontalMultiLevelHierarchy"/>
    <dgm:cxn modelId="{182E9050-9A72-B143-A529-DA0421B4B59A}" type="presParOf" srcId="{662FA5E5-97E2-1944-80A1-32E4539D7BCC}" destId="{68917824-0045-6E4B-B710-F8201BB4855E}" srcOrd="1" destOrd="0" presId="urn:microsoft.com/office/officeart/2008/layout/HorizontalMultiLevelHierarchy"/>
    <dgm:cxn modelId="{B1F5783D-60B5-B04A-990F-5AE7F7E00B8C}" type="presParOf" srcId="{8B147AC4-8DCF-3A43-997B-9478E919D2E3}" destId="{5A9AD90F-CD3A-8442-9DA2-63D02773F0C4}" srcOrd="2" destOrd="0" presId="urn:microsoft.com/office/officeart/2008/layout/HorizontalMultiLevelHierarchy"/>
    <dgm:cxn modelId="{076E74C1-3857-F046-8785-F72C3D18572F}" type="presParOf" srcId="{5A9AD90F-CD3A-8442-9DA2-63D02773F0C4}" destId="{7C3ADF87-A83F-BC4F-90B8-09632011345C}" srcOrd="0" destOrd="0" presId="urn:microsoft.com/office/officeart/2008/layout/HorizontalMultiLevelHierarchy"/>
    <dgm:cxn modelId="{542642F0-AE6C-1644-B43F-F4FA1AF1E9BE}" type="presParOf" srcId="{8B147AC4-8DCF-3A43-997B-9478E919D2E3}" destId="{46EB32E5-B5D7-D140-97E9-8DF10CAA5EE1}" srcOrd="3" destOrd="0" presId="urn:microsoft.com/office/officeart/2008/layout/HorizontalMultiLevelHierarchy"/>
    <dgm:cxn modelId="{C53858ED-1496-6C42-BA26-9BB401F34AB1}" type="presParOf" srcId="{46EB32E5-B5D7-D140-97E9-8DF10CAA5EE1}" destId="{296A3B75-D17F-F94F-A8EC-DB40003778B5}" srcOrd="0" destOrd="0" presId="urn:microsoft.com/office/officeart/2008/layout/HorizontalMultiLevelHierarchy"/>
    <dgm:cxn modelId="{6E18A8B7-3A9E-5D4A-951E-CAE219E501EF}" type="presParOf" srcId="{46EB32E5-B5D7-D140-97E9-8DF10CAA5EE1}" destId="{6E2D695B-AE9B-8B44-826A-6365B9E7C064}" srcOrd="1" destOrd="0" presId="urn:microsoft.com/office/officeart/2008/layout/HorizontalMultiLevelHierarchy"/>
    <dgm:cxn modelId="{2EA690C4-932C-824C-B1F0-5F2F4C887B6C}" type="presParOf" srcId="{6E2D695B-AE9B-8B44-826A-6365B9E7C064}" destId="{77D38697-D7A5-FB4B-8908-C32320B5CA2E}" srcOrd="0" destOrd="0" presId="urn:microsoft.com/office/officeart/2008/layout/HorizontalMultiLevelHierarchy"/>
    <dgm:cxn modelId="{E984973C-941B-DD49-A507-23EE6A9F6EC8}" type="presParOf" srcId="{77D38697-D7A5-FB4B-8908-C32320B5CA2E}" destId="{6E677599-144C-984E-B2EF-C1A3A775D93E}" srcOrd="0" destOrd="0" presId="urn:microsoft.com/office/officeart/2008/layout/HorizontalMultiLevelHierarchy"/>
    <dgm:cxn modelId="{4256F636-FE8F-D048-90BD-906CB905A72C}" type="presParOf" srcId="{6E2D695B-AE9B-8B44-826A-6365B9E7C064}" destId="{BF45DB28-8ABA-D345-82DE-D15FF8FD5452}" srcOrd="1" destOrd="0" presId="urn:microsoft.com/office/officeart/2008/layout/HorizontalMultiLevelHierarchy"/>
    <dgm:cxn modelId="{89AB6B9A-10CE-D24B-BB40-EAD6C8B191E6}" type="presParOf" srcId="{BF45DB28-8ABA-D345-82DE-D15FF8FD5452}" destId="{DE457DA2-3071-F741-9075-CA0FE22AB6ED}" srcOrd="0" destOrd="0" presId="urn:microsoft.com/office/officeart/2008/layout/HorizontalMultiLevelHierarchy"/>
    <dgm:cxn modelId="{77CAF717-8D38-CA40-A950-664967F5F10A}" type="presParOf" srcId="{BF45DB28-8ABA-D345-82DE-D15FF8FD5452}" destId="{29BADA66-4EC4-A34B-86C9-45CCDC53D474}" srcOrd="1" destOrd="0" presId="urn:microsoft.com/office/officeart/2008/layout/HorizontalMultiLevelHierarchy"/>
    <dgm:cxn modelId="{C58A6A6B-FDA3-CE4C-9F4A-237C08ABAA39}" type="presParOf" srcId="{6E2D695B-AE9B-8B44-826A-6365B9E7C064}" destId="{589A138F-8145-7248-B513-1A8EF75B2A2E}" srcOrd="2" destOrd="0" presId="urn:microsoft.com/office/officeart/2008/layout/HorizontalMultiLevelHierarchy"/>
    <dgm:cxn modelId="{1ECCC665-73B9-A941-A485-38BBE1417F05}" type="presParOf" srcId="{589A138F-8145-7248-B513-1A8EF75B2A2E}" destId="{2FD1429C-1BD6-C94C-B852-8AC3F96B83CE}" srcOrd="0" destOrd="0" presId="urn:microsoft.com/office/officeart/2008/layout/HorizontalMultiLevelHierarchy"/>
    <dgm:cxn modelId="{1FDAB36B-126B-9C4F-8ABA-7A3AF1995A27}" type="presParOf" srcId="{6E2D695B-AE9B-8B44-826A-6365B9E7C064}" destId="{44EC14E4-D49F-D14C-BE50-A6622EC9552B}" srcOrd="3" destOrd="0" presId="urn:microsoft.com/office/officeart/2008/layout/HorizontalMultiLevelHierarchy"/>
    <dgm:cxn modelId="{98CB702A-A4E2-CD42-92F1-BAB60AA83100}" type="presParOf" srcId="{44EC14E4-D49F-D14C-BE50-A6622EC9552B}" destId="{359F9338-3E2B-194D-A554-901B858772DD}" srcOrd="0" destOrd="0" presId="urn:microsoft.com/office/officeart/2008/layout/HorizontalMultiLevelHierarchy"/>
    <dgm:cxn modelId="{D787A00D-4870-3F4E-A7C3-BDF8533343EF}" type="presParOf" srcId="{44EC14E4-D49F-D14C-BE50-A6622EC9552B}" destId="{DC9E64CD-B8D2-804C-9D78-51A15A5C4B77}" srcOrd="1" destOrd="0" presId="urn:microsoft.com/office/officeart/2008/layout/HorizontalMultiLevelHierarchy"/>
    <dgm:cxn modelId="{28EAA37F-50C5-2A46-A0CC-1ADF2DE9FD22}" type="presParOf" srcId="{9FF7F20E-4DBC-EB48-9D79-1A96CC340AF1}" destId="{3EFE5D2C-377A-BD44-8D3B-4B92C1BA439E}" srcOrd="2" destOrd="0" presId="urn:microsoft.com/office/officeart/2008/layout/HorizontalMultiLevelHierarchy"/>
    <dgm:cxn modelId="{25C68D12-5395-2C43-A06A-719B4629FC4E}" type="presParOf" srcId="{3EFE5D2C-377A-BD44-8D3B-4B92C1BA439E}" destId="{608E6D80-1D6F-1648-A15F-3F5880C955D5}" srcOrd="0" destOrd="0" presId="urn:microsoft.com/office/officeart/2008/layout/HorizontalMultiLevelHierarchy"/>
    <dgm:cxn modelId="{DC4F5E8C-5E2D-0041-9059-85CA0F9C866F}" type="presParOf" srcId="{9FF7F20E-4DBC-EB48-9D79-1A96CC340AF1}" destId="{5B103629-70D4-604D-B2F9-EB0E02F27462}" srcOrd="3" destOrd="0" presId="urn:microsoft.com/office/officeart/2008/layout/HorizontalMultiLevelHierarchy"/>
    <dgm:cxn modelId="{2DD6B3CF-12C8-B649-9F01-8390890FA475}" type="presParOf" srcId="{5B103629-70D4-604D-B2F9-EB0E02F27462}" destId="{42662F65-8A1A-DE4E-853B-D51EDA0E97EC}" srcOrd="0" destOrd="0" presId="urn:microsoft.com/office/officeart/2008/layout/HorizontalMultiLevelHierarchy"/>
    <dgm:cxn modelId="{F2D6ECBF-F5F2-D54E-8CB5-0E6678C8C761}" type="presParOf" srcId="{5B103629-70D4-604D-B2F9-EB0E02F27462}" destId="{30934AF3-33E0-284A-94BF-64BD2615895C}" srcOrd="1" destOrd="0" presId="urn:microsoft.com/office/officeart/2008/layout/HorizontalMultiLevelHierarchy"/>
    <dgm:cxn modelId="{FF24A953-4832-764B-B768-FCAE7FAB265A}" type="presParOf" srcId="{30934AF3-33E0-284A-94BF-64BD2615895C}" destId="{FC7BCC22-6A3B-F64B-8B9F-4F8F677B326F}" srcOrd="0" destOrd="0" presId="urn:microsoft.com/office/officeart/2008/layout/HorizontalMultiLevelHierarchy"/>
    <dgm:cxn modelId="{7447AAB3-0CD3-3545-8A39-2A14FF362676}" type="presParOf" srcId="{FC7BCC22-6A3B-F64B-8B9F-4F8F677B326F}" destId="{95A28FC3-16DD-6F4A-A7F8-F4BF936A6CA7}" srcOrd="0" destOrd="0" presId="urn:microsoft.com/office/officeart/2008/layout/HorizontalMultiLevelHierarchy"/>
    <dgm:cxn modelId="{06BF8BF6-6A1A-3746-8AC0-550DA16D36EE}" type="presParOf" srcId="{30934AF3-33E0-284A-94BF-64BD2615895C}" destId="{1A70F058-0C1D-0A43-893E-98D580176E80}" srcOrd="1" destOrd="0" presId="urn:microsoft.com/office/officeart/2008/layout/HorizontalMultiLevelHierarchy"/>
    <dgm:cxn modelId="{E28FD780-1125-5942-9566-9B57D34DCE31}" type="presParOf" srcId="{1A70F058-0C1D-0A43-893E-98D580176E80}" destId="{96F65B3A-E2B8-904A-8883-0BD76B6F72AD}" srcOrd="0" destOrd="0" presId="urn:microsoft.com/office/officeart/2008/layout/HorizontalMultiLevelHierarchy"/>
    <dgm:cxn modelId="{37E354AD-1F59-4C47-9C9D-16043BA9C156}" type="presParOf" srcId="{1A70F058-0C1D-0A43-893E-98D580176E80}" destId="{507E73A3-B4BA-8746-A014-367C95167D1F}" srcOrd="1" destOrd="0" presId="urn:microsoft.com/office/officeart/2008/layout/HorizontalMultiLevelHierarchy"/>
    <dgm:cxn modelId="{9FFC8924-9537-654B-9C9F-3D66CF00A050}" type="presParOf" srcId="{30934AF3-33E0-284A-94BF-64BD2615895C}" destId="{FA140C32-6262-3B4F-A174-9BF2E05B6DC5}" srcOrd="2" destOrd="0" presId="urn:microsoft.com/office/officeart/2008/layout/HorizontalMultiLevelHierarchy"/>
    <dgm:cxn modelId="{09D33F5D-40FE-C94E-996A-0372F5C9ABE3}" type="presParOf" srcId="{FA140C32-6262-3B4F-A174-9BF2E05B6DC5}" destId="{F0CCA9FD-B67B-384D-BB95-C5A4F5C6E90C}" srcOrd="0" destOrd="0" presId="urn:microsoft.com/office/officeart/2008/layout/HorizontalMultiLevelHierarchy"/>
    <dgm:cxn modelId="{2D960212-FDCB-844F-A6D7-EE69F2CBA6F1}" type="presParOf" srcId="{30934AF3-33E0-284A-94BF-64BD2615895C}" destId="{489B1F38-1C99-3C4A-AFC2-935DB150464A}" srcOrd="3" destOrd="0" presId="urn:microsoft.com/office/officeart/2008/layout/HorizontalMultiLevelHierarchy"/>
    <dgm:cxn modelId="{5E62ADE8-7031-3B43-8C51-DC8EE258E77D}" type="presParOf" srcId="{489B1F38-1C99-3C4A-AFC2-935DB150464A}" destId="{55D49D3A-08D3-B84E-8E48-505C9344A40B}" srcOrd="0" destOrd="0" presId="urn:microsoft.com/office/officeart/2008/layout/HorizontalMultiLevelHierarchy"/>
    <dgm:cxn modelId="{CF16B84C-8FFB-1248-B4B9-304F872703BF}" type="presParOf" srcId="{489B1F38-1C99-3C4A-AFC2-935DB150464A}" destId="{66A67CA4-6EF5-A843-91B1-A07990CF3B54}" srcOrd="1" destOrd="0" presId="urn:microsoft.com/office/officeart/2008/layout/HorizontalMultiLevelHierarchy"/>
    <dgm:cxn modelId="{0E76C26C-F943-C644-84EA-594001BF4A71}" type="presParOf" srcId="{30934AF3-33E0-284A-94BF-64BD2615895C}" destId="{3FE9ED51-1184-4C40-A194-2370E22D213D}" srcOrd="4" destOrd="0" presId="urn:microsoft.com/office/officeart/2008/layout/HorizontalMultiLevelHierarchy"/>
    <dgm:cxn modelId="{52C0F450-F029-A44C-8BA2-0F926821C2A4}" type="presParOf" srcId="{3FE9ED51-1184-4C40-A194-2370E22D213D}" destId="{01F35640-2B0A-3B45-A7CF-4CE8DEAD8BA2}" srcOrd="0" destOrd="0" presId="urn:microsoft.com/office/officeart/2008/layout/HorizontalMultiLevelHierarchy"/>
    <dgm:cxn modelId="{78FA60BB-85E2-294B-A256-CB5EBF6387C3}" type="presParOf" srcId="{30934AF3-33E0-284A-94BF-64BD2615895C}" destId="{7FE8C7FF-5175-DC4F-9944-58517C4A1CDD}" srcOrd="5" destOrd="0" presId="urn:microsoft.com/office/officeart/2008/layout/HorizontalMultiLevelHierarchy"/>
    <dgm:cxn modelId="{C6FE6913-33B1-314F-8CA1-92C7673D10DF}" type="presParOf" srcId="{7FE8C7FF-5175-DC4F-9944-58517C4A1CDD}" destId="{5D3B07EB-E4DF-BF49-826B-BE4EBA5562A3}" srcOrd="0" destOrd="0" presId="urn:microsoft.com/office/officeart/2008/layout/HorizontalMultiLevelHierarchy"/>
    <dgm:cxn modelId="{4A194048-62EC-1441-8203-A6C89860D1DB}" type="presParOf" srcId="{7FE8C7FF-5175-DC4F-9944-58517C4A1CDD}" destId="{15150F7C-6499-E543-9DC9-3878134D1E93}" srcOrd="1" destOrd="0" presId="urn:microsoft.com/office/officeart/2008/layout/HorizontalMultiLevelHierarchy"/>
    <dgm:cxn modelId="{8E9F47A5-FBD3-ED43-9150-9DDF869AF4D5}" type="presParOf" srcId="{9FF7F20E-4DBC-EB48-9D79-1A96CC340AF1}" destId="{26C46F27-1C69-E946-A6ED-237CE8F6D278}" srcOrd="4" destOrd="0" presId="urn:microsoft.com/office/officeart/2008/layout/HorizontalMultiLevelHierarchy"/>
    <dgm:cxn modelId="{ABE4CAF3-8668-4F45-B95D-AE93F9152196}" type="presParOf" srcId="{26C46F27-1C69-E946-A6ED-237CE8F6D278}" destId="{2E477623-003B-CA48-8F99-D8206E5B9620}" srcOrd="0" destOrd="0" presId="urn:microsoft.com/office/officeart/2008/layout/HorizontalMultiLevelHierarchy"/>
    <dgm:cxn modelId="{56A48786-4BFE-D046-990E-048A0E645AA0}" type="presParOf" srcId="{9FF7F20E-4DBC-EB48-9D79-1A96CC340AF1}" destId="{943DAC99-84C0-5849-8624-936883485C54}" srcOrd="5" destOrd="0" presId="urn:microsoft.com/office/officeart/2008/layout/HorizontalMultiLevelHierarchy"/>
    <dgm:cxn modelId="{F233D407-3F28-DA4E-B9D5-C356B5622757}" type="presParOf" srcId="{943DAC99-84C0-5849-8624-936883485C54}" destId="{A81D2CF2-8F6D-5045-9EE5-146F6C4100D3}" srcOrd="0" destOrd="0" presId="urn:microsoft.com/office/officeart/2008/layout/HorizontalMultiLevelHierarchy"/>
    <dgm:cxn modelId="{32BA968F-BCD7-A443-9689-C2692B7B7B35}" type="presParOf" srcId="{943DAC99-84C0-5849-8624-936883485C54}" destId="{C70C143A-22DD-FF45-B4B1-D56675B06C33}" srcOrd="1" destOrd="0" presId="urn:microsoft.com/office/officeart/2008/layout/HorizontalMultiLevelHierarchy"/>
    <dgm:cxn modelId="{F2731495-6899-344B-8D0A-64F668A4E4CE}" type="presParOf" srcId="{C70C143A-22DD-FF45-B4B1-D56675B06C33}" destId="{8CAB5C92-49A8-C848-BABE-382D278EE93C}" srcOrd="0" destOrd="0" presId="urn:microsoft.com/office/officeart/2008/layout/HorizontalMultiLevelHierarchy"/>
    <dgm:cxn modelId="{270F7372-6468-EC49-BD7F-CF5FFE397AB4}" type="presParOf" srcId="{8CAB5C92-49A8-C848-BABE-382D278EE93C}" destId="{69A81AF1-EE9A-1042-806A-28F162FC4D29}" srcOrd="0" destOrd="0" presId="urn:microsoft.com/office/officeart/2008/layout/HorizontalMultiLevelHierarchy"/>
    <dgm:cxn modelId="{99105BD4-62E7-0F4B-BC1B-EEB011D55122}" type="presParOf" srcId="{C70C143A-22DD-FF45-B4B1-D56675B06C33}" destId="{045A8AC8-3A43-644A-B91A-EF149E4AAAB7}" srcOrd="1" destOrd="0" presId="urn:microsoft.com/office/officeart/2008/layout/HorizontalMultiLevelHierarchy"/>
    <dgm:cxn modelId="{050A8549-9EA2-CB4E-858F-3BDF35DAB625}" type="presParOf" srcId="{045A8AC8-3A43-644A-B91A-EF149E4AAAB7}" destId="{7F406A96-480C-AA4A-B06B-CE3143FBF491}" srcOrd="0" destOrd="0" presId="urn:microsoft.com/office/officeart/2008/layout/HorizontalMultiLevelHierarchy"/>
    <dgm:cxn modelId="{C9D32001-B920-6741-9D7B-615C6EDE2DC7}" type="presParOf" srcId="{045A8AC8-3A43-644A-B91A-EF149E4AAAB7}" destId="{97BE3213-FF70-6847-BE54-C9D9C2700583}" srcOrd="1" destOrd="0" presId="urn:microsoft.com/office/officeart/2008/layout/HorizontalMultiLevelHierarchy"/>
    <dgm:cxn modelId="{7ED7B27E-5EF1-B847-BDAA-8E598C6CCFA7}" type="presParOf" srcId="{C70C143A-22DD-FF45-B4B1-D56675B06C33}" destId="{AB1A16A1-51F5-E843-BEA9-058AEE4F9296}" srcOrd="2" destOrd="0" presId="urn:microsoft.com/office/officeart/2008/layout/HorizontalMultiLevelHierarchy"/>
    <dgm:cxn modelId="{D83AB048-B2A6-3F4E-91A0-4F0662A60E18}" type="presParOf" srcId="{AB1A16A1-51F5-E843-BEA9-058AEE4F9296}" destId="{A761C4BD-4202-9A49-BC5D-6EF785501814}" srcOrd="0" destOrd="0" presId="urn:microsoft.com/office/officeart/2008/layout/HorizontalMultiLevelHierarchy"/>
    <dgm:cxn modelId="{63FFF50F-89E2-A94E-AF72-FDF9E1F25304}" type="presParOf" srcId="{C70C143A-22DD-FF45-B4B1-D56675B06C33}" destId="{DA0B7ADC-A5B6-9941-8452-2F4A1AB9058C}" srcOrd="3" destOrd="0" presId="urn:microsoft.com/office/officeart/2008/layout/HorizontalMultiLevelHierarchy"/>
    <dgm:cxn modelId="{6E0EE0A5-3147-F94B-A6BA-6AF0042F94F4}" type="presParOf" srcId="{DA0B7ADC-A5B6-9941-8452-2F4A1AB9058C}" destId="{6BC99E23-D251-8F4A-8262-8599F1F056FA}" srcOrd="0" destOrd="0" presId="urn:microsoft.com/office/officeart/2008/layout/HorizontalMultiLevelHierarchy"/>
    <dgm:cxn modelId="{52095296-B998-1C4F-9CFD-ED8D489EACC2}" type="presParOf" srcId="{DA0B7ADC-A5B6-9941-8452-2F4A1AB9058C}" destId="{53E910A0-FE9E-0047-9839-8B395200E304}" srcOrd="1" destOrd="0" presId="urn:microsoft.com/office/officeart/2008/layout/HorizontalMultiLevelHierarchy"/>
    <dgm:cxn modelId="{F14E066D-1E84-4444-BBAA-DDB8166B3A80}" type="presParOf" srcId="{C70C143A-22DD-FF45-B4B1-D56675B06C33}" destId="{23ADDF3C-9D63-5C41-B137-C244ED3C860E}" srcOrd="4" destOrd="0" presId="urn:microsoft.com/office/officeart/2008/layout/HorizontalMultiLevelHierarchy"/>
    <dgm:cxn modelId="{2E1A347E-CEC5-284D-83CA-DA9BBF432008}" type="presParOf" srcId="{23ADDF3C-9D63-5C41-B137-C244ED3C860E}" destId="{D4EB7258-D72B-884A-93A0-3E8B38620230}" srcOrd="0" destOrd="0" presId="urn:microsoft.com/office/officeart/2008/layout/HorizontalMultiLevelHierarchy"/>
    <dgm:cxn modelId="{D4DEB009-AB8F-1347-B0BD-52901B30EA08}" type="presParOf" srcId="{C70C143A-22DD-FF45-B4B1-D56675B06C33}" destId="{9D9D0606-F354-8C4B-91D7-8D439E1DA753}" srcOrd="5" destOrd="0" presId="urn:microsoft.com/office/officeart/2008/layout/HorizontalMultiLevelHierarchy"/>
    <dgm:cxn modelId="{3F523D19-315A-4E4B-B8FA-A19FE51C3D25}" type="presParOf" srcId="{9D9D0606-F354-8C4B-91D7-8D439E1DA753}" destId="{2C70BD79-A339-1444-9860-AA2B04410BF0}" srcOrd="0" destOrd="0" presId="urn:microsoft.com/office/officeart/2008/layout/HorizontalMultiLevelHierarchy"/>
    <dgm:cxn modelId="{F075FDA6-4479-9D49-9332-25B643CFCB96}" type="presParOf" srcId="{9D9D0606-F354-8C4B-91D7-8D439E1DA753}" destId="{ADEE864D-69DB-554C-A5F3-7BC0F804D8E0}"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4C2EEC7-F412-2247-9E56-8F7CDBD613E0}" type="doc">
      <dgm:prSet loTypeId="urn:microsoft.com/office/officeart/2005/8/layout/hierarchy2" loCatId="" qsTypeId="urn:microsoft.com/office/officeart/2005/8/quickstyle/simple3" qsCatId="simple" csTypeId="urn:microsoft.com/office/officeart/2005/8/colors/accent1_2" csCatId="accent1" phldr="1"/>
      <dgm:spPr/>
      <dgm:t>
        <a:bodyPr/>
        <a:lstStyle/>
        <a:p>
          <a:endParaRPr lang="en-US"/>
        </a:p>
      </dgm:t>
    </dgm:pt>
    <dgm:pt modelId="{55E51843-42A0-5541-BC92-47818A0B5844}">
      <dgm:prSet phldrT="[Text]"/>
      <dgm:spPr/>
      <dgm:t>
        <a:bodyPr/>
        <a:lstStyle/>
        <a:p>
          <a:r>
            <a:rPr lang="en-US" dirty="0" smtClean="0"/>
            <a:t>team-org</a:t>
          </a:r>
          <a:endParaRPr lang="en-US" dirty="0"/>
        </a:p>
      </dgm:t>
    </dgm:pt>
    <dgm:pt modelId="{4EA8A16B-B5F8-8C4E-B0B1-6FCC68189317}" type="parTrans" cxnId="{9D93345E-1782-2C4D-8CE9-AF9B7AD6AD23}">
      <dgm:prSet/>
      <dgm:spPr/>
      <dgm:t>
        <a:bodyPr/>
        <a:lstStyle/>
        <a:p>
          <a:endParaRPr lang="en-US"/>
        </a:p>
      </dgm:t>
    </dgm:pt>
    <dgm:pt modelId="{BF9C419F-CD85-6E4A-8E88-85AA9634F6E7}" type="sibTrans" cxnId="{9D93345E-1782-2C4D-8CE9-AF9B7AD6AD23}">
      <dgm:prSet/>
      <dgm:spPr/>
      <dgm:t>
        <a:bodyPr/>
        <a:lstStyle/>
        <a:p>
          <a:endParaRPr lang="en-US"/>
        </a:p>
      </dgm:t>
    </dgm:pt>
    <dgm:pt modelId="{1CE5580B-1A3B-0943-AA0B-77716780C963}">
      <dgm:prSet phldrT="[Text]"/>
      <dgm:spPr/>
      <dgm:t>
        <a:bodyPr/>
        <a:lstStyle/>
        <a:p>
          <a:r>
            <a:rPr lang="en-US" dirty="0" smtClean="0"/>
            <a:t>Spaces</a:t>
          </a:r>
          <a:endParaRPr lang="en-US" dirty="0"/>
        </a:p>
      </dgm:t>
    </dgm:pt>
    <dgm:pt modelId="{983AA7E7-4ECF-AD4D-A06D-A51882227EAE}" type="parTrans" cxnId="{9B62BA9A-6AC5-0B43-B2F2-42073B6DC31C}">
      <dgm:prSet/>
      <dgm:spPr/>
      <dgm:t>
        <a:bodyPr/>
        <a:lstStyle/>
        <a:p>
          <a:endParaRPr lang="en-US"/>
        </a:p>
      </dgm:t>
    </dgm:pt>
    <dgm:pt modelId="{EEFA41F9-8B97-7C46-B9DC-47CC399DC76F}" type="sibTrans" cxnId="{9B62BA9A-6AC5-0B43-B2F2-42073B6DC31C}">
      <dgm:prSet/>
      <dgm:spPr/>
      <dgm:t>
        <a:bodyPr/>
        <a:lstStyle/>
        <a:p>
          <a:endParaRPr lang="en-US"/>
        </a:p>
      </dgm:t>
    </dgm:pt>
    <dgm:pt modelId="{7BF5F62A-27B1-0144-B613-205D61D8C40F}">
      <dgm:prSet phldrT="[Text]"/>
      <dgm:spPr/>
      <dgm:t>
        <a:bodyPr/>
        <a:lstStyle/>
        <a:p>
          <a:r>
            <a:rPr lang="en-US" dirty="0" err="1" smtClean="0"/>
            <a:t>Dev</a:t>
          </a:r>
          <a:endParaRPr lang="en-US" dirty="0"/>
        </a:p>
      </dgm:t>
    </dgm:pt>
    <dgm:pt modelId="{797856A9-4502-A841-BD3B-197F1BE620DA}" type="parTrans" cxnId="{0D226984-A0B7-E54E-AD5D-78ACC8DA9677}">
      <dgm:prSet/>
      <dgm:spPr/>
      <dgm:t>
        <a:bodyPr/>
        <a:lstStyle/>
        <a:p>
          <a:endParaRPr lang="en-US"/>
        </a:p>
      </dgm:t>
    </dgm:pt>
    <dgm:pt modelId="{1E4F860F-86C2-6842-BACA-DEEB893046C9}" type="sibTrans" cxnId="{0D226984-A0B7-E54E-AD5D-78ACC8DA9677}">
      <dgm:prSet/>
      <dgm:spPr/>
      <dgm:t>
        <a:bodyPr/>
        <a:lstStyle/>
        <a:p>
          <a:endParaRPr lang="en-US"/>
        </a:p>
      </dgm:t>
    </dgm:pt>
    <dgm:pt modelId="{0BC5AE55-EBE1-8646-B9BA-4C4FAAAD13DD}">
      <dgm:prSet phldrT="[Text]"/>
      <dgm:spPr/>
      <dgm:t>
        <a:bodyPr/>
        <a:lstStyle/>
        <a:p>
          <a:r>
            <a:rPr lang="en-US" dirty="0" smtClean="0"/>
            <a:t>Services</a:t>
          </a:r>
          <a:endParaRPr lang="en-US" dirty="0"/>
        </a:p>
      </dgm:t>
    </dgm:pt>
    <dgm:pt modelId="{0D2B443C-4EE6-F047-8495-DE77F9754873}" type="parTrans" cxnId="{C7DA1981-9461-4548-88C2-EFCBE72D90C1}">
      <dgm:prSet/>
      <dgm:spPr/>
      <dgm:t>
        <a:bodyPr/>
        <a:lstStyle/>
        <a:p>
          <a:endParaRPr lang="en-US"/>
        </a:p>
      </dgm:t>
    </dgm:pt>
    <dgm:pt modelId="{CDFC27B7-346B-2B49-A9A0-8DD578E562B8}" type="sibTrans" cxnId="{C7DA1981-9461-4548-88C2-EFCBE72D90C1}">
      <dgm:prSet/>
      <dgm:spPr/>
      <dgm:t>
        <a:bodyPr/>
        <a:lstStyle/>
        <a:p>
          <a:endParaRPr lang="en-US"/>
        </a:p>
      </dgm:t>
    </dgm:pt>
    <dgm:pt modelId="{68EB9C1A-B9CF-994F-9EEE-41830DC5DD42}">
      <dgm:prSet phldrT="[Text]"/>
      <dgm:spPr/>
      <dgm:t>
        <a:bodyPr/>
        <a:lstStyle/>
        <a:p>
          <a:r>
            <a:rPr lang="en-US" dirty="0" smtClean="0"/>
            <a:t>Apps</a:t>
          </a:r>
          <a:endParaRPr lang="en-US" dirty="0"/>
        </a:p>
      </dgm:t>
    </dgm:pt>
    <dgm:pt modelId="{E14968A7-C2EC-AC45-9BB8-0068DB77F406}" type="parTrans" cxnId="{C890FF97-79FB-B644-AB8B-E9DE97D19544}">
      <dgm:prSet/>
      <dgm:spPr/>
      <dgm:t>
        <a:bodyPr/>
        <a:lstStyle/>
        <a:p>
          <a:endParaRPr lang="en-US"/>
        </a:p>
      </dgm:t>
    </dgm:pt>
    <dgm:pt modelId="{013EBFA2-4CBA-0D4E-B6A5-DA971F4FA609}" type="sibTrans" cxnId="{C890FF97-79FB-B644-AB8B-E9DE97D19544}">
      <dgm:prSet/>
      <dgm:spPr/>
      <dgm:t>
        <a:bodyPr/>
        <a:lstStyle/>
        <a:p>
          <a:endParaRPr lang="en-US"/>
        </a:p>
      </dgm:t>
    </dgm:pt>
    <dgm:pt modelId="{3CE8DC8D-399B-8B48-8BCC-728378B9FFDA}">
      <dgm:prSet phldrT="[Text]"/>
      <dgm:spPr/>
      <dgm:t>
        <a:bodyPr/>
        <a:lstStyle/>
        <a:p>
          <a:r>
            <a:rPr lang="en-US" dirty="0" smtClean="0"/>
            <a:t>Test</a:t>
          </a:r>
          <a:endParaRPr lang="en-US" dirty="0"/>
        </a:p>
      </dgm:t>
    </dgm:pt>
    <dgm:pt modelId="{0A865930-483F-674E-A5D6-E3E940EA9B16}" type="parTrans" cxnId="{FF169EC4-AB9B-5746-AB19-042CE6E43DFC}">
      <dgm:prSet/>
      <dgm:spPr/>
      <dgm:t>
        <a:bodyPr/>
        <a:lstStyle/>
        <a:p>
          <a:endParaRPr lang="en-US"/>
        </a:p>
      </dgm:t>
    </dgm:pt>
    <dgm:pt modelId="{AF23F56C-B41E-094B-A28F-A8FE07AE970A}" type="sibTrans" cxnId="{FF169EC4-AB9B-5746-AB19-042CE6E43DFC}">
      <dgm:prSet/>
      <dgm:spPr/>
      <dgm:t>
        <a:bodyPr/>
        <a:lstStyle/>
        <a:p>
          <a:endParaRPr lang="en-US"/>
        </a:p>
      </dgm:t>
    </dgm:pt>
    <dgm:pt modelId="{C086B36D-9967-2748-906E-94FD8247E79E}">
      <dgm:prSet phldrT="[Text]"/>
      <dgm:spPr/>
      <dgm:t>
        <a:bodyPr/>
        <a:lstStyle/>
        <a:p>
          <a:r>
            <a:rPr lang="en-US" dirty="0" smtClean="0"/>
            <a:t>Services</a:t>
          </a:r>
          <a:endParaRPr lang="en-US" dirty="0"/>
        </a:p>
      </dgm:t>
    </dgm:pt>
    <dgm:pt modelId="{D2FBCF4F-CF5F-284E-B51A-4DEBBA237DA2}" type="parTrans" cxnId="{7A988B93-0AEB-E943-BEC8-3CDE2BB28534}">
      <dgm:prSet/>
      <dgm:spPr/>
      <dgm:t>
        <a:bodyPr/>
        <a:lstStyle/>
        <a:p>
          <a:endParaRPr lang="en-US"/>
        </a:p>
      </dgm:t>
    </dgm:pt>
    <dgm:pt modelId="{C5184B67-B615-BF44-87E4-9E2A540813AC}" type="sibTrans" cxnId="{7A988B93-0AEB-E943-BEC8-3CDE2BB28534}">
      <dgm:prSet/>
      <dgm:spPr/>
      <dgm:t>
        <a:bodyPr/>
        <a:lstStyle/>
        <a:p>
          <a:endParaRPr lang="en-US"/>
        </a:p>
      </dgm:t>
    </dgm:pt>
    <dgm:pt modelId="{5FEFED0C-1931-494C-8F77-79E21BC9B030}">
      <dgm:prSet phldrT="[Text]"/>
      <dgm:spPr/>
      <dgm:t>
        <a:bodyPr/>
        <a:lstStyle/>
        <a:p>
          <a:r>
            <a:rPr lang="en-US" dirty="0" smtClean="0"/>
            <a:t>Apps</a:t>
          </a:r>
          <a:endParaRPr lang="en-US" dirty="0"/>
        </a:p>
      </dgm:t>
    </dgm:pt>
    <dgm:pt modelId="{5E6F84E8-16A1-3542-9E7D-64F6B92D219B}" type="parTrans" cxnId="{FFF3DB10-CE8A-E843-8412-621E093BD848}">
      <dgm:prSet/>
      <dgm:spPr/>
      <dgm:t>
        <a:bodyPr/>
        <a:lstStyle/>
        <a:p>
          <a:endParaRPr lang="en-US"/>
        </a:p>
      </dgm:t>
    </dgm:pt>
    <dgm:pt modelId="{3EC6FE83-7DFA-724F-9CC8-D56AB0DF32C6}" type="sibTrans" cxnId="{FFF3DB10-CE8A-E843-8412-621E093BD848}">
      <dgm:prSet/>
      <dgm:spPr/>
      <dgm:t>
        <a:bodyPr/>
        <a:lstStyle/>
        <a:p>
          <a:endParaRPr lang="en-US"/>
        </a:p>
      </dgm:t>
    </dgm:pt>
    <dgm:pt modelId="{588B5101-FBE8-6946-ABD2-BD7D460C6FE1}">
      <dgm:prSet phldrT="[Text]"/>
      <dgm:spPr/>
      <dgm:t>
        <a:bodyPr/>
        <a:lstStyle/>
        <a:p>
          <a:r>
            <a:rPr lang="en-US" dirty="0" smtClean="0"/>
            <a:t>Prod</a:t>
          </a:r>
          <a:endParaRPr lang="en-US" dirty="0"/>
        </a:p>
      </dgm:t>
    </dgm:pt>
    <dgm:pt modelId="{E56012F1-4BF0-F14C-87D8-6E6105039BB8}" type="parTrans" cxnId="{1DCA769D-A43F-BC46-B216-2AD64A929E97}">
      <dgm:prSet/>
      <dgm:spPr/>
      <dgm:t>
        <a:bodyPr/>
        <a:lstStyle/>
        <a:p>
          <a:endParaRPr lang="en-US"/>
        </a:p>
      </dgm:t>
    </dgm:pt>
    <dgm:pt modelId="{736A8521-1855-A840-8A29-ECC4D7B69DCF}" type="sibTrans" cxnId="{1DCA769D-A43F-BC46-B216-2AD64A929E97}">
      <dgm:prSet/>
      <dgm:spPr/>
      <dgm:t>
        <a:bodyPr/>
        <a:lstStyle/>
        <a:p>
          <a:endParaRPr lang="en-US"/>
        </a:p>
      </dgm:t>
    </dgm:pt>
    <dgm:pt modelId="{D5CA43EE-50BB-1B44-A48D-0A574B717D84}">
      <dgm:prSet phldrT="[Text]"/>
      <dgm:spPr/>
      <dgm:t>
        <a:bodyPr/>
        <a:lstStyle/>
        <a:p>
          <a:r>
            <a:rPr lang="en-US" dirty="0" smtClean="0"/>
            <a:t>Services</a:t>
          </a:r>
          <a:endParaRPr lang="en-US" dirty="0"/>
        </a:p>
      </dgm:t>
    </dgm:pt>
    <dgm:pt modelId="{D0CD10EB-E0C0-DF4A-AB18-E3F3C22779C7}" type="parTrans" cxnId="{B6F0AA1F-CA91-B74F-B6D0-5E97C83661DC}">
      <dgm:prSet/>
      <dgm:spPr/>
      <dgm:t>
        <a:bodyPr/>
        <a:lstStyle/>
        <a:p>
          <a:endParaRPr lang="en-US"/>
        </a:p>
      </dgm:t>
    </dgm:pt>
    <dgm:pt modelId="{43850045-2171-9940-B707-8C2674CA3731}" type="sibTrans" cxnId="{B6F0AA1F-CA91-B74F-B6D0-5E97C83661DC}">
      <dgm:prSet/>
      <dgm:spPr/>
      <dgm:t>
        <a:bodyPr/>
        <a:lstStyle/>
        <a:p>
          <a:endParaRPr lang="en-US"/>
        </a:p>
      </dgm:t>
    </dgm:pt>
    <dgm:pt modelId="{05D969F3-853E-F740-8D3A-00FC9245FBAD}">
      <dgm:prSet phldrT="[Text]"/>
      <dgm:spPr/>
      <dgm:t>
        <a:bodyPr/>
        <a:lstStyle/>
        <a:p>
          <a:r>
            <a:rPr lang="en-US" dirty="0" smtClean="0"/>
            <a:t>Apps</a:t>
          </a:r>
          <a:endParaRPr lang="en-US" dirty="0"/>
        </a:p>
      </dgm:t>
    </dgm:pt>
    <dgm:pt modelId="{912D4E9A-E498-4B49-B241-A16EB44FE750}" type="parTrans" cxnId="{67FFCE86-3FB9-4446-B49D-56908CD91122}">
      <dgm:prSet/>
      <dgm:spPr/>
      <dgm:t>
        <a:bodyPr/>
        <a:lstStyle/>
        <a:p>
          <a:endParaRPr lang="en-US"/>
        </a:p>
      </dgm:t>
    </dgm:pt>
    <dgm:pt modelId="{84E4EF46-DB95-DC46-A6D2-367508065989}" type="sibTrans" cxnId="{67FFCE86-3FB9-4446-B49D-56908CD91122}">
      <dgm:prSet/>
      <dgm:spPr/>
      <dgm:t>
        <a:bodyPr/>
        <a:lstStyle/>
        <a:p>
          <a:endParaRPr lang="en-US"/>
        </a:p>
      </dgm:t>
    </dgm:pt>
    <dgm:pt modelId="{6A27315B-90CE-7740-A0EC-F9458A00F3A5}" type="pres">
      <dgm:prSet presAssocID="{54C2EEC7-F412-2247-9E56-8F7CDBD613E0}" presName="diagram" presStyleCnt="0">
        <dgm:presLayoutVars>
          <dgm:chPref val="1"/>
          <dgm:dir/>
          <dgm:animOne val="branch"/>
          <dgm:animLvl val="lvl"/>
          <dgm:resizeHandles val="exact"/>
        </dgm:presLayoutVars>
      </dgm:prSet>
      <dgm:spPr/>
      <dgm:t>
        <a:bodyPr/>
        <a:lstStyle/>
        <a:p>
          <a:endParaRPr lang="en-US"/>
        </a:p>
      </dgm:t>
    </dgm:pt>
    <dgm:pt modelId="{28574F92-F9FF-2F44-B959-DC04A72D6E8F}" type="pres">
      <dgm:prSet presAssocID="{55E51843-42A0-5541-BC92-47818A0B5844}" presName="root1" presStyleCnt="0"/>
      <dgm:spPr/>
    </dgm:pt>
    <dgm:pt modelId="{44559FF4-5105-3441-BB04-AAFCFD79ABFD}" type="pres">
      <dgm:prSet presAssocID="{55E51843-42A0-5541-BC92-47818A0B5844}" presName="LevelOneTextNode" presStyleLbl="node0" presStyleIdx="0" presStyleCnt="1">
        <dgm:presLayoutVars>
          <dgm:chPref val="3"/>
        </dgm:presLayoutVars>
      </dgm:prSet>
      <dgm:spPr/>
      <dgm:t>
        <a:bodyPr/>
        <a:lstStyle/>
        <a:p>
          <a:endParaRPr lang="en-US"/>
        </a:p>
      </dgm:t>
    </dgm:pt>
    <dgm:pt modelId="{8E611EF5-242B-914F-AD9E-DD5F200D6992}" type="pres">
      <dgm:prSet presAssocID="{55E51843-42A0-5541-BC92-47818A0B5844}" presName="level2hierChild" presStyleCnt="0"/>
      <dgm:spPr/>
    </dgm:pt>
    <dgm:pt modelId="{0EB600EE-1333-B549-8A63-052EDADAC88D}" type="pres">
      <dgm:prSet presAssocID="{983AA7E7-4ECF-AD4D-A06D-A51882227EAE}" presName="conn2-1" presStyleLbl="parChTrans1D2" presStyleIdx="0" presStyleCnt="1"/>
      <dgm:spPr/>
      <dgm:t>
        <a:bodyPr/>
        <a:lstStyle/>
        <a:p>
          <a:endParaRPr lang="en-US"/>
        </a:p>
      </dgm:t>
    </dgm:pt>
    <dgm:pt modelId="{ED5F53C7-50C6-4D47-83D8-0C539C8259DB}" type="pres">
      <dgm:prSet presAssocID="{983AA7E7-4ECF-AD4D-A06D-A51882227EAE}" presName="connTx" presStyleLbl="parChTrans1D2" presStyleIdx="0" presStyleCnt="1"/>
      <dgm:spPr/>
      <dgm:t>
        <a:bodyPr/>
        <a:lstStyle/>
        <a:p>
          <a:endParaRPr lang="en-US"/>
        </a:p>
      </dgm:t>
    </dgm:pt>
    <dgm:pt modelId="{360013CE-790A-9B4E-8709-F58D95F80028}" type="pres">
      <dgm:prSet presAssocID="{1CE5580B-1A3B-0943-AA0B-77716780C963}" presName="root2" presStyleCnt="0"/>
      <dgm:spPr/>
    </dgm:pt>
    <dgm:pt modelId="{9DE603F3-11AC-944A-976B-D67E1C9DD6FE}" type="pres">
      <dgm:prSet presAssocID="{1CE5580B-1A3B-0943-AA0B-77716780C963}" presName="LevelTwoTextNode" presStyleLbl="node2" presStyleIdx="0" presStyleCnt="1">
        <dgm:presLayoutVars>
          <dgm:chPref val="3"/>
        </dgm:presLayoutVars>
      </dgm:prSet>
      <dgm:spPr/>
      <dgm:t>
        <a:bodyPr/>
        <a:lstStyle/>
        <a:p>
          <a:endParaRPr lang="en-US"/>
        </a:p>
      </dgm:t>
    </dgm:pt>
    <dgm:pt modelId="{72FFEAF4-3BE6-6B4F-B836-F396F60F17C5}" type="pres">
      <dgm:prSet presAssocID="{1CE5580B-1A3B-0943-AA0B-77716780C963}" presName="level3hierChild" presStyleCnt="0"/>
      <dgm:spPr/>
    </dgm:pt>
    <dgm:pt modelId="{18D50ABF-33B9-C54E-9049-CF8498081FBD}" type="pres">
      <dgm:prSet presAssocID="{797856A9-4502-A841-BD3B-197F1BE620DA}" presName="conn2-1" presStyleLbl="parChTrans1D3" presStyleIdx="0" presStyleCnt="3"/>
      <dgm:spPr/>
      <dgm:t>
        <a:bodyPr/>
        <a:lstStyle/>
        <a:p>
          <a:endParaRPr lang="en-US"/>
        </a:p>
      </dgm:t>
    </dgm:pt>
    <dgm:pt modelId="{D77AF686-70EF-DD4A-A266-E9FF3F4DEFCC}" type="pres">
      <dgm:prSet presAssocID="{797856A9-4502-A841-BD3B-197F1BE620DA}" presName="connTx" presStyleLbl="parChTrans1D3" presStyleIdx="0" presStyleCnt="3"/>
      <dgm:spPr/>
      <dgm:t>
        <a:bodyPr/>
        <a:lstStyle/>
        <a:p>
          <a:endParaRPr lang="en-US"/>
        </a:p>
      </dgm:t>
    </dgm:pt>
    <dgm:pt modelId="{6A5036AA-405C-0F46-8E07-ED96CE22C65A}" type="pres">
      <dgm:prSet presAssocID="{7BF5F62A-27B1-0144-B613-205D61D8C40F}" presName="root2" presStyleCnt="0"/>
      <dgm:spPr/>
    </dgm:pt>
    <dgm:pt modelId="{81767A7A-F4FD-4E4C-870C-97E527DB44D8}" type="pres">
      <dgm:prSet presAssocID="{7BF5F62A-27B1-0144-B613-205D61D8C40F}" presName="LevelTwoTextNode" presStyleLbl="node3" presStyleIdx="0" presStyleCnt="3">
        <dgm:presLayoutVars>
          <dgm:chPref val="3"/>
        </dgm:presLayoutVars>
      </dgm:prSet>
      <dgm:spPr/>
      <dgm:t>
        <a:bodyPr/>
        <a:lstStyle/>
        <a:p>
          <a:endParaRPr lang="en-US"/>
        </a:p>
      </dgm:t>
    </dgm:pt>
    <dgm:pt modelId="{94DE9A6C-CD93-A54C-9EC4-6A97A0F14C77}" type="pres">
      <dgm:prSet presAssocID="{7BF5F62A-27B1-0144-B613-205D61D8C40F}" presName="level3hierChild" presStyleCnt="0"/>
      <dgm:spPr/>
    </dgm:pt>
    <dgm:pt modelId="{31237A95-79C9-B648-AA56-3978B0C7D0CB}" type="pres">
      <dgm:prSet presAssocID="{0D2B443C-4EE6-F047-8495-DE77F9754873}" presName="conn2-1" presStyleLbl="parChTrans1D4" presStyleIdx="0" presStyleCnt="6"/>
      <dgm:spPr/>
      <dgm:t>
        <a:bodyPr/>
        <a:lstStyle/>
        <a:p>
          <a:endParaRPr lang="en-US"/>
        </a:p>
      </dgm:t>
    </dgm:pt>
    <dgm:pt modelId="{A714E7A3-A940-5A4C-BF78-6AA973811604}" type="pres">
      <dgm:prSet presAssocID="{0D2B443C-4EE6-F047-8495-DE77F9754873}" presName="connTx" presStyleLbl="parChTrans1D4" presStyleIdx="0" presStyleCnt="6"/>
      <dgm:spPr/>
      <dgm:t>
        <a:bodyPr/>
        <a:lstStyle/>
        <a:p>
          <a:endParaRPr lang="en-US"/>
        </a:p>
      </dgm:t>
    </dgm:pt>
    <dgm:pt modelId="{6B6877D1-D6C1-914E-A481-18F9674B962F}" type="pres">
      <dgm:prSet presAssocID="{0BC5AE55-EBE1-8646-B9BA-4C4FAAAD13DD}" presName="root2" presStyleCnt="0"/>
      <dgm:spPr/>
    </dgm:pt>
    <dgm:pt modelId="{D0009FD7-1F39-D747-9BF8-CDF6BD0D8DED}" type="pres">
      <dgm:prSet presAssocID="{0BC5AE55-EBE1-8646-B9BA-4C4FAAAD13DD}" presName="LevelTwoTextNode" presStyleLbl="node4" presStyleIdx="0" presStyleCnt="6">
        <dgm:presLayoutVars>
          <dgm:chPref val="3"/>
        </dgm:presLayoutVars>
      </dgm:prSet>
      <dgm:spPr/>
      <dgm:t>
        <a:bodyPr/>
        <a:lstStyle/>
        <a:p>
          <a:endParaRPr lang="en-US"/>
        </a:p>
      </dgm:t>
    </dgm:pt>
    <dgm:pt modelId="{F9386062-520C-1141-BF3F-A05AFCB5C667}" type="pres">
      <dgm:prSet presAssocID="{0BC5AE55-EBE1-8646-B9BA-4C4FAAAD13DD}" presName="level3hierChild" presStyleCnt="0"/>
      <dgm:spPr/>
    </dgm:pt>
    <dgm:pt modelId="{E2897233-4B5B-804E-A9F5-020436F8E645}" type="pres">
      <dgm:prSet presAssocID="{E14968A7-C2EC-AC45-9BB8-0068DB77F406}" presName="conn2-1" presStyleLbl="parChTrans1D4" presStyleIdx="1" presStyleCnt="6"/>
      <dgm:spPr/>
      <dgm:t>
        <a:bodyPr/>
        <a:lstStyle/>
        <a:p>
          <a:endParaRPr lang="en-US"/>
        </a:p>
      </dgm:t>
    </dgm:pt>
    <dgm:pt modelId="{CD9FB0DC-7EE9-B546-AF4D-DD3421EAD576}" type="pres">
      <dgm:prSet presAssocID="{E14968A7-C2EC-AC45-9BB8-0068DB77F406}" presName="connTx" presStyleLbl="parChTrans1D4" presStyleIdx="1" presStyleCnt="6"/>
      <dgm:spPr/>
      <dgm:t>
        <a:bodyPr/>
        <a:lstStyle/>
        <a:p>
          <a:endParaRPr lang="en-US"/>
        </a:p>
      </dgm:t>
    </dgm:pt>
    <dgm:pt modelId="{78C0A8B4-3D23-3E4C-8B57-E86B4600EFD9}" type="pres">
      <dgm:prSet presAssocID="{68EB9C1A-B9CF-994F-9EEE-41830DC5DD42}" presName="root2" presStyleCnt="0"/>
      <dgm:spPr/>
    </dgm:pt>
    <dgm:pt modelId="{D8EFB0EB-0B4B-0E4B-9044-CFB174A07C3A}" type="pres">
      <dgm:prSet presAssocID="{68EB9C1A-B9CF-994F-9EEE-41830DC5DD42}" presName="LevelTwoTextNode" presStyleLbl="node4" presStyleIdx="1" presStyleCnt="6">
        <dgm:presLayoutVars>
          <dgm:chPref val="3"/>
        </dgm:presLayoutVars>
      </dgm:prSet>
      <dgm:spPr/>
      <dgm:t>
        <a:bodyPr/>
        <a:lstStyle/>
        <a:p>
          <a:endParaRPr lang="en-US"/>
        </a:p>
      </dgm:t>
    </dgm:pt>
    <dgm:pt modelId="{BD607FED-13D5-C44D-A765-B9E2F4FFD9DE}" type="pres">
      <dgm:prSet presAssocID="{68EB9C1A-B9CF-994F-9EEE-41830DC5DD42}" presName="level3hierChild" presStyleCnt="0"/>
      <dgm:spPr/>
    </dgm:pt>
    <dgm:pt modelId="{DBB70CA4-5167-C04F-BB73-AA65C487F11C}" type="pres">
      <dgm:prSet presAssocID="{0A865930-483F-674E-A5D6-E3E940EA9B16}" presName="conn2-1" presStyleLbl="parChTrans1D3" presStyleIdx="1" presStyleCnt="3"/>
      <dgm:spPr/>
      <dgm:t>
        <a:bodyPr/>
        <a:lstStyle/>
        <a:p>
          <a:endParaRPr lang="en-US"/>
        </a:p>
      </dgm:t>
    </dgm:pt>
    <dgm:pt modelId="{83EDD322-6569-6248-8ABE-A3E45D7AE6DD}" type="pres">
      <dgm:prSet presAssocID="{0A865930-483F-674E-A5D6-E3E940EA9B16}" presName="connTx" presStyleLbl="parChTrans1D3" presStyleIdx="1" presStyleCnt="3"/>
      <dgm:spPr/>
      <dgm:t>
        <a:bodyPr/>
        <a:lstStyle/>
        <a:p>
          <a:endParaRPr lang="en-US"/>
        </a:p>
      </dgm:t>
    </dgm:pt>
    <dgm:pt modelId="{8B9FA1A8-FE51-F14E-8F5D-C9F92C35D509}" type="pres">
      <dgm:prSet presAssocID="{3CE8DC8D-399B-8B48-8BCC-728378B9FFDA}" presName="root2" presStyleCnt="0"/>
      <dgm:spPr/>
    </dgm:pt>
    <dgm:pt modelId="{530406CD-EC14-8442-A02D-284275A26E4A}" type="pres">
      <dgm:prSet presAssocID="{3CE8DC8D-399B-8B48-8BCC-728378B9FFDA}" presName="LevelTwoTextNode" presStyleLbl="node3" presStyleIdx="1" presStyleCnt="3">
        <dgm:presLayoutVars>
          <dgm:chPref val="3"/>
        </dgm:presLayoutVars>
      </dgm:prSet>
      <dgm:spPr/>
      <dgm:t>
        <a:bodyPr/>
        <a:lstStyle/>
        <a:p>
          <a:endParaRPr lang="en-US"/>
        </a:p>
      </dgm:t>
    </dgm:pt>
    <dgm:pt modelId="{77BBC94A-B390-BE4C-AFB9-1A54567CC7A9}" type="pres">
      <dgm:prSet presAssocID="{3CE8DC8D-399B-8B48-8BCC-728378B9FFDA}" presName="level3hierChild" presStyleCnt="0"/>
      <dgm:spPr/>
    </dgm:pt>
    <dgm:pt modelId="{9891E9D1-E0F0-C64B-840B-A30CCC14D7C4}" type="pres">
      <dgm:prSet presAssocID="{D0CD10EB-E0C0-DF4A-AB18-E3F3C22779C7}" presName="conn2-1" presStyleLbl="parChTrans1D4" presStyleIdx="2" presStyleCnt="6"/>
      <dgm:spPr/>
      <dgm:t>
        <a:bodyPr/>
        <a:lstStyle/>
        <a:p>
          <a:endParaRPr lang="en-US"/>
        </a:p>
      </dgm:t>
    </dgm:pt>
    <dgm:pt modelId="{3007A366-AEE1-1045-B51C-DC10BFB8601E}" type="pres">
      <dgm:prSet presAssocID="{D0CD10EB-E0C0-DF4A-AB18-E3F3C22779C7}" presName="connTx" presStyleLbl="parChTrans1D4" presStyleIdx="2" presStyleCnt="6"/>
      <dgm:spPr/>
      <dgm:t>
        <a:bodyPr/>
        <a:lstStyle/>
        <a:p>
          <a:endParaRPr lang="en-US"/>
        </a:p>
      </dgm:t>
    </dgm:pt>
    <dgm:pt modelId="{905E111E-31F7-3946-86E0-994B77935C26}" type="pres">
      <dgm:prSet presAssocID="{D5CA43EE-50BB-1B44-A48D-0A574B717D84}" presName="root2" presStyleCnt="0"/>
      <dgm:spPr/>
    </dgm:pt>
    <dgm:pt modelId="{ACC1F096-7CF2-6345-8EAD-4ED5DC0F2783}" type="pres">
      <dgm:prSet presAssocID="{D5CA43EE-50BB-1B44-A48D-0A574B717D84}" presName="LevelTwoTextNode" presStyleLbl="node4" presStyleIdx="2" presStyleCnt="6">
        <dgm:presLayoutVars>
          <dgm:chPref val="3"/>
        </dgm:presLayoutVars>
      </dgm:prSet>
      <dgm:spPr/>
      <dgm:t>
        <a:bodyPr/>
        <a:lstStyle/>
        <a:p>
          <a:endParaRPr lang="en-US"/>
        </a:p>
      </dgm:t>
    </dgm:pt>
    <dgm:pt modelId="{F7D01246-659F-F24C-9E1E-616BC75E5A52}" type="pres">
      <dgm:prSet presAssocID="{D5CA43EE-50BB-1B44-A48D-0A574B717D84}" presName="level3hierChild" presStyleCnt="0"/>
      <dgm:spPr/>
    </dgm:pt>
    <dgm:pt modelId="{6B1D3703-0EE1-AF4C-89F6-16812B5F7533}" type="pres">
      <dgm:prSet presAssocID="{912D4E9A-E498-4B49-B241-A16EB44FE750}" presName="conn2-1" presStyleLbl="parChTrans1D4" presStyleIdx="3" presStyleCnt="6"/>
      <dgm:spPr/>
      <dgm:t>
        <a:bodyPr/>
        <a:lstStyle/>
        <a:p>
          <a:endParaRPr lang="en-US"/>
        </a:p>
      </dgm:t>
    </dgm:pt>
    <dgm:pt modelId="{F5FFBAEF-6A64-0548-85C4-948D2D4109EC}" type="pres">
      <dgm:prSet presAssocID="{912D4E9A-E498-4B49-B241-A16EB44FE750}" presName="connTx" presStyleLbl="parChTrans1D4" presStyleIdx="3" presStyleCnt="6"/>
      <dgm:spPr/>
      <dgm:t>
        <a:bodyPr/>
        <a:lstStyle/>
        <a:p>
          <a:endParaRPr lang="en-US"/>
        </a:p>
      </dgm:t>
    </dgm:pt>
    <dgm:pt modelId="{7E574B7A-DD04-4249-AA4B-D7D979DE5196}" type="pres">
      <dgm:prSet presAssocID="{05D969F3-853E-F740-8D3A-00FC9245FBAD}" presName="root2" presStyleCnt="0"/>
      <dgm:spPr/>
    </dgm:pt>
    <dgm:pt modelId="{C2650A44-EA8D-CB4F-9706-D893A756851D}" type="pres">
      <dgm:prSet presAssocID="{05D969F3-853E-F740-8D3A-00FC9245FBAD}" presName="LevelTwoTextNode" presStyleLbl="node4" presStyleIdx="3" presStyleCnt="6">
        <dgm:presLayoutVars>
          <dgm:chPref val="3"/>
        </dgm:presLayoutVars>
      </dgm:prSet>
      <dgm:spPr/>
      <dgm:t>
        <a:bodyPr/>
        <a:lstStyle/>
        <a:p>
          <a:endParaRPr lang="en-US"/>
        </a:p>
      </dgm:t>
    </dgm:pt>
    <dgm:pt modelId="{9B75C913-9E24-EE47-8424-6EBAE066A952}" type="pres">
      <dgm:prSet presAssocID="{05D969F3-853E-F740-8D3A-00FC9245FBAD}" presName="level3hierChild" presStyleCnt="0"/>
      <dgm:spPr/>
    </dgm:pt>
    <dgm:pt modelId="{8A89E171-B93C-C248-B92E-AF1D0BE50F6E}" type="pres">
      <dgm:prSet presAssocID="{E56012F1-4BF0-F14C-87D8-6E6105039BB8}" presName="conn2-1" presStyleLbl="parChTrans1D3" presStyleIdx="2" presStyleCnt="3"/>
      <dgm:spPr/>
      <dgm:t>
        <a:bodyPr/>
        <a:lstStyle/>
        <a:p>
          <a:endParaRPr lang="en-US"/>
        </a:p>
      </dgm:t>
    </dgm:pt>
    <dgm:pt modelId="{636970AF-4CDB-3442-B31F-EE3D993DCCC4}" type="pres">
      <dgm:prSet presAssocID="{E56012F1-4BF0-F14C-87D8-6E6105039BB8}" presName="connTx" presStyleLbl="parChTrans1D3" presStyleIdx="2" presStyleCnt="3"/>
      <dgm:spPr/>
      <dgm:t>
        <a:bodyPr/>
        <a:lstStyle/>
        <a:p>
          <a:endParaRPr lang="en-US"/>
        </a:p>
      </dgm:t>
    </dgm:pt>
    <dgm:pt modelId="{129224E7-F2AD-A84C-AA26-4CFFB4198740}" type="pres">
      <dgm:prSet presAssocID="{588B5101-FBE8-6946-ABD2-BD7D460C6FE1}" presName="root2" presStyleCnt="0"/>
      <dgm:spPr/>
    </dgm:pt>
    <dgm:pt modelId="{F382679A-1E1E-B241-A723-D17F0470E25C}" type="pres">
      <dgm:prSet presAssocID="{588B5101-FBE8-6946-ABD2-BD7D460C6FE1}" presName="LevelTwoTextNode" presStyleLbl="node3" presStyleIdx="2" presStyleCnt="3">
        <dgm:presLayoutVars>
          <dgm:chPref val="3"/>
        </dgm:presLayoutVars>
      </dgm:prSet>
      <dgm:spPr/>
      <dgm:t>
        <a:bodyPr/>
        <a:lstStyle/>
        <a:p>
          <a:endParaRPr lang="en-US"/>
        </a:p>
      </dgm:t>
    </dgm:pt>
    <dgm:pt modelId="{C63657F6-E2E2-9B44-A7BB-80E1804C5A01}" type="pres">
      <dgm:prSet presAssocID="{588B5101-FBE8-6946-ABD2-BD7D460C6FE1}" presName="level3hierChild" presStyleCnt="0"/>
      <dgm:spPr/>
    </dgm:pt>
    <dgm:pt modelId="{9BE268CC-6D24-3B4E-B54E-C522CA5CFC96}" type="pres">
      <dgm:prSet presAssocID="{D2FBCF4F-CF5F-284E-B51A-4DEBBA237DA2}" presName="conn2-1" presStyleLbl="parChTrans1D4" presStyleIdx="4" presStyleCnt="6"/>
      <dgm:spPr/>
      <dgm:t>
        <a:bodyPr/>
        <a:lstStyle/>
        <a:p>
          <a:endParaRPr lang="en-US"/>
        </a:p>
      </dgm:t>
    </dgm:pt>
    <dgm:pt modelId="{98FAA435-E982-3943-927D-A6E036B5E857}" type="pres">
      <dgm:prSet presAssocID="{D2FBCF4F-CF5F-284E-B51A-4DEBBA237DA2}" presName="connTx" presStyleLbl="parChTrans1D4" presStyleIdx="4" presStyleCnt="6"/>
      <dgm:spPr/>
      <dgm:t>
        <a:bodyPr/>
        <a:lstStyle/>
        <a:p>
          <a:endParaRPr lang="en-US"/>
        </a:p>
      </dgm:t>
    </dgm:pt>
    <dgm:pt modelId="{07A45F08-E189-F444-9785-DA633308EAC0}" type="pres">
      <dgm:prSet presAssocID="{C086B36D-9967-2748-906E-94FD8247E79E}" presName="root2" presStyleCnt="0"/>
      <dgm:spPr/>
    </dgm:pt>
    <dgm:pt modelId="{3E913249-7496-CA44-883A-D45486F05B95}" type="pres">
      <dgm:prSet presAssocID="{C086B36D-9967-2748-906E-94FD8247E79E}" presName="LevelTwoTextNode" presStyleLbl="node4" presStyleIdx="4" presStyleCnt="6">
        <dgm:presLayoutVars>
          <dgm:chPref val="3"/>
        </dgm:presLayoutVars>
      </dgm:prSet>
      <dgm:spPr/>
      <dgm:t>
        <a:bodyPr/>
        <a:lstStyle/>
        <a:p>
          <a:endParaRPr lang="en-US"/>
        </a:p>
      </dgm:t>
    </dgm:pt>
    <dgm:pt modelId="{1C570768-A395-4E4F-AE5C-43767596AEBB}" type="pres">
      <dgm:prSet presAssocID="{C086B36D-9967-2748-906E-94FD8247E79E}" presName="level3hierChild" presStyleCnt="0"/>
      <dgm:spPr/>
    </dgm:pt>
    <dgm:pt modelId="{8CF3169F-C940-6F41-8E18-438E56F831A9}" type="pres">
      <dgm:prSet presAssocID="{5E6F84E8-16A1-3542-9E7D-64F6B92D219B}" presName="conn2-1" presStyleLbl="parChTrans1D4" presStyleIdx="5" presStyleCnt="6"/>
      <dgm:spPr/>
      <dgm:t>
        <a:bodyPr/>
        <a:lstStyle/>
        <a:p>
          <a:endParaRPr lang="en-US"/>
        </a:p>
      </dgm:t>
    </dgm:pt>
    <dgm:pt modelId="{1CE5542F-06B1-3542-96E3-D6E8984866F1}" type="pres">
      <dgm:prSet presAssocID="{5E6F84E8-16A1-3542-9E7D-64F6B92D219B}" presName="connTx" presStyleLbl="parChTrans1D4" presStyleIdx="5" presStyleCnt="6"/>
      <dgm:spPr/>
      <dgm:t>
        <a:bodyPr/>
        <a:lstStyle/>
        <a:p>
          <a:endParaRPr lang="en-US"/>
        </a:p>
      </dgm:t>
    </dgm:pt>
    <dgm:pt modelId="{AA0BF115-4EF7-6545-B0FC-3E1B36E59CF5}" type="pres">
      <dgm:prSet presAssocID="{5FEFED0C-1931-494C-8F77-79E21BC9B030}" presName="root2" presStyleCnt="0"/>
      <dgm:spPr/>
    </dgm:pt>
    <dgm:pt modelId="{6A3FDCF3-33B0-9445-9CC2-6F1B07E098E6}" type="pres">
      <dgm:prSet presAssocID="{5FEFED0C-1931-494C-8F77-79E21BC9B030}" presName="LevelTwoTextNode" presStyleLbl="node4" presStyleIdx="5" presStyleCnt="6">
        <dgm:presLayoutVars>
          <dgm:chPref val="3"/>
        </dgm:presLayoutVars>
      </dgm:prSet>
      <dgm:spPr/>
      <dgm:t>
        <a:bodyPr/>
        <a:lstStyle/>
        <a:p>
          <a:endParaRPr lang="en-US"/>
        </a:p>
      </dgm:t>
    </dgm:pt>
    <dgm:pt modelId="{DAA10C88-99E3-9242-8178-A20D2D522F1A}" type="pres">
      <dgm:prSet presAssocID="{5FEFED0C-1931-494C-8F77-79E21BC9B030}" presName="level3hierChild" presStyleCnt="0"/>
      <dgm:spPr/>
    </dgm:pt>
  </dgm:ptLst>
  <dgm:cxnLst>
    <dgm:cxn modelId="{FF0C5805-1B14-A14B-AADD-6910BCF5339D}" type="presOf" srcId="{68EB9C1A-B9CF-994F-9EEE-41830DC5DD42}" destId="{D8EFB0EB-0B4B-0E4B-9044-CFB174A07C3A}" srcOrd="0" destOrd="0" presId="urn:microsoft.com/office/officeart/2005/8/layout/hierarchy2"/>
    <dgm:cxn modelId="{9D93345E-1782-2C4D-8CE9-AF9B7AD6AD23}" srcId="{54C2EEC7-F412-2247-9E56-8F7CDBD613E0}" destId="{55E51843-42A0-5541-BC92-47818A0B5844}" srcOrd="0" destOrd="0" parTransId="{4EA8A16B-B5F8-8C4E-B0B1-6FCC68189317}" sibTransId="{BF9C419F-CD85-6E4A-8E88-85AA9634F6E7}"/>
    <dgm:cxn modelId="{FF169EC4-AB9B-5746-AB19-042CE6E43DFC}" srcId="{1CE5580B-1A3B-0943-AA0B-77716780C963}" destId="{3CE8DC8D-399B-8B48-8BCC-728378B9FFDA}" srcOrd="1" destOrd="0" parTransId="{0A865930-483F-674E-A5D6-E3E940EA9B16}" sibTransId="{AF23F56C-B41E-094B-A28F-A8FE07AE970A}"/>
    <dgm:cxn modelId="{1DCA769D-A43F-BC46-B216-2AD64A929E97}" srcId="{1CE5580B-1A3B-0943-AA0B-77716780C963}" destId="{588B5101-FBE8-6946-ABD2-BD7D460C6FE1}" srcOrd="2" destOrd="0" parTransId="{E56012F1-4BF0-F14C-87D8-6E6105039BB8}" sibTransId="{736A8521-1855-A840-8A29-ECC4D7B69DCF}"/>
    <dgm:cxn modelId="{3130242E-AF86-044B-B0B4-7036F6C298FF}" type="presOf" srcId="{0D2B443C-4EE6-F047-8495-DE77F9754873}" destId="{31237A95-79C9-B648-AA56-3978B0C7D0CB}" srcOrd="0" destOrd="0" presId="urn:microsoft.com/office/officeart/2005/8/layout/hierarchy2"/>
    <dgm:cxn modelId="{894026CA-2EBD-4C44-8426-1B68BE12B036}" type="presOf" srcId="{E14968A7-C2EC-AC45-9BB8-0068DB77F406}" destId="{CD9FB0DC-7EE9-B546-AF4D-DD3421EAD576}" srcOrd="1" destOrd="0" presId="urn:microsoft.com/office/officeart/2005/8/layout/hierarchy2"/>
    <dgm:cxn modelId="{08B664A8-DB6A-394A-974C-89CD02866F12}" type="presOf" srcId="{54C2EEC7-F412-2247-9E56-8F7CDBD613E0}" destId="{6A27315B-90CE-7740-A0EC-F9458A00F3A5}" srcOrd="0" destOrd="0" presId="urn:microsoft.com/office/officeart/2005/8/layout/hierarchy2"/>
    <dgm:cxn modelId="{C3BDC388-0AE8-074C-BA88-A9DE977A9F47}" type="presOf" srcId="{E56012F1-4BF0-F14C-87D8-6E6105039BB8}" destId="{636970AF-4CDB-3442-B31F-EE3D993DCCC4}" srcOrd="1" destOrd="0" presId="urn:microsoft.com/office/officeart/2005/8/layout/hierarchy2"/>
    <dgm:cxn modelId="{9B62BA9A-6AC5-0B43-B2F2-42073B6DC31C}" srcId="{55E51843-42A0-5541-BC92-47818A0B5844}" destId="{1CE5580B-1A3B-0943-AA0B-77716780C963}" srcOrd="0" destOrd="0" parTransId="{983AA7E7-4ECF-AD4D-A06D-A51882227EAE}" sibTransId="{EEFA41F9-8B97-7C46-B9DC-47CC399DC76F}"/>
    <dgm:cxn modelId="{EB28DB58-9CE2-E84E-9745-AE010C80987A}" type="presOf" srcId="{5E6F84E8-16A1-3542-9E7D-64F6B92D219B}" destId="{8CF3169F-C940-6F41-8E18-438E56F831A9}" srcOrd="0" destOrd="0" presId="urn:microsoft.com/office/officeart/2005/8/layout/hierarchy2"/>
    <dgm:cxn modelId="{FFF3DB10-CE8A-E843-8412-621E093BD848}" srcId="{588B5101-FBE8-6946-ABD2-BD7D460C6FE1}" destId="{5FEFED0C-1931-494C-8F77-79E21BC9B030}" srcOrd="1" destOrd="0" parTransId="{5E6F84E8-16A1-3542-9E7D-64F6B92D219B}" sibTransId="{3EC6FE83-7DFA-724F-9CC8-D56AB0DF32C6}"/>
    <dgm:cxn modelId="{694117CE-51F2-E941-9986-B99E2CF52CB2}" type="presOf" srcId="{E14968A7-C2EC-AC45-9BB8-0068DB77F406}" destId="{E2897233-4B5B-804E-A9F5-020436F8E645}" srcOrd="0" destOrd="0" presId="urn:microsoft.com/office/officeart/2005/8/layout/hierarchy2"/>
    <dgm:cxn modelId="{7A988B93-0AEB-E943-BEC8-3CDE2BB28534}" srcId="{588B5101-FBE8-6946-ABD2-BD7D460C6FE1}" destId="{C086B36D-9967-2748-906E-94FD8247E79E}" srcOrd="0" destOrd="0" parTransId="{D2FBCF4F-CF5F-284E-B51A-4DEBBA237DA2}" sibTransId="{C5184B67-B615-BF44-87E4-9E2A540813AC}"/>
    <dgm:cxn modelId="{C26C013F-B458-A44A-B2AF-9F3D565B5A5F}" type="presOf" srcId="{E56012F1-4BF0-F14C-87D8-6E6105039BB8}" destId="{8A89E171-B93C-C248-B92E-AF1D0BE50F6E}" srcOrd="0" destOrd="0" presId="urn:microsoft.com/office/officeart/2005/8/layout/hierarchy2"/>
    <dgm:cxn modelId="{71C13D24-FE34-B845-B7BE-0DB14B80CDC5}" type="presOf" srcId="{5FEFED0C-1931-494C-8F77-79E21BC9B030}" destId="{6A3FDCF3-33B0-9445-9CC2-6F1B07E098E6}" srcOrd="0" destOrd="0" presId="urn:microsoft.com/office/officeart/2005/8/layout/hierarchy2"/>
    <dgm:cxn modelId="{CE91DC93-93FD-C942-A595-10C5050ACC81}" type="presOf" srcId="{55E51843-42A0-5541-BC92-47818A0B5844}" destId="{44559FF4-5105-3441-BB04-AAFCFD79ABFD}" srcOrd="0" destOrd="0" presId="urn:microsoft.com/office/officeart/2005/8/layout/hierarchy2"/>
    <dgm:cxn modelId="{D15EF0EE-9A4C-7F47-AD30-362AEF504C12}" type="presOf" srcId="{D5CA43EE-50BB-1B44-A48D-0A574B717D84}" destId="{ACC1F096-7CF2-6345-8EAD-4ED5DC0F2783}" srcOrd="0" destOrd="0" presId="urn:microsoft.com/office/officeart/2005/8/layout/hierarchy2"/>
    <dgm:cxn modelId="{C890FF97-79FB-B644-AB8B-E9DE97D19544}" srcId="{7BF5F62A-27B1-0144-B613-205D61D8C40F}" destId="{68EB9C1A-B9CF-994F-9EEE-41830DC5DD42}" srcOrd="1" destOrd="0" parTransId="{E14968A7-C2EC-AC45-9BB8-0068DB77F406}" sibTransId="{013EBFA2-4CBA-0D4E-B6A5-DA971F4FA609}"/>
    <dgm:cxn modelId="{9FF671D5-6FA8-7448-BC5D-CB955781C8B1}" type="presOf" srcId="{1CE5580B-1A3B-0943-AA0B-77716780C963}" destId="{9DE603F3-11AC-944A-976B-D67E1C9DD6FE}" srcOrd="0" destOrd="0" presId="urn:microsoft.com/office/officeart/2005/8/layout/hierarchy2"/>
    <dgm:cxn modelId="{2F27D375-DDB2-F94E-B531-06DF4FCD826E}" type="presOf" srcId="{C086B36D-9967-2748-906E-94FD8247E79E}" destId="{3E913249-7496-CA44-883A-D45486F05B95}" srcOrd="0" destOrd="0" presId="urn:microsoft.com/office/officeart/2005/8/layout/hierarchy2"/>
    <dgm:cxn modelId="{0D226984-A0B7-E54E-AD5D-78ACC8DA9677}" srcId="{1CE5580B-1A3B-0943-AA0B-77716780C963}" destId="{7BF5F62A-27B1-0144-B613-205D61D8C40F}" srcOrd="0" destOrd="0" parTransId="{797856A9-4502-A841-BD3B-197F1BE620DA}" sibTransId="{1E4F860F-86C2-6842-BACA-DEEB893046C9}"/>
    <dgm:cxn modelId="{5412BE2B-EF2C-1A45-85A0-AC2A0DC49446}" type="presOf" srcId="{D2FBCF4F-CF5F-284E-B51A-4DEBBA237DA2}" destId="{98FAA435-E982-3943-927D-A6E036B5E857}" srcOrd="1" destOrd="0" presId="urn:microsoft.com/office/officeart/2005/8/layout/hierarchy2"/>
    <dgm:cxn modelId="{7B15C8AC-3676-694E-AED0-1FFEA88E99EB}" type="presOf" srcId="{912D4E9A-E498-4B49-B241-A16EB44FE750}" destId="{6B1D3703-0EE1-AF4C-89F6-16812B5F7533}" srcOrd="0" destOrd="0" presId="urn:microsoft.com/office/officeart/2005/8/layout/hierarchy2"/>
    <dgm:cxn modelId="{6DC9B83F-F4DB-F849-BADA-6CDCC10C8A60}" type="presOf" srcId="{588B5101-FBE8-6946-ABD2-BD7D460C6FE1}" destId="{F382679A-1E1E-B241-A723-D17F0470E25C}" srcOrd="0" destOrd="0" presId="urn:microsoft.com/office/officeart/2005/8/layout/hierarchy2"/>
    <dgm:cxn modelId="{9DA0B788-D31D-C04B-8AD8-D769EDE43B5A}" type="presOf" srcId="{0BC5AE55-EBE1-8646-B9BA-4C4FAAAD13DD}" destId="{D0009FD7-1F39-D747-9BF8-CDF6BD0D8DED}" srcOrd="0" destOrd="0" presId="urn:microsoft.com/office/officeart/2005/8/layout/hierarchy2"/>
    <dgm:cxn modelId="{CB73D8F3-ADCF-1243-903A-13993709934B}" type="presOf" srcId="{D0CD10EB-E0C0-DF4A-AB18-E3F3C22779C7}" destId="{9891E9D1-E0F0-C64B-840B-A30CCC14D7C4}" srcOrd="0" destOrd="0" presId="urn:microsoft.com/office/officeart/2005/8/layout/hierarchy2"/>
    <dgm:cxn modelId="{6B3577D3-6DDE-494B-8694-605DDD550B95}" type="presOf" srcId="{797856A9-4502-A841-BD3B-197F1BE620DA}" destId="{18D50ABF-33B9-C54E-9049-CF8498081FBD}" srcOrd="0" destOrd="0" presId="urn:microsoft.com/office/officeart/2005/8/layout/hierarchy2"/>
    <dgm:cxn modelId="{C5055A9D-4741-6249-87F0-4A9466B460BF}" type="presOf" srcId="{5E6F84E8-16A1-3542-9E7D-64F6B92D219B}" destId="{1CE5542F-06B1-3542-96E3-D6E8984866F1}" srcOrd="1" destOrd="0" presId="urn:microsoft.com/office/officeart/2005/8/layout/hierarchy2"/>
    <dgm:cxn modelId="{7AC5AD10-FE03-DD4E-95E2-CFD0B7C48BDA}" type="presOf" srcId="{0A865930-483F-674E-A5D6-E3E940EA9B16}" destId="{83EDD322-6569-6248-8ABE-A3E45D7AE6DD}" srcOrd="1" destOrd="0" presId="urn:microsoft.com/office/officeart/2005/8/layout/hierarchy2"/>
    <dgm:cxn modelId="{0126EAA6-CED5-5B40-82BC-BA8D4943285C}" type="presOf" srcId="{912D4E9A-E498-4B49-B241-A16EB44FE750}" destId="{F5FFBAEF-6A64-0548-85C4-948D2D4109EC}" srcOrd="1" destOrd="0" presId="urn:microsoft.com/office/officeart/2005/8/layout/hierarchy2"/>
    <dgm:cxn modelId="{B6F0AA1F-CA91-B74F-B6D0-5E97C83661DC}" srcId="{3CE8DC8D-399B-8B48-8BCC-728378B9FFDA}" destId="{D5CA43EE-50BB-1B44-A48D-0A574B717D84}" srcOrd="0" destOrd="0" parTransId="{D0CD10EB-E0C0-DF4A-AB18-E3F3C22779C7}" sibTransId="{43850045-2171-9940-B707-8C2674CA3731}"/>
    <dgm:cxn modelId="{DC92783D-D40E-0449-8D19-C74CCB3371BE}" type="presOf" srcId="{3CE8DC8D-399B-8B48-8BCC-728378B9FFDA}" destId="{530406CD-EC14-8442-A02D-284275A26E4A}" srcOrd="0" destOrd="0" presId="urn:microsoft.com/office/officeart/2005/8/layout/hierarchy2"/>
    <dgm:cxn modelId="{67FFCE86-3FB9-4446-B49D-56908CD91122}" srcId="{3CE8DC8D-399B-8B48-8BCC-728378B9FFDA}" destId="{05D969F3-853E-F740-8D3A-00FC9245FBAD}" srcOrd="1" destOrd="0" parTransId="{912D4E9A-E498-4B49-B241-A16EB44FE750}" sibTransId="{84E4EF46-DB95-DC46-A6D2-367508065989}"/>
    <dgm:cxn modelId="{F3EA5AB2-171F-E64B-8038-F2DFBF678A2C}" type="presOf" srcId="{D0CD10EB-E0C0-DF4A-AB18-E3F3C22779C7}" destId="{3007A366-AEE1-1045-B51C-DC10BFB8601E}" srcOrd="1" destOrd="0" presId="urn:microsoft.com/office/officeart/2005/8/layout/hierarchy2"/>
    <dgm:cxn modelId="{70EFA0F7-4DAF-084D-867F-1CC439F512F3}" type="presOf" srcId="{983AA7E7-4ECF-AD4D-A06D-A51882227EAE}" destId="{0EB600EE-1333-B549-8A63-052EDADAC88D}" srcOrd="0" destOrd="0" presId="urn:microsoft.com/office/officeart/2005/8/layout/hierarchy2"/>
    <dgm:cxn modelId="{4879A116-E106-4445-9D96-B6E759533D4E}" type="presOf" srcId="{05D969F3-853E-F740-8D3A-00FC9245FBAD}" destId="{C2650A44-EA8D-CB4F-9706-D893A756851D}" srcOrd="0" destOrd="0" presId="urn:microsoft.com/office/officeart/2005/8/layout/hierarchy2"/>
    <dgm:cxn modelId="{91248A72-11F5-5941-8057-FDC1B336E570}" type="presOf" srcId="{D2FBCF4F-CF5F-284E-B51A-4DEBBA237DA2}" destId="{9BE268CC-6D24-3B4E-B54E-C522CA5CFC96}" srcOrd="0" destOrd="0" presId="urn:microsoft.com/office/officeart/2005/8/layout/hierarchy2"/>
    <dgm:cxn modelId="{C7DA1981-9461-4548-88C2-EFCBE72D90C1}" srcId="{7BF5F62A-27B1-0144-B613-205D61D8C40F}" destId="{0BC5AE55-EBE1-8646-B9BA-4C4FAAAD13DD}" srcOrd="0" destOrd="0" parTransId="{0D2B443C-4EE6-F047-8495-DE77F9754873}" sibTransId="{CDFC27B7-346B-2B49-A9A0-8DD578E562B8}"/>
    <dgm:cxn modelId="{2F5B09A6-8679-D247-BB05-64C66B3FAFE4}" type="presOf" srcId="{0D2B443C-4EE6-F047-8495-DE77F9754873}" destId="{A714E7A3-A940-5A4C-BF78-6AA973811604}" srcOrd="1" destOrd="0" presId="urn:microsoft.com/office/officeart/2005/8/layout/hierarchy2"/>
    <dgm:cxn modelId="{A5E7C086-6D71-2847-9485-41717279EBB5}" type="presOf" srcId="{983AA7E7-4ECF-AD4D-A06D-A51882227EAE}" destId="{ED5F53C7-50C6-4D47-83D8-0C539C8259DB}" srcOrd="1" destOrd="0" presId="urn:microsoft.com/office/officeart/2005/8/layout/hierarchy2"/>
    <dgm:cxn modelId="{E9EA977E-D17A-2C49-B8BF-40F9C846C5C2}" type="presOf" srcId="{0A865930-483F-674E-A5D6-E3E940EA9B16}" destId="{DBB70CA4-5167-C04F-BB73-AA65C487F11C}" srcOrd="0" destOrd="0" presId="urn:microsoft.com/office/officeart/2005/8/layout/hierarchy2"/>
    <dgm:cxn modelId="{8F878322-3477-244B-B598-987217AC94FC}" type="presOf" srcId="{797856A9-4502-A841-BD3B-197F1BE620DA}" destId="{D77AF686-70EF-DD4A-A266-E9FF3F4DEFCC}" srcOrd="1" destOrd="0" presId="urn:microsoft.com/office/officeart/2005/8/layout/hierarchy2"/>
    <dgm:cxn modelId="{69E0A8B1-93AF-5548-9C20-6C378935F215}" type="presOf" srcId="{7BF5F62A-27B1-0144-B613-205D61D8C40F}" destId="{81767A7A-F4FD-4E4C-870C-97E527DB44D8}" srcOrd="0" destOrd="0" presId="urn:microsoft.com/office/officeart/2005/8/layout/hierarchy2"/>
    <dgm:cxn modelId="{6FC5C6CD-E3BC-B84D-B858-187E234FB8B6}" type="presParOf" srcId="{6A27315B-90CE-7740-A0EC-F9458A00F3A5}" destId="{28574F92-F9FF-2F44-B959-DC04A72D6E8F}" srcOrd="0" destOrd="0" presId="urn:microsoft.com/office/officeart/2005/8/layout/hierarchy2"/>
    <dgm:cxn modelId="{59CBBE58-BC7B-D443-A6C9-8A0837EEFA28}" type="presParOf" srcId="{28574F92-F9FF-2F44-B959-DC04A72D6E8F}" destId="{44559FF4-5105-3441-BB04-AAFCFD79ABFD}" srcOrd="0" destOrd="0" presId="urn:microsoft.com/office/officeart/2005/8/layout/hierarchy2"/>
    <dgm:cxn modelId="{BEC6BC57-77BF-B448-9AEF-F153E304D5DA}" type="presParOf" srcId="{28574F92-F9FF-2F44-B959-DC04A72D6E8F}" destId="{8E611EF5-242B-914F-AD9E-DD5F200D6992}" srcOrd="1" destOrd="0" presId="urn:microsoft.com/office/officeart/2005/8/layout/hierarchy2"/>
    <dgm:cxn modelId="{B63391FD-D6CB-F944-A20B-19C4D09852CE}" type="presParOf" srcId="{8E611EF5-242B-914F-AD9E-DD5F200D6992}" destId="{0EB600EE-1333-B549-8A63-052EDADAC88D}" srcOrd="0" destOrd="0" presId="urn:microsoft.com/office/officeart/2005/8/layout/hierarchy2"/>
    <dgm:cxn modelId="{5A7B6BD5-7489-7F4A-A528-0546304A04FA}" type="presParOf" srcId="{0EB600EE-1333-B549-8A63-052EDADAC88D}" destId="{ED5F53C7-50C6-4D47-83D8-0C539C8259DB}" srcOrd="0" destOrd="0" presId="urn:microsoft.com/office/officeart/2005/8/layout/hierarchy2"/>
    <dgm:cxn modelId="{E1F59E9A-AA0D-594C-98D7-6EF0AFA842B5}" type="presParOf" srcId="{8E611EF5-242B-914F-AD9E-DD5F200D6992}" destId="{360013CE-790A-9B4E-8709-F58D95F80028}" srcOrd="1" destOrd="0" presId="urn:microsoft.com/office/officeart/2005/8/layout/hierarchy2"/>
    <dgm:cxn modelId="{660DBD50-E287-E547-A2B5-B96617A639CF}" type="presParOf" srcId="{360013CE-790A-9B4E-8709-F58D95F80028}" destId="{9DE603F3-11AC-944A-976B-D67E1C9DD6FE}" srcOrd="0" destOrd="0" presId="urn:microsoft.com/office/officeart/2005/8/layout/hierarchy2"/>
    <dgm:cxn modelId="{83F71EA8-17E4-9649-9040-E1DFD6B610ED}" type="presParOf" srcId="{360013CE-790A-9B4E-8709-F58D95F80028}" destId="{72FFEAF4-3BE6-6B4F-B836-F396F60F17C5}" srcOrd="1" destOrd="0" presId="urn:microsoft.com/office/officeart/2005/8/layout/hierarchy2"/>
    <dgm:cxn modelId="{AA28631D-56B0-FF44-B8C0-9270E5F0172B}" type="presParOf" srcId="{72FFEAF4-3BE6-6B4F-B836-F396F60F17C5}" destId="{18D50ABF-33B9-C54E-9049-CF8498081FBD}" srcOrd="0" destOrd="0" presId="urn:microsoft.com/office/officeart/2005/8/layout/hierarchy2"/>
    <dgm:cxn modelId="{2681FA49-5719-C24F-9127-B943955F2EA7}" type="presParOf" srcId="{18D50ABF-33B9-C54E-9049-CF8498081FBD}" destId="{D77AF686-70EF-DD4A-A266-E9FF3F4DEFCC}" srcOrd="0" destOrd="0" presId="urn:microsoft.com/office/officeart/2005/8/layout/hierarchy2"/>
    <dgm:cxn modelId="{B870B36E-4FE6-3141-A211-6E77E981E930}" type="presParOf" srcId="{72FFEAF4-3BE6-6B4F-B836-F396F60F17C5}" destId="{6A5036AA-405C-0F46-8E07-ED96CE22C65A}" srcOrd="1" destOrd="0" presId="urn:microsoft.com/office/officeart/2005/8/layout/hierarchy2"/>
    <dgm:cxn modelId="{EE211EB8-0604-8B47-896F-D0EBAFA41A24}" type="presParOf" srcId="{6A5036AA-405C-0F46-8E07-ED96CE22C65A}" destId="{81767A7A-F4FD-4E4C-870C-97E527DB44D8}" srcOrd="0" destOrd="0" presId="urn:microsoft.com/office/officeart/2005/8/layout/hierarchy2"/>
    <dgm:cxn modelId="{86ECA996-64F2-A147-9287-45CFCA56B472}" type="presParOf" srcId="{6A5036AA-405C-0F46-8E07-ED96CE22C65A}" destId="{94DE9A6C-CD93-A54C-9EC4-6A97A0F14C77}" srcOrd="1" destOrd="0" presId="urn:microsoft.com/office/officeart/2005/8/layout/hierarchy2"/>
    <dgm:cxn modelId="{9A519DDC-5ECE-AB4A-B715-AE6069CD8E42}" type="presParOf" srcId="{94DE9A6C-CD93-A54C-9EC4-6A97A0F14C77}" destId="{31237A95-79C9-B648-AA56-3978B0C7D0CB}" srcOrd="0" destOrd="0" presId="urn:microsoft.com/office/officeart/2005/8/layout/hierarchy2"/>
    <dgm:cxn modelId="{F00EE123-9FB0-7540-A18F-FF658C1A7290}" type="presParOf" srcId="{31237A95-79C9-B648-AA56-3978B0C7D0CB}" destId="{A714E7A3-A940-5A4C-BF78-6AA973811604}" srcOrd="0" destOrd="0" presId="urn:microsoft.com/office/officeart/2005/8/layout/hierarchy2"/>
    <dgm:cxn modelId="{39069A47-49C5-8F45-81CB-1F4CBA649702}" type="presParOf" srcId="{94DE9A6C-CD93-A54C-9EC4-6A97A0F14C77}" destId="{6B6877D1-D6C1-914E-A481-18F9674B962F}" srcOrd="1" destOrd="0" presId="urn:microsoft.com/office/officeart/2005/8/layout/hierarchy2"/>
    <dgm:cxn modelId="{57988847-5E67-5F4E-BF8F-424AB40594C1}" type="presParOf" srcId="{6B6877D1-D6C1-914E-A481-18F9674B962F}" destId="{D0009FD7-1F39-D747-9BF8-CDF6BD0D8DED}" srcOrd="0" destOrd="0" presId="urn:microsoft.com/office/officeart/2005/8/layout/hierarchy2"/>
    <dgm:cxn modelId="{D269EB18-483C-424D-9C26-E2FD2FBE03F3}" type="presParOf" srcId="{6B6877D1-D6C1-914E-A481-18F9674B962F}" destId="{F9386062-520C-1141-BF3F-A05AFCB5C667}" srcOrd="1" destOrd="0" presId="urn:microsoft.com/office/officeart/2005/8/layout/hierarchy2"/>
    <dgm:cxn modelId="{B2C77297-6473-5040-A82A-A208FB6F6366}" type="presParOf" srcId="{94DE9A6C-CD93-A54C-9EC4-6A97A0F14C77}" destId="{E2897233-4B5B-804E-A9F5-020436F8E645}" srcOrd="2" destOrd="0" presId="urn:microsoft.com/office/officeart/2005/8/layout/hierarchy2"/>
    <dgm:cxn modelId="{DF76548E-99B8-114D-97B7-76A1D4D48F62}" type="presParOf" srcId="{E2897233-4B5B-804E-A9F5-020436F8E645}" destId="{CD9FB0DC-7EE9-B546-AF4D-DD3421EAD576}" srcOrd="0" destOrd="0" presId="urn:microsoft.com/office/officeart/2005/8/layout/hierarchy2"/>
    <dgm:cxn modelId="{C84C04AB-20DA-C442-8EE5-68F42B8FA353}" type="presParOf" srcId="{94DE9A6C-CD93-A54C-9EC4-6A97A0F14C77}" destId="{78C0A8B4-3D23-3E4C-8B57-E86B4600EFD9}" srcOrd="3" destOrd="0" presId="urn:microsoft.com/office/officeart/2005/8/layout/hierarchy2"/>
    <dgm:cxn modelId="{42174A29-E658-8243-BB2D-A2A14535B900}" type="presParOf" srcId="{78C0A8B4-3D23-3E4C-8B57-E86B4600EFD9}" destId="{D8EFB0EB-0B4B-0E4B-9044-CFB174A07C3A}" srcOrd="0" destOrd="0" presId="urn:microsoft.com/office/officeart/2005/8/layout/hierarchy2"/>
    <dgm:cxn modelId="{56F89AEC-0B84-F241-9E28-8436EAD44B5A}" type="presParOf" srcId="{78C0A8B4-3D23-3E4C-8B57-E86B4600EFD9}" destId="{BD607FED-13D5-C44D-A765-B9E2F4FFD9DE}" srcOrd="1" destOrd="0" presId="urn:microsoft.com/office/officeart/2005/8/layout/hierarchy2"/>
    <dgm:cxn modelId="{52D4BD2E-54B2-D640-ACC3-9455DD4067D6}" type="presParOf" srcId="{72FFEAF4-3BE6-6B4F-B836-F396F60F17C5}" destId="{DBB70CA4-5167-C04F-BB73-AA65C487F11C}" srcOrd="2" destOrd="0" presId="urn:microsoft.com/office/officeart/2005/8/layout/hierarchy2"/>
    <dgm:cxn modelId="{C1B7E5E6-D565-EA4F-91F8-A3FA6782600E}" type="presParOf" srcId="{DBB70CA4-5167-C04F-BB73-AA65C487F11C}" destId="{83EDD322-6569-6248-8ABE-A3E45D7AE6DD}" srcOrd="0" destOrd="0" presId="urn:microsoft.com/office/officeart/2005/8/layout/hierarchy2"/>
    <dgm:cxn modelId="{3172A620-5115-6445-9C70-A7F2D7C01368}" type="presParOf" srcId="{72FFEAF4-3BE6-6B4F-B836-F396F60F17C5}" destId="{8B9FA1A8-FE51-F14E-8F5D-C9F92C35D509}" srcOrd="3" destOrd="0" presId="urn:microsoft.com/office/officeart/2005/8/layout/hierarchy2"/>
    <dgm:cxn modelId="{EF8B832A-04BE-D447-9563-8DF84281EFFC}" type="presParOf" srcId="{8B9FA1A8-FE51-F14E-8F5D-C9F92C35D509}" destId="{530406CD-EC14-8442-A02D-284275A26E4A}" srcOrd="0" destOrd="0" presId="urn:microsoft.com/office/officeart/2005/8/layout/hierarchy2"/>
    <dgm:cxn modelId="{DBEFB42E-B1DD-9647-A1C8-74E5A7E87313}" type="presParOf" srcId="{8B9FA1A8-FE51-F14E-8F5D-C9F92C35D509}" destId="{77BBC94A-B390-BE4C-AFB9-1A54567CC7A9}" srcOrd="1" destOrd="0" presId="urn:microsoft.com/office/officeart/2005/8/layout/hierarchy2"/>
    <dgm:cxn modelId="{67AC13F9-468D-844F-AE77-5B8A35492C31}" type="presParOf" srcId="{77BBC94A-B390-BE4C-AFB9-1A54567CC7A9}" destId="{9891E9D1-E0F0-C64B-840B-A30CCC14D7C4}" srcOrd="0" destOrd="0" presId="urn:microsoft.com/office/officeart/2005/8/layout/hierarchy2"/>
    <dgm:cxn modelId="{61F3F36C-FE4F-6945-A57B-0072910BD91F}" type="presParOf" srcId="{9891E9D1-E0F0-C64B-840B-A30CCC14D7C4}" destId="{3007A366-AEE1-1045-B51C-DC10BFB8601E}" srcOrd="0" destOrd="0" presId="urn:microsoft.com/office/officeart/2005/8/layout/hierarchy2"/>
    <dgm:cxn modelId="{302501B1-49EA-9B46-9DA3-68C9F1209F12}" type="presParOf" srcId="{77BBC94A-B390-BE4C-AFB9-1A54567CC7A9}" destId="{905E111E-31F7-3946-86E0-994B77935C26}" srcOrd="1" destOrd="0" presId="urn:microsoft.com/office/officeart/2005/8/layout/hierarchy2"/>
    <dgm:cxn modelId="{9B7F2B18-20F2-CE44-998D-E5C3F870AD81}" type="presParOf" srcId="{905E111E-31F7-3946-86E0-994B77935C26}" destId="{ACC1F096-7CF2-6345-8EAD-4ED5DC0F2783}" srcOrd="0" destOrd="0" presId="urn:microsoft.com/office/officeart/2005/8/layout/hierarchy2"/>
    <dgm:cxn modelId="{5CACB2E9-B490-A644-A541-A53AFE6A0D8F}" type="presParOf" srcId="{905E111E-31F7-3946-86E0-994B77935C26}" destId="{F7D01246-659F-F24C-9E1E-616BC75E5A52}" srcOrd="1" destOrd="0" presId="urn:microsoft.com/office/officeart/2005/8/layout/hierarchy2"/>
    <dgm:cxn modelId="{B99B541E-468B-CC4B-B26D-295739A8EA66}" type="presParOf" srcId="{77BBC94A-B390-BE4C-AFB9-1A54567CC7A9}" destId="{6B1D3703-0EE1-AF4C-89F6-16812B5F7533}" srcOrd="2" destOrd="0" presId="urn:microsoft.com/office/officeart/2005/8/layout/hierarchy2"/>
    <dgm:cxn modelId="{86ED4B6A-7665-3846-B74E-9FDDD2D2C17D}" type="presParOf" srcId="{6B1D3703-0EE1-AF4C-89F6-16812B5F7533}" destId="{F5FFBAEF-6A64-0548-85C4-948D2D4109EC}" srcOrd="0" destOrd="0" presId="urn:microsoft.com/office/officeart/2005/8/layout/hierarchy2"/>
    <dgm:cxn modelId="{C3BA2C17-06FC-494F-B26B-B92A9E06420C}" type="presParOf" srcId="{77BBC94A-B390-BE4C-AFB9-1A54567CC7A9}" destId="{7E574B7A-DD04-4249-AA4B-D7D979DE5196}" srcOrd="3" destOrd="0" presId="urn:microsoft.com/office/officeart/2005/8/layout/hierarchy2"/>
    <dgm:cxn modelId="{9F267A76-A6AD-B040-BA89-30BD4BC02711}" type="presParOf" srcId="{7E574B7A-DD04-4249-AA4B-D7D979DE5196}" destId="{C2650A44-EA8D-CB4F-9706-D893A756851D}" srcOrd="0" destOrd="0" presId="urn:microsoft.com/office/officeart/2005/8/layout/hierarchy2"/>
    <dgm:cxn modelId="{2CE5D299-C9CC-8A47-8880-CF3CC2766C50}" type="presParOf" srcId="{7E574B7A-DD04-4249-AA4B-D7D979DE5196}" destId="{9B75C913-9E24-EE47-8424-6EBAE066A952}" srcOrd="1" destOrd="0" presId="urn:microsoft.com/office/officeart/2005/8/layout/hierarchy2"/>
    <dgm:cxn modelId="{63F46299-7A30-C442-97EC-F1AC19232D7C}" type="presParOf" srcId="{72FFEAF4-3BE6-6B4F-B836-F396F60F17C5}" destId="{8A89E171-B93C-C248-B92E-AF1D0BE50F6E}" srcOrd="4" destOrd="0" presId="urn:microsoft.com/office/officeart/2005/8/layout/hierarchy2"/>
    <dgm:cxn modelId="{59C63C4D-F73D-FC4C-ADFE-75F0CEEF4C7C}" type="presParOf" srcId="{8A89E171-B93C-C248-B92E-AF1D0BE50F6E}" destId="{636970AF-4CDB-3442-B31F-EE3D993DCCC4}" srcOrd="0" destOrd="0" presId="urn:microsoft.com/office/officeart/2005/8/layout/hierarchy2"/>
    <dgm:cxn modelId="{595473BB-130C-D84D-8991-71A70665788C}" type="presParOf" srcId="{72FFEAF4-3BE6-6B4F-B836-F396F60F17C5}" destId="{129224E7-F2AD-A84C-AA26-4CFFB4198740}" srcOrd="5" destOrd="0" presId="urn:microsoft.com/office/officeart/2005/8/layout/hierarchy2"/>
    <dgm:cxn modelId="{226A9D70-21A4-D14D-99C8-5D9435F2692A}" type="presParOf" srcId="{129224E7-F2AD-A84C-AA26-4CFFB4198740}" destId="{F382679A-1E1E-B241-A723-D17F0470E25C}" srcOrd="0" destOrd="0" presId="urn:microsoft.com/office/officeart/2005/8/layout/hierarchy2"/>
    <dgm:cxn modelId="{76B6F7A6-53DA-1143-A079-4A6CA49200C5}" type="presParOf" srcId="{129224E7-F2AD-A84C-AA26-4CFFB4198740}" destId="{C63657F6-E2E2-9B44-A7BB-80E1804C5A01}" srcOrd="1" destOrd="0" presId="urn:microsoft.com/office/officeart/2005/8/layout/hierarchy2"/>
    <dgm:cxn modelId="{75953584-8FB1-EC49-AF4B-8536E7F4820A}" type="presParOf" srcId="{C63657F6-E2E2-9B44-A7BB-80E1804C5A01}" destId="{9BE268CC-6D24-3B4E-B54E-C522CA5CFC96}" srcOrd="0" destOrd="0" presId="urn:microsoft.com/office/officeart/2005/8/layout/hierarchy2"/>
    <dgm:cxn modelId="{136E7B8A-92C5-1E49-ACB0-B5FC5B09661D}" type="presParOf" srcId="{9BE268CC-6D24-3B4E-B54E-C522CA5CFC96}" destId="{98FAA435-E982-3943-927D-A6E036B5E857}" srcOrd="0" destOrd="0" presId="urn:microsoft.com/office/officeart/2005/8/layout/hierarchy2"/>
    <dgm:cxn modelId="{0B490CB5-C36E-7642-9F5E-44C05FE0B544}" type="presParOf" srcId="{C63657F6-E2E2-9B44-A7BB-80E1804C5A01}" destId="{07A45F08-E189-F444-9785-DA633308EAC0}" srcOrd="1" destOrd="0" presId="urn:microsoft.com/office/officeart/2005/8/layout/hierarchy2"/>
    <dgm:cxn modelId="{D668B7FE-6732-4F4C-8D4A-B8E599D02209}" type="presParOf" srcId="{07A45F08-E189-F444-9785-DA633308EAC0}" destId="{3E913249-7496-CA44-883A-D45486F05B95}" srcOrd="0" destOrd="0" presId="urn:microsoft.com/office/officeart/2005/8/layout/hierarchy2"/>
    <dgm:cxn modelId="{0085C418-B5F5-594E-8F63-0D0BF76856D7}" type="presParOf" srcId="{07A45F08-E189-F444-9785-DA633308EAC0}" destId="{1C570768-A395-4E4F-AE5C-43767596AEBB}" srcOrd="1" destOrd="0" presId="urn:microsoft.com/office/officeart/2005/8/layout/hierarchy2"/>
    <dgm:cxn modelId="{1248B72E-24D2-EE4B-BE2B-F13BAEE39D3E}" type="presParOf" srcId="{C63657F6-E2E2-9B44-A7BB-80E1804C5A01}" destId="{8CF3169F-C940-6F41-8E18-438E56F831A9}" srcOrd="2" destOrd="0" presId="urn:microsoft.com/office/officeart/2005/8/layout/hierarchy2"/>
    <dgm:cxn modelId="{578403AB-AB84-174B-8F26-09E964093509}" type="presParOf" srcId="{8CF3169F-C940-6F41-8E18-438E56F831A9}" destId="{1CE5542F-06B1-3542-96E3-D6E8984866F1}" srcOrd="0" destOrd="0" presId="urn:microsoft.com/office/officeart/2005/8/layout/hierarchy2"/>
    <dgm:cxn modelId="{BD0D9959-B094-8A43-95E0-B9AD06AF7C03}" type="presParOf" srcId="{C63657F6-E2E2-9B44-A7BB-80E1804C5A01}" destId="{AA0BF115-4EF7-6545-B0FC-3E1B36E59CF5}" srcOrd="3" destOrd="0" presId="urn:microsoft.com/office/officeart/2005/8/layout/hierarchy2"/>
    <dgm:cxn modelId="{223D86D4-4C47-FA49-87F5-D04761A844EE}" type="presParOf" srcId="{AA0BF115-4EF7-6545-B0FC-3E1B36E59CF5}" destId="{6A3FDCF3-33B0-9445-9CC2-6F1B07E098E6}" srcOrd="0" destOrd="0" presId="urn:microsoft.com/office/officeart/2005/8/layout/hierarchy2"/>
    <dgm:cxn modelId="{86ACEB82-7F70-A944-83D0-68E79A5DF227}" type="presParOf" srcId="{AA0BF115-4EF7-6545-B0FC-3E1B36E59CF5}" destId="{DAA10C88-99E3-9242-8178-A20D2D522F1A}" srcOrd="1" destOrd="0" presId="urn:microsoft.com/office/officeart/2005/8/layout/hierarchy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ADDF3C-9D63-5C41-B137-C244ED3C860E}">
      <dsp:nvSpPr>
        <dsp:cNvPr id="0" name=""/>
        <dsp:cNvSpPr/>
      </dsp:nvSpPr>
      <dsp:spPr>
        <a:xfrm>
          <a:off x="1566293" y="3200190"/>
          <a:ext cx="207900" cy="396151"/>
        </a:xfrm>
        <a:custGeom>
          <a:avLst/>
          <a:gdLst/>
          <a:ahLst/>
          <a:cxnLst/>
          <a:rect l="0" t="0" r="0" b="0"/>
          <a:pathLst>
            <a:path>
              <a:moveTo>
                <a:pt x="0" y="0"/>
              </a:moveTo>
              <a:lnTo>
                <a:pt x="103950" y="0"/>
              </a:lnTo>
              <a:lnTo>
                <a:pt x="103950" y="396151"/>
              </a:lnTo>
              <a:lnTo>
                <a:pt x="207900" y="396151"/>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1659058" y="3387081"/>
        <a:ext cx="22369" cy="22369"/>
      </dsp:txXfrm>
    </dsp:sp>
    <dsp:sp modelId="{AB1A16A1-51F5-E843-BEA9-058AEE4F9296}">
      <dsp:nvSpPr>
        <dsp:cNvPr id="0" name=""/>
        <dsp:cNvSpPr/>
      </dsp:nvSpPr>
      <dsp:spPr>
        <a:xfrm>
          <a:off x="1566293" y="3154470"/>
          <a:ext cx="207900" cy="91440"/>
        </a:xfrm>
        <a:custGeom>
          <a:avLst/>
          <a:gdLst/>
          <a:ahLst/>
          <a:cxnLst/>
          <a:rect l="0" t="0" r="0" b="0"/>
          <a:pathLst>
            <a:path>
              <a:moveTo>
                <a:pt x="0" y="45720"/>
              </a:moveTo>
              <a:lnTo>
                <a:pt x="207900" y="4572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1665045" y="3194992"/>
        <a:ext cx="10395" cy="10395"/>
      </dsp:txXfrm>
    </dsp:sp>
    <dsp:sp modelId="{8CAB5C92-49A8-C848-BABE-382D278EE93C}">
      <dsp:nvSpPr>
        <dsp:cNvPr id="0" name=""/>
        <dsp:cNvSpPr/>
      </dsp:nvSpPr>
      <dsp:spPr>
        <a:xfrm>
          <a:off x="1566293" y="2804038"/>
          <a:ext cx="207900" cy="396151"/>
        </a:xfrm>
        <a:custGeom>
          <a:avLst/>
          <a:gdLst/>
          <a:ahLst/>
          <a:cxnLst/>
          <a:rect l="0" t="0" r="0" b="0"/>
          <a:pathLst>
            <a:path>
              <a:moveTo>
                <a:pt x="0" y="396151"/>
              </a:moveTo>
              <a:lnTo>
                <a:pt x="103950" y="396151"/>
              </a:lnTo>
              <a:lnTo>
                <a:pt x="103950" y="0"/>
              </a:lnTo>
              <a:lnTo>
                <a:pt x="207900" y="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1659058" y="2990929"/>
        <a:ext cx="22369" cy="22369"/>
      </dsp:txXfrm>
    </dsp:sp>
    <dsp:sp modelId="{26C46F27-1C69-E946-A6ED-237CE8F6D278}">
      <dsp:nvSpPr>
        <dsp:cNvPr id="0" name=""/>
        <dsp:cNvSpPr/>
      </dsp:nvSpPr>
      <dsp:spPr>
        <a:xfrm>
          <a:off x="318890" y="2011735"/>
          <a:ext cx="207900" cy="1188454"/>
        </a:xfrm>
        <a:custGeom>
          <a:avLst/>
          <a:gdLst/>
          <a:ahLst/>
          <a:cxnLst/>
          <a:rect l="0" t="0" r="0" b="0"/>
          <a:pathLst>
            <a:path>
              <a:moveTo>
                <a:pt x="0" y="0"/>
              </a:moveTo>
              <a:lnTo>
                <a:pt x="103950" y="0"/>
              </a:lnTo>
              <a:lnTo>
                <a:pt x="103950" y="1188454"/>
              </a:lnTo>
              <a:lnTo>
                <a:pt x="207900" y="1188454"/>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392678" y="2575800"/>
        <a:ext cx="60325" cy="60325"/>
      </dsp:txXfrm>
    </dsp:sp>
    <dsp:sp modelId="{3FE9ED51-1184-4C40-A194-2370E22D213D}">
      <dsp:nvSpPr>
        <dsp:cNvPr id="0" name=""/>
        <dsp:cNvSpPr/>
      </dsp:nvSpPr>
      <dsp:spPr>
        <a:xfrm>
          <a:off x="1566293" y="2011735"/>
          <a:ext cx="207900" cy="396151"/>
        </a:xfrm>
        <a:custGeom>
          <a:avLst/>
          <a:gdLst/>
          <a:ahLst/>
          <a:cxnLst/>
          <a:rect l="0" t="0" r="0" b="0"/>
          <a:pathLst>
            <a:path>
              <a:moveTo>
                <a:pt x="0" y="0"/>
              </a:moveTo>
              <a:lnTo>
                <a:pt x="103950" y="0"/>
              </a:lnTo>
              <a:lnTo>
                <a:pt x="103950" y="396151"/>
              </a:lnTo>
              <a:lnTo>
                <a:pt x="207900" y="396151"/>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1659058" y="2198626"/>
        <a:ext cx="22369" cy="22369"/>
      </dsp:txXfrm>
    </dsp:sp>
    <dsp:sp modelId="{FA140C32-6262-3B4F-A174-9BF2E05B6DC5}">
      <dsp:nvSpPr>
        <dsp:cNvPr id="0" name=""/>
        <dsp:cNvSpPr/>
      </dsp:nvSpPr>
      <dsp:spPr>
        <a:xfrm>
          <a:off x="1566293" y="1966015"/>
          <a:ext cx="207900" cy="91440"/>
        </a:xfrm>
        <a:custGeom>
          <a:avLst/>
          <a:gdLst/>
          <a:ahLst/>
          <a:cxnLst/>
          <a:rect l="0" t="0" r="0" b="0"/>
          <a:pathLst>
            <a:path>
              <a:moveTo>
                <a:pt x="0" y="45720"/>
              </a:moveTo>
              <a:lnTo>
                <a:pt x="207900" y="4572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1665045" y="2006537"/>
        <a:ext cx="10395" cy="10395"/>
      </dsp:txXfrm>
    </dsp:sp>
    <dsp:sp modelId="{FC7BCC22-6A3B-F64B-8B9F-4F8F677B326F}">
      <dsp:nvSpPr>
        <dsp:cNvPr id="0" name=""/>
        <dsp:cNvSpPr/>
      </dsp:nvSpPr>
      <dsp:spPr>
        <a:xfrm>
          <a:off x="1566293" y="1615583"/>
          <a:ext cx="207900" cy="396151"/>
        </a:xfrm>
        <a:custGeom>
          <a:avLst/>
          <a:gdLst/>
          <a:ahLst/>
          <a:cxnLst/>
          <a:rect l="0" t="0" r="0" b="0"/>
          <a:pathLst>
            <a:path>
              <a:moveTo>
                <a:pt x="0" y="396151"/>
              </a:moveTo>
              <a:lnTo>
                <a:pt x="103950" y="396151"/>
              </a:lnTo>
              <a:lnTo>
                <a:pt x="103950" y="0"/>
              </a:lnTo>
              <a:lnTo>
                <a:pt x="207900" y="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1659058" y="1802474"/>
        <a:ext cx="22369" cy="22369"/>
      </dsp:txXfrm>
    </dsp:sp>
    <dsp:sp modelId="{3EFE5D2C-377A-BD44-8D3B-4B92C1BA439E}">
      <dsp:nvSpPr>
        <dsp:cNvPr id="0" name=""/>
        <dsp:cNvSpPr/>
      </dsp:nvSpPr>
      <dsp:spPr>
        <a:xfrm>
          <a:off x="318890" y="1966015"/>
          <a:ext cx="207900" cy="91440"/>
        </a:xfrm>
        <a:custGeom>
          <a:avLst/>
          <a:gdLst/>
          <a:ahLst/>
          <a:cxnLst/>
          <a:rect l="0" t="0" r="0" b="0"/>
          <a:pathLst>
            <a:path>
              <a:moveTo>
                <a:pt x="0" y="45720"/>
              </a:moveTo>
              <a:lnTo>
                <a:pt x="207900" y="4572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417643" y="2006537"/>
        <a:ext cx="10395" cy="10395"/>
      </dsp:txXfrm>
    </dsp:sp>
    <dsp:sp modelId="{589A138F-8145-7248-B513-1A8EF75B2A2E}">
      <dsp:nvSpPr>
        <dsp:cNvPr id="0" name=""/>
        <dsp:cNvSpPr/>
      </dsp:nvSpPr>
      <dsp:spPr>
        <a:xfrm>
          <a:off x="2813695" y="1219432"/>
          <a:ext cx="207900" cy="198075"/>
        </a:xfrm>
        <a:custGeom>
          <a:avLst/>
          <a:gdLst/>
          <a:ahLst/>
          <a:cxnLst/>
          <a:rect l="0" t="0" r="0" b="0"/>
          <a:pathLst>
            <a:path>
              <a:moveTo>
                <a:pt x="0" y="0"/>
              </a:moveTo>
              <a:lnTo>
                <a:pt x="103950" y="0"/>
              </a:lnTo>
              <a:lnTo>
                <a:pt x="103950" y="198075"/>
              </a:lnTo>
              <a:lnTo>
                <a:pt x="207900" y="198075"/>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2910466" y="1311291"/>
        <a:ext cx="14357" cy="14357"/>
      </dsp:txXfrm>
    </dsp:sp>
    <dsp:sp modelId="{77D38697-D7A5-FB4B-8908-C32320B5CA2E}">
      <dsp:nvSpPr>
        <dsp:cNvPr id="0" name=""/>
        <dsp:cNvSpPr/>
      </dsp:nvSpPr>
      <dsp:spPr>
        <a:xfrm>
          <a:off x="2813695" y="1021356"/>
          <a:ext cx="207900" cy="198075"/>
        </a:xfrm>
        <a:custGeom>
          <a:avLst/>
          <a:gdLst/>
          <a:ahLst/>
          <a:cxnLst/>
          <a:rect l="0" t="0" r="0" b="0"/>
          <a:pathLst>
            <a:path>
              <a:moveTo>
                <a:pt x="0" y="198075"/>
              </a:moveTo>
              <a:lnTo>
                <a:pt x="103950" y="198075"/>
              </a:lnTo>
              <a:lnTo>
                <a:pt x="103950" y="0"/>
              </a:lnTo>
              <a:lnTo>
                <a:pt x="207900" y="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2910466" y="1113215"/>
        <a:ext cx="14357" cy="14357"/>
      </dsp:txXfrm>
    </dsp:sp>
    <dsp:sp modelId="{5A9AD90F-CD3A-8442-9DA2-63D02773F0C4}">
      <dsp:nvSpPr>
        <dsp:cNvPr id="0" name=""/>
        <dsp:cNvSpPr/>
      </dsp:nvSpPr>
      <dsp:spPr>
        <a:xfrm>
          <a:off x="1566293" y="823280"/>
          <a:ext cx="207900" cy="396151"/>
        </a:xfrm>
        <a:custGeom>
          <a:avLst/>
          <a:gdLst/>
          <a:ahLst/>
          <a:cxnLst/>
          <a:rect l="0" t="0" r="0" b="0"/>
          <a:pathLst>
            <a:path>
              <a:moveTo>
                <a:pt x="0" y="0"/>
              </a:moveTo>
              <a:lnTo>
                <a:pt x="103950" y="0"/>
              </a:lnTo>
              <a:lnTo>
                <a:pt x="103950" y="396151"/>
              </a:lnTo>
              <a:lnTo>
                <a:pt x="207900" y="396151"/>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1659058" y="1010171"/>
        <a:ext cx="22369" cy="22369"/>
      </dsp:txXfrm>
    </dsp:sp>
    <dsp:sp modelId="{935B4AA1-2594-044E-A368-9D8B159EA907}">
      <dsp:nvSpPr>
        <dsp:cNvPr id="0" name=""/>
        <dsp:cNvSpPr/>
      </dsp:nvSpPr>
      <dsp:spPr>
        <a:xfrm>
          <a:off x="2813695" y="427129"/>
          <a:ext cx="207900" cy="198075"/>
        </a:xfrm>
        <a:custGeom>
          <a:avLst/>
          <a:gdLst/>
          <a:ahLst/>
          <a:cxnLst/>
          <a:rect l="0" t="0" r="0" b="0"/>
          <a:pathLst>
            <a:path>
              <a:moveTo>
                <a:pt x="0" y="0"/>
              </a:moveTo>
              <a:lnTo>
                <a:pt x="103950" y="0"/>
              </a:lnTo>
              <a:lnTo>
                <a:pt x="103950" y="198075"/>
              </a:lnTo>
              <a:lnTo>
                <a:pt x="207900" y="198075"/>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2910466" y="518988"/>
        <a:ext cx="14357" cy="14357"/>
      </dsp:txXfrm>
    </dsp:sp>
    <dsp:sp modelId="{D91A0D53-7A13-324D-960D-3EA4B9EE833D}">
      <dsp:nvSpPr>
        <dsp:cNvPr id="0" name=""/>
        <dsp:cNvSpPr/>
      </dsp:nvSpPr>
      <dsp:spPr>
        <a:xfrm>
          <a:off x="2813695" y="229053"/>
          <a:ext cx="207900" cy="198075"/>
        </a:xfrm>
        <a:custGeom>
          <a:avLst/>
          <a:gdLst/>
          <a:ahLst/>
          <a:cxnLst/>
          <a:rect l="0" t="0" r="0" b="0"/>
          <a:pathLst>
            <a:path>
              <a:moveTo>
                <a:pt x="0" y="198075"/>
              </a:moveTo>
              <a:lnTo>
                <a:pt x="103950" y="198075"/>
              </a:lnTo>
              <a:lnTo>
                <a:pt x="103950" y="0"/>
              </a:lnTo>
              <a:lnTo>
                <a:pt x="207900" y="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2910466" y="320912"/>
        <a:ext cx="14357" cy="14357"/>
      </dsp:txXfrm>
    </dsp:sp>
    <dsp:sp modelId="{85A42470-FA55-7645-B6F3-7606E236C171}">
      <dsp:nvSpPr>
        <dsp:cNvPr id="0" name=""/>
        <dsp:cNvSpPr/>
      </dsp:nvSpPr>
      <dsp:spPr>
        <a:xfrm>
          <a:off x="1566293" y="427129"/>
          <a:ext cx="207900" cy="396151"/>
        </a:xfrm>
        <a:custGeom>
          <a:avLst/>
          <a:gdLst/>
          <a:ahLst/>
          <a:cxnLst/>
          <a:rect l="0" t="0" r="0" b="0"/>
          <a:pathLst>
            <a:path>
              <a:moveTo>
                <a:pt x="0" y="396151"/>
              </a:moveTo>
              <a:lnTo>
                <a:pt x="103950" y="396151"/>
              </a:lnTo>
              <a:lnTo>
                <a:pt x="103950" y="0"/>
              </a:lnTo>
              <a:lnTo>
                <a:pt x="207900" y="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1659058" y="614020"/>
        <a:ext cx="22369" cy="22369"/>
      </dsp:txXfrm>
    </dsp:sp>
    <dsp:sp modelId="{462D8255-4238-6D41-AB3A-1DD8C29B584E}">
      <dsp:nvSpPr>
        <dsp:cNvPr id="0" name=""/>
        <dsp:cNvSpPr/>
      </dsp:nvSpPr>
      <dsp:spPr>
        <a:xfrm>
          <a:off x="318890" y="823280"/>
          <a:ext cx="207900" cy="1188454"/>
        </a:xfrm>
        <a:custGeom>
          <a:avLst/>
          <a:gdLst/>
          <a:ahLst/>
          <a:cxnLst/>
          <a:rect l="0" t="0" r="0" b="0"/>
          <a:pathLst>
            <a:path>
              <a:moveTo>
                <a:pt x="0" y="1188454"/>
              </a:moveTo>
              <a:lnTo>
                <a:pt x="103950" y="1188454"/>
              </a:lnTo>
              <a:lnTo>
                <a:pt x="103950" y="0"/>
              </a:lnTo>
              <a:lnTo>
                <a:pt x="207900"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392678" y="1387345"/>
        <a:ext cx="60325" cy="60325"/>
      </dsp:txXfrm>
    </dsp:sp>
    <dsp:sp modelId="{3DB82ED3-5E6E-354D-8788-1CDA70F92F93}">
      <dsp:nvSpPr>
        <dsp:cNvPr id="0" name=""/>
        <dsp:cNvSpPr/>
      </dsp:nvSpPr>
      <dsp:spPr>
        <a:xfrm rot="16200000">
          <a:off x="-673573" y="1853274"/>
          <a:ext cx="1668006" cy="316921"/>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3335" tIns="13335" rIns="13335" bIns="13335" numCol="1" spcCol="1270" anchor="ctr" anchorCtr="0">
          <a:noAutofit/>
        </a:bodyPr>
        <a:lstStyle/>
        <a:p>
          <a:pPr lvl="0" algn="ctr" defTabSz="933450">
            <a:lnSpc>
              <a:spcPct val="90000"/>
            </a:lnSpc>
            <a:spcBef>
              <a:spcPct val="0"/>
            </a:spcBef>
            <a:spcAft>
              <a:spcPct val="35000"/>
            </a:spcAft>
          </a:pPr>
          <a:r>
            <a:rPr lang="en-US" sz="2100" kern="1200" dirty="0" smtClean="0"/>
            <a:t>team-org</a:t>
          </a:r>
          <a:endParaRPr lang="en-US" sz="2100" kern="1200" dirty="0"/>
        </a:p>
      </dsp:txBody>
      <dsp:txXfrm>
        <a:off x="-673573" y="1853274"/>
        <a:ext cx="1668006" cy="316921"/>
      </dsp:txXfrm>
    </dsp:sp>
    <dsp:sp modelId="{C5918B9C-7372-0349-A740-A5C2152D0402}">
      <dsp:nvSpPr>
        <dsp:cNvPr id="0" name=""/>
        <dsp:cNvSpPr/>
      </dsp:nvSpPr>
      <dsp:spPr>
        <a:xfrm>
          <a:off x="526791" y="664819"/>
          <a:ext cx="1039501" cy="316921"/>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smtClean="0"/>
            <a:t>Spaces</a:t>
          </a:r>
          <a:endParaRPr lang="en-US" sz="2000" kern="1200" dirty="0"/>
        </a:p>
      </dsp:txBody>
      <dsp:txXfrm>
        <a:off x="526791" y="664819"/>
        <a:ext cx="1039501" cy="316921"/>
      </dsp:txXfrm>
    </dsp:sp>
    <dsp:sp modelId="{E5C3A63D-BF47-DE4C-84F3-987813D8D8B0}">
      <dsp:nvSpPr>
        <dsp:cNvPr id="0" name=""/>
        <dsp:cNvSpPr/>
      </dsp:nvSpPr>
      <dsp:spPr>
        <a:xfrm>
          <a:off x="1774193" y="268668"/>
          <a:ext cx="1039501" cy="316921"/>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err="1" smtClean="0"/>
            <a:t>Dev</a:t>
          </a:r>
          <a:endParaRPr lang="en-US" sz="2000" kern="1200" dirty="0"/>
        </a:p>
      </dsp:txBody>
      <dsp:txXfrm>
        <a:off x="1774193" y="268668"/>
        <a:ext cx="1039501" cy="316921"/>
      </dsp:txXfrm>
    </dsp:sp>
    <dsp:sp modelId="{6EEF3A5D-E84A-854B-9D63-6B05D28C4FC5}">
      <dsp:nvSpPr>
        <dsp:cNvPr id="0" name=""/>
        <dsp:cNvSpPr/>
      </dsp:nvSpPr>
      <dsp:spPr>
        <a:xfrm>
          <a:off x="3021595" y="70592"/>
          <a:ext cx="1039501" cy="316921"/>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smtClean="0"/>
            <a:t>Services</a:t>
          </a:r>
          <a:endParaRPr lang="en-US" sz="2000" kern="1200" dirty="0"/>
        </a:p>
      </dsp:txBody>
      <dsp:txXfrm>
        <a:off x="3021595" y="70592"/>
        <a:ext cx="1039501" cy="316921"/>
      </dsp:txXfrm>
    </dsp:sp>
    <dsp:sp modelId="{E8E030DE-A5AC-F04F-97C2-1B05C6EBB91F}">
      <dsp:nvSpPr>
        <dsp:cNvPr id="0" name=""/>
        <dsp:cNvSpPr/>
      </dsp:nvSpPr>
      <dsp:spPr>
        <a:xfrm>
          <a:off x="3021595" y="466744"/>
          <a:ext cx="1039501" cy="316921"/>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smtClean="0"/>
            <a:t>Apps</a:t>
          </a:r>
          <a:endParaRPr lang="en-US" sz="2000" kern="1200" dirty="0"/>
        </a:p>
      </dsp:txBody>
      <dsp:txXfrm>
        <a:off x="3021595" y="466744"/>
        <a:ext cx="1039501" cy="316921"/>
      </dsp:txXfrm>
    </dsp:sp>
    <dsp:sp modelId="{296A3B75-D17F-F94F-A8EC-DB40003778B5}">
      <dsp:nvSpPr>
        <dsp:cNvPr id="0" name=""/>
        <dsp:cNvSpPr/>
      </dsp:nvSpPr>
      <dsp:spPr>
        <a:xfrm>
          <a:off x="1774193" y="1060971"/>
          <a:ext cx="1039501" cy="316921"/>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smtClean="0"/>
            <a:t>Test</a:t>
          </a:r>
          <a:endParaRPr lang="en-US" sz="2000" kern="1200" dirty="0"/>
        </a:p>
      </dsp:txBody>
      <dsp:txXfrm>
        <a:off x="1774193" y="1060971"/>
        <a:ext cx="1039501" cy="316921"/>
      </dsp:txXfrm>
    </dsp:sp>
    <dsp:sp modelId="{DE457DA2-3071-F741-9075-CA0FE22AB6ED}">
      <dsp:nvSpPr>
        <dsp:cNvPr id="0" name=""/>
        <dsp:cNvSpPr/>
      </dsp:nvSpPr>
      <dsp:spPr>
        <a:xfrm>
          <a:off x="3021595" y="862895"/>
          <a:ext cx="1039501" cy="316921"/>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smtClean="0"/>
            <a:t>Services</a:t>
          </a:r>
          <a:endParaRPr lang="en-US" sz="2000" kern="1200" dirty="0"/>
        </a:p>
      </dsp:txBody>
      <dsp:txXfrm>
        <a:off x="3021595" y="862895"/>
        <a:ext cx="1039501" cy="316921"/>
      </dsp:txXfrm>
    </dsp:sp>
    <dsp:sp modelId="{359F9338-3E2B-194D-A554-901B858772DD}">
      <dsp:nvSpPr>
        <dsp:cNvPr id="0" name=""/>
        <dsp:cNvSpPr/>
      </dsp:nvSpPr>
      <dsp:spPr>
        <a:xfrm>
          <a:off x="3021595" y="1259047"/>
          <a:ext cx="1039501" cy="316921"/>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smtClean="0"/>
            <a:t>Apps</a:t>
          </a:r>
          <a:endParaRPr lang="en-US" sz="2000" kern="1200" dirty="0"/>
        </a:p>
      </dsp:txBody>
      <dsp:txXfrm>
        <a:off x="3021595" y="1259047"/>
        <a:ext cx="1039501" cy="316921"/>
      </dsp:txXfrm>
    </dsp:sp>
    <dsp:sp modelId="{42662F65-8A1A-DE4E-853B-D51EDA0E97EC}">
      <dsp:nvSpPr>
        <dsp:cNvPr id="0" name=""/>
        <dsp:cNvSpPr/>
      </dsp:nvSpPr>
      <dsp:spPr>
        <a:xfrm>
          <a:off x="526791" y="1853274"/>
          <a:ext cx="1039501" cy="316921"/>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smtClean="0"/>
            <a:t>Users</a:t>
          </a:r>
          <a:endParaRPr lang="en-US" sz="2000" kern="1200" dirty="0"/>
        </a:p>
      </dsp:txBody>
      <dsp:txXfrm>
        <a:off x="526791" y="1853274"/>
        <a:ext cx="1039501" cy="316921"/>
      </dsp:txXfrm>
    </dsp:sp>
    <dsp:sp modelId="{96F65B3A-E2B8-904A-8883-0BD76B6F72AD}">
      <dsp:nvSpPr>
        <dsp:cNvPr id="0" name=""/>
        <dsp:cNvSpPr/>
      </dsp:nvSpPr>
      <dsp:spPr>
        <a:xfrm>
          <a:off x="1774193" y="1457123"/>
          <a:ext cx="1039501" cy="316921"/>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smtClean="0"/>
            <a:t>Art</a:t>
          </a:r>
          <a:endParaRPr lang="en-US" sz="2000" kern="1200" dirty="0"/>
        </a:p>
      </dsp:txBody>
      <dsp:txXfrm>
        <a:off x="1774193" y="1457123"/>
        <a:ext cx="1039501" cy="316921"/>
      </dsp:txXfrm>
    </dsp:sp>
    <dsp:sp modelId="{55D49D3A-08D3-B84E-8E48-505C9344A40B}">
      <dsp:nvSpPr>
        <dsp:cNvPr id="0" name=""/>
        <dsp:cNvSpPr/>
      </dsp:nvSpPr>
      <dsp:spPr>
        <a:xfrm>
          <a:off x="1774193" y="1853274"/>
          <a:ext cx="1039501" cy="316921"/>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smtClean="0"/>
            <a:t>Steve</a:t>
          </a:r>
          <a:endParaRPr lang="en-US" sz="2000" kern="1200" dirty="0"/>
        </a:p>
      </dsp:txBody>
      <dsp:txXfrm>
        <a:off x="1774193" y="1853274"/>
        <a:ext cx="1039501" cy="316921"/>
      </dsp:txXfrm>
    </dsp:sp>
    <dsp:sp modelId="{5D3B07EB-E4DF-BF49-826B-BE4EBA5562A3}">
      <dsp:nvSpPr>
        <dsp:cNvPr id="0" name=""/>
        <dsp:cNvSpPr/>
      </dsp:nvSpPr>
      <dsp:spPr>
        <a:xfrm>
          <a:off x="1774193" y="2249426"/>
          <a:ext cx="1039501" cy="316921"/>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smtClean="0"/>
            <a:t>Chris</a:t>
          </a:r>
          <a:endParaRPr lang="en-US" sz="2000" kern="1200" dirty="0"/>
        </a:p>
      </dsp:txBody>
      <dsp:txXfrm>
        <a:off x="1774193" y="2249426"/>
        <a:ext cx="1039501" cy="316921"/>
      </dsp:txXfrm>
    </dsp:sp>
    <dsp:sp modelId="{A81D2CF2-8F6D-5045-9EE5-146F6C4100D3}">
      <dsp:nvSpPr>
        <dsp:cNvPr id="0" name=""/>
        <dsp:cNvSpPr/>
      </dsp:nvSpPr>
      <dsp:spPr>
        <a:xfrm>
          <a:off x="526791" y="3041729"/>
          <a:ext cx="1039501" cy="316921"/>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smtClean="0"/>
            <a:t>Quota</a:t>
          </a:r>
          <a:endParaRPr lang="en-US" sz="2000" kern="1200" dirty="0"/>
        </a:p>
      </dsp:txBody>
      <dsp:txXfrm>
        <a:off x="526791" y="3041729"/>
        <a:ext cx="1039501" cy="316921"/>
      </dsp:txXfrm>
    </dsp:sp>
    <dsp:sp modelId="{7F406A96-480C-AA4A-B06B-CE3143FBF491}">
      <dsp:nvSpPr>
        <dsp:cNvPr id="0" name=""/>
        <dsp:cNvSpPr/>
      </dsp:nvSpPr>
      <dsp:spPr>
        <a:xfrm>
          <a:off x="1774193" y="2645577"/>
          <a:ext cx="1039501" cy="316921"/>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smtClean="0"/>
            <a:t>Memory</a:t>
          </a:r>
          <a:endParaRPr lang="en-US" sz="2000" kern="1200" dirty="0"/>
        </a:p>
      </dsp:txBody>
      <dsp:txXfrm>
        <a:off x="1774193" y="2645577"/>
        <a:ext cx="1039501" cy="316921"/>
      </dsp:txXfrm>
    </dsp:sp>
    <dsp:sp modelId="{6BC99E23-D251-8F4A-8262-8599F1F056FA}">
      <dsp:nvSpPr>
        <dsp:cNvPr id="0" name=""/>
        <dsp:cNvSpPr/>
      </dsp:nvSpPr>
      <dsp:spPr>
        <a:xfrm>
          <a:off x="1774193" y="3041729"/>
          <a:ext cx="1039501" cy="316921"/>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smtClean="0"/>
            <a:t>Services</a:t>
          </a:r>
          <a:endParaRPr lang="en-US" sz="2000" kern="1200" dirty="0"/>
        </a:p>
      </dsp:txBody>
      <dsp:txXfrm>
        <a:off x="1774193" y="3041729"/>
        <a:ext cx="1039501" cy="316921"/>
      </dsp:txXfrm>
    </dsp:sp>
    <dsp:sp modelId="{2C70BD79-A339-1444-9860-AA2B04410BF0}">
      <dsp:nvSpPr>
        <dsp:cNvPr id="0" name=""/>
        <dsp:cNvSpPr/>
      </dsp:nvSpPr>
      <dsp:spPr>
        <a:xfrm>
          <a:off x="1774193" y="3437881"/>
          <a:ext cx="1039501" cy="316921"/>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smtClean="0"/>
            <a:t>Routes</a:t>
          </a:r>
          <a:endParaRPr lang="en-US" sz="2000" kern="1200" dirty="0"/>
        </a:p>
      </dsp:txBody>
      <dsp:txXfrm>
        <a:off x="1774193" y="3437881"/>
        <a:ext cx="1039501" cy="31692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ADDF3C-9D63-5C41-B137-C244ED3C860E}">
      <dsp:nvSpPr>
        <dsp:cNvPr id="0" name=""/>
        <dsp:cNvSpPr/>
      </dsp:nvSpPr>
      <dsp:spPr>
        <a:xfrm>
          <a:off x="1614826" y="3284155"/>
          <a:ext cx="214351" cy="408444"/>
        </a:xfrm>
        <a:custGeom>
          <a:avLst/>
          <a:gdLst/>
          <a:ahLst/>
          <a:cxnLst/>
          <a:rect l="0" t="0" r="0" b="0"/>
          <a:pathLst>
            <a:path>
              <a:moveTo>
                <a:pt x="0" y="0"/>
              </a:moveTo>
              <a:lnTo>
                <a:pt x="107175" y="0"/>
              </a:lnTo>
              <a:lnTo>
                <a:pt x="107175" y="408444"/>
              </a:lnTo>
              <a:lnTo>
                <a:pt x="214351" y="408444"/>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1710470" y="3476845"/>
        <a:ext cx="23063" cy="23063"/>
      </dsp:txXfrm>
    </dsp:sp>
    <dsp:sp modelId="{AB1A16A1-51F5-E843-BEA9-058AEE4F9296}">
      <dsp:nvSpPr>
        <dsp:cNvPr id="0" name=""/>
        <dsp:cNvSpPr/>
      </dsp:nvSpPr>
      <dsp:spPr>
        <a:xfrm>
          <a:off x="1614826" y="3238435"/>
          <a:ext cx="214351" cy="91440"/>
        </a:xfrm>
        <a:custGeom>
          <a:avLst/>
          <a:gdLst/>
          <a:ahLst/>
          <a:cxnLst/>
          <a:rect l="0" t="0" r="0" b="0"/>
          <a:pathLst>
            <a:path>
              <a:moveTo>
                <a:pt x="0" y="45720"/>
              </a:moveTo>
              <a:lnTo>
                <a:pt x="214351" y="4572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1716643" y="3278796"/>
        <a:ext cx="10717" cy="10717"/>
      </dsp:txXfrm>
    </dsp:sp>
    <dsp:sp modelId="{8CAB5C92-49A8-C848-BABE-382D278EE93C}">
      <dsp:nvSpPr>
        <dsp:cNvPr id="0" name=""/>
        <dsp:cNvSpPr/>
      </dsp:nvSpPr>
      <dsp:spPr>
        <a:xfrm>
          <a:off x="1614826" y="2875710"/>
          <a:ext cx="214351" cy="408444"/>
        </a:xfrm>
        <a:custGeom>
          <a:avLst/>
          <a:gdLst/>
          <a:ahLst/>
          <a:cxnLst/>
          <a:rect l="0" t="0" r="0" b="0"/>
          <a:pathLst>
            <a:path>
              <a:moveTo>
                <a:pt x="0" y="408444"/>
              </a:moveTo>
              <a:lnTo>
                <a:pt x="107175" y="408444"/>
              </a:lnTo>
              <a:lnTo>
                <a:pt x="107175" y="0"/>
              </a:lnTo>
              <a:lnTo>
                <a:pt x="214351" y="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1710470" y="3068401"/>
        <a:ext cx="23063" cy="23063"/>
      </dsp:txXfrm>
    </dsp:sp>
    <dsp:sp modelId="{26C46F27-1C69-E946-A6ED-237CE8F6D278}">
      <dsp:nvSpPr>
        <dsp:cNvPr id="0" name=""/>
        <dsp:cNvSpPr/>
      </dsp:nvSpPr>
      <dsp:spPr>
        <a:xfrm>
          <a:off x="328717" y="2058822"/>
          <a:ext cx="214351" cy="1225332"/>
        </a:xfrm>
        <a:custGeom>
          <a:avLst/>
          <a:gdLst/>
          <a:ahLst/>
          <a:cxnLst/>
          <a:rect l="0" t="0" r="0" b="0"/>
          <a:pathLst>
            <a:path>
              <a:moveTo>
                <a:pt x="0" y="0"/>
              </a:moveTo>
              <a:lnTo>
                <a:pt x="107175" y="0"/>
              </a:lnTo>
              <a:lnTo>
                <a:pt x="107175" y="1225332"/>
              </a:lnTo>
              <a:lnTo>
                <a:pt x="214351" y="1225332"/>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404794" y="2640390"/>
        <a:ext cx="62197" cy="62197"/>
      </dsp:txXfrm>
    </dsp:sp>
    <dsp:sp modelId="{3FE9ED51-1184-4C40-A194-2370E22D213D}">
      <dsp:nvSpPr>
        <dsp:cNvPr id="0" name=""/>
        <dsp:cNvSpPr/>
      </dsp:nvSpPr>
      <dsp:spPr>
        <a:xfrm>
          <a:off x="1614826" y="2058822"/>
          <a:ext cx="214351" cy="408444"/>
        </a:xfrm>
        <a:custGeom>
          <a:avLst/>
          <a:gdLst/>
          <a:ahLst/>
          <a:cxnLst/>
          <a:rect l="0" t="0" r="0" b="0"/>
          <a:pathLst>
            <a:path>
              <a:moveTo>
                <a:pt x="0" y="0"/>
              </a:moveTo>
              <a:lnTo>
                <a:pt x="107175" y="0"/>
              </a:lnTo>
              <a:lnTo>
                <a:pt x="107175" y="408444"/>
              </a:lnTo>
              <a:lnTo>
                <a:pt x="214351" y="408444"/>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1710470" y="2251512"/>
        <a:ext cx="23063" cy="23063"/>
      </dsp:txXfrm>
    </dsp:sp>
    <dsp:sp modelId="{FA140C32-6262-3B4F-A174-9BF2E05B6DC5}">
      <dsp:nvSpPr>
        <dsp:cNvPr id="0" name=""/>
        <dsp:cNvSpPr/>
      </dsp:nvSpPr>
      <dsp:spPr>
        <a:xfrm>
          <a:off x="1614826" y="2013102"/>
          <a:ext cx="214351" cy="91440"/>
        </a:xfrm>
        <a:custGeom>
          <a:avLst/>
          <a:gdLst/>
          <a:ahLst/>
          <a:cxnLst/>
          <a:rect l="0" t="0" r="0" b="0"/>
          <a:pathLst>
            <a:path>
              <a:moveTo>
                <a:pt x="0" y="45720"/>
              </a:moveTo>
              <a:lnTo>
                <a:pt x="214351" y="4572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1716643" y="2053463"/>
        <a:ext cx="10717" cy="10717"/>
      </dsp:txXfrm>
    </dsp:sp>
    <dsp:sp modelId="{FC7BCC22-6A3B-F64B-8B9F-4F8F677B326F}">
      <dsp:nvSpPr>
        <dsp:cNvPr id="0" name=""/>
        <dsp:cNvSpPr/>
      </dsp:nvSpPr>
      <dsp:spPr>
        <a:xfrm>
          <a:off x="1614826" y="1650377"/>
          <a:ext cx="214351" cy="408444"/>
        </a:xfrm>
        <a:custGeom>
          <a:avLst/>
          <a:gdLst/>
          <a:ahLst/>
          <a:cxnLst/>
          <a:rect l="0" t="0" r="0" b="0"/>
          <a:pathLst>
            <a:path>
              <a:moveTo>
                <a:pt x="0" y="408444"/>
              </a:moveTo>
              <a:lnTo>
                <a:pt x="107175" y="408444"/>
              </a:lnTo>
              <a:lnTo>
                <a:pt x="107175" y="0"/>
              </a:lnTo>
              <a:lnTo>
                <a:pt x="214351" y="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1710470" y="1843068"/>
        <a:ext cx="23063" cy="23063"/>
      </dsp:txXfrm>
    </dsp:sp>
    <dsp:sp modelId="{3EFE5D2C-377A-BD44-8D3B-4B92C1BA439E}">
      <dsp:nvSpPr>
        <dsp:cNvPr id="0" name=""/>
        <dsp:cNvSpPr/>
      </dsp:nvSpPr>
      <dsp:spPr>
        <a:xfrm>
          <a:off x="328717" y="2013102"/>
          <a:ext cx="214351" cy="91440"/>
        </a:xfrm>
        <a:custGeom>
          <a:avLst/>
          <a:gdLst/>
          <a:ahLst/>
          <a:cxnLst/>
          <a:rect l="0" t="0" r="0" b="0"/>
          <a:pathLst>
            <a:path>
              <a:moveTo>
                <a:pt x="0" y="45720"/>
              </a:moveTo>
              <a:lnTo>
                <a:pt x="214351" y="4572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430534" y="2053463"/>
        <a:ext cx="10717" cy="10717"/>
      </dsp:txXfrm>
    </dsp:sp>
    <dsp:sp modelId="{589A138F-8145-7248-B513-1A8EF75B2A2E}">
      <dsp:nvSpPr>
        <dsp:cNvPr id="0" name=""/>
        <dsp:cNvSpPr/>
      </dsp:nvSpPr>
      <dsp:spPr>
        <a:xfrm>
          <a:off x="2900935" y="1241933"/>
          <a:ext cx="214351" cy="204222"/>
        </a:xfrm>
        <a:custGeom>
          <a:avLst/>
          <a:gdLst/>
          <a:ahLst/>
          <a:cxnLst/>
          <a:rect l="0" t="0" r="0" b="0"/>
          <a:pathLst>
            <a:path>
              <a:moveTo>
                <a:pt x="0" y="0"/>
              </a:moveTo>
              <a:lnTo>
                <a:pt x="107175" y="0"/>
              </a:lnTo>
              <a:lnTo>
                <a:pt x="107175" y="204222"/>
              </a:lnTo>
              <a:lnTo>
                <a:pt x="214351" y="204222"/>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3000710" y="1336642"/>
        <a:ext cx="14803" cy="14803"/>
      </dsp:txXfrm>
    </dsp:sp>
    <dsp:sp modelId="{77D38697-D7A5-FB4B-8908-C32320B5CA2E}">
      <dsp:nvSpPr>
        <dsp:cNvPr id="0" name=""/>
        <dsp:cNvSpPr/>
      </dsp:nvSpPr>
      <dsp:spPr>
        <a:xfrm>
          <a:off x="2900935" y="1037711"/>
          <a:ext cx="214351" cy="204222"/>
        </a:xfrm>
        <a:custGeom>
          <a:avLst/>
          <a:gdLst/>
          <a:ahLst/>
          <a:cxnLst/>
          <a:rect l="0" t="0" r="0" b="0"/>
          <a:pathLst>
            <a:path>
              <a:moveTo>
                <a:pt x="0" y="204222"/>
              </a:moveTo>
              <a:lnTo>
                <a:pt x="107175" y="204222"/>
              </a:lnTo>
              <a:lnTo>
                <a:pt x="107175" y="0"/>
              </a:lnTo>
              <a:lnTo>
                <a:pt x="214351" y="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3000710" y="1132420"/>
        <a:ext cx="14803" cy="14803"/>
      </dsp:txXfrm>
    </dsp:sp>
    <dsp:sp modelId="{5A9AD90F-CD3A-8442-9DA2-63D02773F0C4}">
      <dsp:nvSpPr>
        <dsp:cNvPr id="0" name=""/>
        <dsp:cNvSpPr/>
      </dsp:nvSpPr>
      <dsp:spPr>
        <a:xfrm>
          <a:off x="1614826" y="833489"/>
          <a:ext cx="214351" cy="408444"/>
        </a:xfrm>
        <a:custGeom>
          <a:avLst/>
          <a:gdLst/>
          <a:ahLst/>
          <a:cxnLst/>
          <a:rect l="0" t="0" r="0" b="0"/>
          <a:pathLst>
            <a:path>
              <a:moveTo>
                <a:pt x="0" y="0"/>
              </a:moveTo>
              <a:lnTo>
                <a:pt x="107175" y="0"/>
              </a:lnTo>
              <a:lnTo>
                <a:pt x="107175" y="408444"/>
              </a:lnTo>
              <a:lnTo>
                <a:pt x="214351" y="408444"/>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1710470" y="1026179"/>
        <a:ext cx="23063" cy="23063"/>
      </dsp:txXfrm>
    </dsp:sp>
    <dsp:sp modelId="{935B4AA1-2594-044E-A368-9D8B159EA907}">
      <dsp:nvSpPr>
        <dsp:cNvPr id="0" name=""/>
        <dsp:cNvSpPr/>
      </dsp:nvSpPr>
      <dsp:spPr>
        <a:xfrm>
          <a:off x="2900935" y="425044"/>
          <a:ext cx="214351" cy="204222"/>
        </a:xfrm>
        <a:custGeom>
          <a:avLst/>
          <a:gdLst/>
          <a:ahLst/>
          <a:cxnLst/>
          <a:rect l="0" t="0" r="0" b="0"/>
          <a:pathLst>
            <a:path>
              <a:moveTo>
                <a:pt x="0" y="0"/>
              </a:moveTo>
              <a:lnTo>
                <a:pt x="107175" y="0"/>
              </a:lnTo>
              <a:lnTo>
                <a:pt x="107175" y="204222"/>
              </a:lnTo>
              <a:lnTo>
                <a:pt x="214351" y="204222"/>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3000710" y="519754"/>
        <a:ext cx="14803" cy="14803"/>
      </dsp:txXfrm>
    </dsp:sp>
    <dsp:sp modelId="{D91A0D53-7A13-324D-960D-3EA4B9EE833D}">
      <dsp:nvSpPr>
        <dsp:cNvPr id="0" name=""/>
        <dsp:cNvSpPr/>
      </dsp:nvSpPr>
      <dsp:spPr>
        <a:xfrm>
          <a:off x="2900935" y="220822"/>
          <a:ext cx="214351" cy="204222"/>
        </a:xfrm>
        <a:custGeom>
          <a:avLst/>
          <a:gdLst/>
          <a:ahLst/>
          <a:cxnLst/>
          <a:rect l="0" t="0" r="0" b="0"/>
          <a:pathLst>
            <a:path>
              <a:moveTo>
                <a:pt x="0" y="204222"/>
              </a:moveTo>
              <a:lnTo>
                <a:pt x="107175" y="204222"/>
              </a:lnTo>
              <a:lnTo>
                <a:pt x="107175" y="0"/>
              </a:lnTo>
              <a:lnTo>
                <a:pt x="214351" y="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3000710" y="315532"/>
        <a:ext cx="14803" cy="14803"/>
      </dsp:txXfrm>
    </dsp:sp>
    <dsp:sp modelId="{85A42470-FA55-7645-B6F3-7606E236C171}">
      <dsp:nvSpPr>
        <dsp:cNvPr id="0" name=""/>
        <dsp:cNvSpPr/>
      </dsp:nvSpPr>
      <dsp:spPr>
        <a:xfrm>
          <a:off x="1614826" y="425044"/>
          <a:ext cx="214351" cy="408444"/>
        </a:xfrm>
        <a:custGeom>
          <a:avLst/>
          <a:gdLst/>
          <a:ahLst/>
          <a:cxnLst/>
          <a:rect l="0" t="0" r="0" b="0"/>
          <a:pathLst>
            <a:path>
              <a:moveTo>
                <a:pt x="0" y="408444"/>
              </a:moveTo>
              <a:lnTo>
                <a:pt x="107175" y="408444"/>
              </a:lnTo>
              <a:lnTo>
                <a:pt x="107175" y="0"/>
              </a:lnTo>
              <a:lnTo>
                <a:pt x="214351" y="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1710470" y="617735"/>
        <a:ext cx="23063" cy="23063"/>
      </dsp:txXfrm>
    </dsp:sp>
    <dsp:sp modelId="{462D8255-4238-6D41-AB3A-1DD8C29B584E}">
      <dsp:nvSpPr>
        <dsp:cNvPr id="0" name=""/>
        <dsp:cNvSpPr/>
      </dsp:nvSpPr>
      <dsp:spPr>
        <a:xfrm>
          <a:off x="328717" y="833489"/>
          <a:ext cx="214351" cy="1225332"/>
        </a:xfrm>
        <a:custGeom>
          <a:avLst/>
          <a:gdLst/>
          <a:ahLst/>
          <a:cxnLst/>
          <a:rect l="0" t="0" r="0" b="0"/>
          <a:pathLst>
            <a:path>
              <a:moveTo>
                <a:pt x="0" y="1225332"/>
              </a:moveTo>
              <a:lnTo>
                <a:pt x="107175" y="1225332"/>
              </a:lnTo>
              <a:lnTo>
                <a:pt x="107175" y="0"/>
              </a:lnTo>
              <a:lnTo>
                <a:pt x="214351"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404794" y="1415057"/>
        <a:ext cx="62197" cy="62197"/>
      </dsp:txXfrm>
    </dsp:sp>
    <dsp:sp modelId="{3DB82ED3-5E6E-354D-8788-1CDA70F92F93}">
      <dsp:nvSpPr>
        <dsp:cNvPr id="0" name=""/>
        <dsp:cNvSpPr/>
      </dsp:nvSpPr>
      <dsp:spPr>
        <a:xfrm rot="16200000">
          <a:off x="-694543" y="1895444"/>
          <a:ext cx="1719765" cy="326755"/>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3970" tIns="13970" rIns="13970" bIns="13970" numCol="1" spcCol="1270" anchor="ctr" anchorCtr="0">
          <a:noAutofit/>
        </a:bodyPr>
        <a:lstStyle/>
        <a:p>
          <a:pPr lvl="0" algn="ctr" defTabSz="977900">
            <a:lnSpc>
              <a:spcPct val="90000"/>
            </a:lnSpc>
            <a:spcBef>
              <a:spcPct val="0"/>
            </a:spcBef>
            <a:spcAft>
              <a:spcPct val="35000"/>
            </a:spcAft>
          </a:pPr>
          <a:r>
            <a:rPr lang="en-US" sz="2200" kern="1200" dirty="0" smtClean="0"/>
            <a:t>team-org</a:t>
          </a:r>
          <a:endParaRPr lang="en-US" sz="2200" kern="1200" dirty="0"/>
        </a:p>
      </dsp:txBody>
      <dsp:txXfrm>
        <a:off x="-694543" y="1895444"/>
        <a:ext cx="1719765" cy="326755"/>
      </dsp:txXfrm>
    </dsp:sp>
    <dsp:sp modelId="{C5918B9C-7372-0349-A740-A5C2152D0402}">
      <dsp:nvSpPr>
        <dsp:cNvPr id="0" name=""/>
        <dsp:cNvSpPr/>
      </dsp:nvSpPr>
      <dsp:spPr>
        <a:xfrm>
          <a:off x="543068" y="670111"/>
          <a:ext cx="1071757" cy="326755"/>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3335" tIns="13335" rIns="13335" bIns="13335" numCol="1" spcCol="1270" anchor="ctr" anchorCtr="0">
          <a:noAutofit/>
        </a:bodyPr>
        <a:lstStyle/>
        <a:p>
          <a:pPr lvl="0" algn="ctr" defTabSz="933450">
            <a:lnSpc>
              <a:spcPct val="90000"/>
            </a:lnSpc>
            <a:spcBef>
              <a:spcPct val="0"/>
            </a:spcBef>
            <a:spcAft>
              <a:spcPct val="35000"/>
            </a:spcAft>
          </a:pPr>
          <a:r>
            <a:rPr lang="en-US" sz="2100" kern="1200" dirty="0" smtClean="0"/>
            <a:t>Spaces</a:t>
          </a:r>
          <a:endParaRPr lang="en-US" sz="2100" kern="1200" dirty="0"/>
        </a:p>
      </dsp:txBody>
      <dsp:txXfrm>
        <a:off x="543068" y="670111"/>
        <a:ext cx="1071757" cy="326755"/>
      </dsp:txXfrm>
    </dsp:sp>
    <dsp:sp modelId="{E5C3A63D-BF47-DE4C-84F3-987813D8D8B0}">
      <dsp:nvSpPr>
        <dsp:cNvPr id="0" name=""/>
        <dsp:cNvSpPr/>
      </dsp:nvSpPr>
      <dsp:spPr>
        <a:xfrm>
          <a:off x="1829178" y="261667"/>
          <a:ext cx="1071757" cy="326755"/>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3335" tIns="13335" rIns="13335" bIns="13335" numCol="1" spcCol="1270" anchor="ctr" anchorCtr="0">
          <a:noAutofit/>
        </a:bodyPr>
        <a:lstStyle/>
        <a:p>
          <a:pPr lvl="0" algn="ctr" defTabSz="933450">
            <a:lnSpc>
              <a:spcPct val="90000"/>
            </a:lnSpc>
            <a:spcBef>
              <a:spcPct val="0"/>
            </a:spcBef>
            <a:spcAft>
              <a:spcPct val="35000"/>
            </a:spcAft>
          </a:pPr>
          <a:r>
            <a:rPr lang="en-US" sz="2100" kern="1200" dirty="0" err="1" smtClean="0"/>
            <a:t>Dev</a:t>
          </a:r>
          <a:endParaRPr lang="en-US" sz="2100" kern="1200" dirty="0"/>
        </a:p>
      </dsp:txBody>
      <dsp:txXfrm>
        <a:off x="1829178" y="261667"/>
        <a:ext cx="1071757" cy="326755"/>
      </dsp:txXfrm>
    </dsp:sp>
    <dsp:sp modelId="{6EEF3A5D-E84A-854B-9D63-6B05D28C4FC5}">
      <dsp:nvSpPr>
        <dsp:cNvPr id="0" name=""/>
        <dsp:cNvSpPr/>
      </dsp:nvSpPr>
      <dsp:spPr>
        <a:xfrm>
          <a:off x="3115287" y="57444"/>
          <a:ext cx="1071757" cy="326755"/>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3335" tIns="13335" rIns="13335" bIns="13335" numCol="1" spcCol="1270" anchor="ctr" anchorCtr="0">
          <a:noAutofit/>
        </a:bodyPr>
        <a:lstStyle/>
        <a:p>
          <a:pPr lvl="0" algn="ctr" defTabSz="933450">
            <a:lnSpc>
              <a:spcPct val="90000"/>
            </a:lnSpc>
            <a:spcBef>
              <a:spcPct val="0"/>
            </a:spcBef>
            <a:spcAft>
              <a:spcPct val="35000"/>
            </a:spcAft>
          </a:pPr>
          <a:r>
            <a:rPr lang="en-US" sz="2100" kern="1200" dirty="0" smtClean="0"/>
            <a:t>Services</a:t>
          </a:r>
          <a:endParaRPr lang="en-US" sz="2100" kern="1200" dirty="0"/>
        </a:p>
      </dsp:txBody>
      <dsp:txXfrm>
        <a:off x="3115287" y="57444"/>
        <a:ext cx="1071757" cy="326755"/>
      </dsp:txXfrm>
    </dsp:sp>
    <dsp:sp modelId="{E8E030DE-A5AC-F04F-97C2-1B05C6EBB91F}">
      <dsp:nvSpPr>
        <dsp:cNvPr id="0" name=""/>
        <dsp:cNvSpPr/>
      </dsp:nvSpPr>
      <dsp:spPr>
        <a:xfrm>
          <a:off x="3115287" y="465889"/>
          <a:ext cx="1071757" cy="326755"/>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3335" tIns="13335" rIns="13335" bIns="13335" numCol="1" spcCol="1270" anchor="ctr" anchorCtr="0">
          <a:noAutofit/>
        </a:bodyPr>
        <a:lstStyle/>
        <a:p>
          <a:pPr lvl="0" algn="ctr" defTabSz="933450">
            <a:lnSpc>
              <a:spcPct val="90000"/>
            </a:lnSpc>
            <a:spcBef>
              <a:spcPct val="0"/>
            </a:spcBef>
            <a:spcAft>
              <a:spcPct val="35000"/>
            </a:spcAft>
          </a:pPr>
          <a:r>
            <a:rPr lang="en-US" sz="2100" kern="1200" dirty="0" smtClean="0"/>
            <a:t>Apps</a:t>
          </a:r>
          <a:endParaRPr lang="en-US" sz="2100" kern="1200" dirty="0"/>
        </a:p>
      </dsp:txBody>
      <dsp:txXfrm>
        <a:off x="3115287" y="465889"/>
        <a:ext cx="1071757" cy="326755"/>
      </dsp:txXfrm>
    </dsp:sp>
    <dsp:sp modelId="{296A3B75-D17F-F94F-A8EC-DB40003778B5}">
      <dsp:nvSpPr>
        <dsp:cNvPr id="0" name=""/>
        <dsp:cNvSpPr/>
      </dsp:nvSpPr>
      <dsp:spPr>
        <a:xfrm>
          <a:off x="1829178" y="1078555"/>
          <a:ext cx="1071757" cy="326755"/>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3335" tIns="13335" rIns="13335" bIns="13335" numCol="1" spcCol="1270" anchor="ctr" anchorCtr="0">
          <a:noAutofit/>
        </a:bodyPr>
        <a:lstStyle/>
        <a:p>
          <a:pPr lvl="0" algn="ctr" defTabSz="933450">
            <a:lnSpc>
              <a:spcPct val="90000"/>
            </a:lnSpc>
            <a:spcBef>
              <a:spcPct val="0"/>
            </a:spcBef>
            <a:spcAft>
              <a:spcPct val="35000"/>
            </a:spcAft>
          </a:pPr>
          <a:r>
            <a:rPr lang="en-US" sz="2100" kern="1200" dirty="0" smtClean="0"/>
            <a:t>Test</a:t>
          </a:r>
          <a:endParaRPr lang="en-US" sz="2100" kern="1200" dirty="0"/>
        </a:p>
      </dsp:txBody>
      <dsp:txXfrm>
        <a:off x="1829178" y="1078555"/>
        <a:ext cx="1071757" cy="326755"/>
      </dsp:txXfrm>
    </dsp:sp>
    <dsp:sp modelId="{DE457DA2-3071-F741-9075-CA0FE22AB6ED}">
      <dsp:nvSpPr>
        <dsp:cNvPr id="0" name=""/>
        <dsp:cNvSpPr/>
      </dsp:nvSpPr>
      <dsp:spPr>
        <a:xfrm>
          <a:off x="3115287" y="874333"/>
          <a:ext cx="1071757" cy="326755"/>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3335" tIns="13335" rIns="13335" bIns="13335" numCol="1" spcCol="1270" anchor="ctr" anchorCtr="0">
          <a:noAutofit/>
        </a:bodyPr>
        <a:lstStyle/>
        <a:p>
          <a:pPr lvl="0" algn="ctr" defTabSz="933450">
            <a:lnSpc>
              <a:spcPct val="90000"/>
            </a:lnSpc>
            <a:spcBef>
              <a:spcPct val="0"/>
            </a:spcBef>
            <a:spcAft>
              <a:spcPct val="35000"/>
            </a:spcAft>
          </a:pPr>
          <a:r>
            <a:rPr lang="en-US" sz="2100" kern="1200" dirty="0" smtClean="0"/>
            <a:t>Services</a:t>
          </a:r>
          <a:endParaRPr lang="en-US" sz="2100" kern="1200" dirty="0"/>
        </a:p>
      </dsp:txBody>
      <dsp:txXfrm>
        <a:off x="3115287" y="874333"/>
        <a:ext cx="1071757" cy="326755"/>
      </dsp:txXfrm>
    </dsp:sp>
    <dsp:sp modelId="{359F9338-3E2B-194D-A554-901B858772DD}">
      <dsp:nvSpPr>
        <dsp:cNvPr id="0" name=""/>
        <dsp:cNvSpPr/>
      </dsp:nvSpPr>
      <dsp:spPr>
        <a:xfrm>
          <a:off x="3115287" y="1282777"/>
          <a:ext cx="1071757" cy="326755"/>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3335" tIns="13335" rIns="13335" bIns="13335" numCol="1" spcCol="1270" anchor="ctr" anchorCtr="0">
          <a:noAutofit/>
        </a:bodyPr>
        <a:lstStyle/>
        <a:p>
          <a:pPr lvl="0" algn="ctr" defTabSz="933450">
            <a:lnSpc>
              <a:spcPct val="90000"/>
            </a:lnSpc>
            <a:spcBef>
              <a:spcPct val="0"/>
            </a:spcBef>
            <a:spcAft>
              <a:spcPct val="35000"/>
            </a:spcAft>
          </a:pPr>
          <a:r>
            <a:rPr lang="en-US" sz="2100" kern="1200" dirty="0" smtClean="0"/>
            <a:t>Apps</a:t>
          </a:r>
          <a:endParaRPr lang="en-US" sz="2100" kern="1200" dirty="0"/>
        </a:p>
      </dsp:txBody>
      <dsp:txXfrm>
        <a:off x="3115287" y="1282777"/>
        <a:ext cx="1071757" cy="326755"/>
      </dsp:txXfrm>
    </dsp:sp>
    <dsp:sp modelId="{42662F65-8A1A-DE4E-853B-D51EDA0E97EC}">
      <dsp:nvSpPr>
        <dsp:cNvPr id="0" name=""/>
        <dsp:cNvSpPr/>
      </dsp:nvSpPr>
      <dsp:spPr>
        <a:xfrm>
          <a:off x="543068" y="1895444"/>
          <a:ext cx="1071757" cy="326755"/>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3335" tIns="13335" rIns="13335" bIns="13335" numCol="1" spcCol="1270" anchor="ctr" anchorCtr="0">
          <a:noAutofit/>
        </a:bodyPr>
        <a:lstStyle/>
        <a:p>
          <a:pPr lvl="0" algn="ctr" defTabSz="933450">
            <a:lnSpc>
              <a:spcPct val="90000"/>
            </a:lnSpc>
            <a:spcBef>
              <a:spcPct val="0"/>
            </a:spcBef>
            <a:spcAft>
              <a:spcPct val="35000"/>
            </a:spcAft>
          </a:pPr>
          <a:r>
            <a:rPr lang="en-US" sz="2100" kern="1200" dirty="0" smtClean="0"/>
            <a:t>Users</a:t>
          </a:r>
          <a:endParaRPr lang="en-US" sz="2100" kern="1200" dirty="0"/>
        </a:p>
      </dsp:txBody>
      <dsp:txXfrm>
        <a:off x="543068" y="1895444"/>
        <a:ext cx="1071757" cy="326755"/>
      </dsp:txXfrm>
    </dsp:sp>
    <dsp:sp modelId="{96F65B3A-E2B8-904A-8883-0BD76B6F72AD}">
      <dsp:nvSpPr>
        <dsp:cNvPr id="0" name=""/>
        <dsp:cNvSpPr/>
      </dsp:nvSpPr>
      <dsp:spPr>
        <a:xfrm>
          <a:off x="1829178" y="1487000"/>
          <a:ext cx="1071757" cy="326755"/>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3335" tIns="13335" rIns="13335" bIns="13335" numCol="1" spcCol="1270" anchor="ctr" anchorCtr="0">
          <a:noAutofit/>
        </a:bodyPr>
        <a:lstStyle/>
        <a:p>
          <a:pPr lvl="0" algn="ctr" defTabSz="933450">
            <a:lnSpc>
              <a:spcPct val="90000"/>
            </a:lnSpc>
            <a:spcBef>
              <a:spcPct val="0"/>
            </a:spcBef>
            <a:spcAft>
              <a:spcPct val="35000"/>
            </a:spcAft>
          </a:pPr>
          <a:r>
            <a:rPr lang="en-US" sz="2100" kern="1200" dirty="0" smtClean="0"/>
            <a:t>Art</a:t>
          </a:r>
          <a:endParaRPr lang="en-US" sz="2100" kern="1200" dirty="0"/>
        </a:p>
      </dsp:txBody>
      <dsp:txXfrm>
        <a:off x="1829178" y="1487000"/>
        <a:ext cx="1071757" cy="326755"/>
      </dsp:txXfrm>
    </dsp:sp>
    <dsp:sp modelId="{55D49D3A-08D3-B84E-8E48-505C9344A40B}">
      <dsp:nvSpPr>
        <dsp:cNvPr id="0" name=""/>
        <dsp:cNvSpPr/>
      </dsp:nvSpPr>
      <dsp:spPr>
        <a:xfrm>
          <a:off x="1829178" y="1895444"/>
          <a:ext cx="1071757" cy="326755"/>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3335" tIns="13335" rIns="13335" bIns="13335" numCol="1" spcCol="1270" anchor="ctr" anchorCtr="0">
          <a:noAutofit/>
        </a:bodyPr>
        <a:lstStyle/>
        <a:p>
          <a:pPr lvl="0" algn="ctr" defTabSz="933450">
            <a:lnSpc>
              <a:spcPct val="90000"/>
            </a:lnSpc>
            <a:spcBef>
              <a:spcPct val="0"/>
            </a:spcBef>
            <a:spcAft>
              <a:spcPct val="35000"/>
            </a:spcAft>
          </a:pPr>
          <a:r>
            <a:rPr lang="en-US" sz="2100" kern="1200" dirty="0" smtClean="0"/>
            <a:t>Steve</a:t>
          </a:r>
          <a:endParaRPr lang="en-US" sz="2100" kern="1200" dirty="0"/>
        </a:p>
      </dsp:txBody>
      <dsp:txXfrm>
        <a:off x="1829178" y="1895444"/>
        <a:ext cx="1071757" cy="326755"/>
      </dsp:txXfrm>
    </dsp:sp>
    <dsp:sp modelId="{5D3B07EB-E4DF-BF49-826B-BE4EBA5562A3}">
      <dsp:nvSpPr>
        <dsp:cNvPr id="0" name=""/>
        <dsp:cNvSpPr/>
      </dsp:nvSpPr>
      <dsp:spPr>
        <a:xfrm>
          <a:off x="1829178" y="2303888"/>
          <a:ext cx="1071757" cy="326755"/>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3335" tIns="13335" rIns="13335" bIns="13335" numCol="1" spcCol="1270" anchor="ctr" anchorCtr="0">
          <a:noAutofit/>
        </a:bodyPr>
        <a:lstStyle/>
        <a:p>
          <a:pPr lvl="0" algn="ctr" defTabSz="933450">
            <a:lnSpc>
              <a:spcPct val="90000"/>
            </a:lnSpc>
            <a:spcBef>
              <a:spcPct val="0"/>
            </a:spcBef>
            <a:spcAft>
              <a:spcPct val="35000"/>
            </a:spcAft>
          </a:pPr>
          <a:r>
            <a:rPr lang="en-US" sz="2100" kern="1200" dirty="0" smtClean="0"/>
            <a:t>Chris</a:t>
          </a:r>
          <a:endParaRPr lang="en-US" sz="2100" kern="1200" dirty="0"/>
        </a:p>
      </dsp:txBody>
      <dsp:txXfrm>
        <a:off x="1829178" y="2303888"/>
        <a:ext cx="1071757" cy="326755"/>
      </dsp:txXfrm>
    </dsp:sp>
    <dsp:sp modelId="{A81D2CF2-8F6D-5045-9EE5-146F6C4100D3}">
      <dsp:nvSpPr>
        <dsp:cNvPr id="0" name=""/>
        <dsp:cNvSpPr/>
      </dsp:nvSpPr>
      <dsp:spPr>
        <a:xfrm>
          <a:off x="543068" y="3120777"/>
          <a:ext cx="1071757" cy="326755"/>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3335" tIns="13335" rIns="13335" bIns="13335" numCol="1" spcCol="1270" anchor="ctr" anchorCtr="0">
          <a:noAutofit/>
        </a:bodyPr>
        <a:lstStyle/>
        <a:p>
          <a:pPr lvl="0" algn="ctr" defTabSz="933450">
            <a:lnSpc>
              <a:spcPct val="90000"/>
            </a:lnSpc>
            <a:spcBef>
              <a:spcPct val="0"/>
            </a:spcBef>
            <a:spcAft>
              <a:spcPct val="35000"/>
            </a:spcAft>
          </a:pPr>
          <a:r>
            <a:rPr lang="en-US" sz="2100" kern="1200" dirty="0" smtClean="0"/>
            <a:t>Quota</a:t>
          </a:r>
          <a:endParaRPr lang="en-US" sz="2100" kern="1200" dirty="0"/>
        </a:p>
      </dsp:txBody>
      <dsp:txXfrm>
        <a:off x="543068" y="3120777"/>
        <a:ext cx="1071757" cy="326755"/>
      </dsp:txXfrm>
    </dsp:sp>
    <dsp:sp modelId="{7F406A96-480C-AA4A-B06B-CE3143FBF491}">
      <dsp:nvSpPr>
        <dsp:cNvPr id="0" name=""/>
        <dsp:cNvSpPr/>
      </dsp:nvSpPr>
      <dsp:spPr>
        <a:xfrm>
          <a:off x="1829178" y="2712332"/>
          <a:ext cx="1071757" cy="326755"/>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3335" tIns="13335" rIns="13335" bIns="13335" numCol="1" spcCol="1270" anchor="ctr" anchorCtr="0">
          <a:noAutofit/>
        </a:bodyPr>
        <a:lstStyle/>
        <a:p>
          <a:pPr lvl="0" algn="ctr" defTabSz="933450">
            <a:lnSpc>
              <a:spcPct val="90000"/>
            </a:lnSpc>
            <a:spcBef>
              <a:spcPct val="0"/>
            </a:spcBef>
            <a:spcAft>
              <a:spcPct val="35000"/>
            </a:spcAft>
          </a:pPr>
          <a:r>
            <a:rPr lang="en-US" sz="2100" kern="1200" dirty="0" smtClean="0"/>
            <a:t>Memory</a:t>
          </a:r>
          <a:endParaRPr lang="en-US" sz="2100" kern="1200" dirty="0"/>
        </a:p>
      </dsp:txBody>
      <dsp:txXfrm>
        <a:off x="1829178" y="2712332"/>
        <a:ext cx="1071757" cy="326755"/>
      </dsp:txXfrm>
    </dsp:sp>
    <dsp:sp modelId="{6BC99E23-D251-8F4A-8262-8599F1F056FA}">
      <dsp:nvSpPr>
        <dsp:cNvPr id="0" name=""/>
        <dsp:cNvSpPr/>
      </dsp:nvSpPr>
      <dsp:spPr>
        <a:xfrm>
          <a:off x="1829178" y="3120777"/>
          <a:ext cx="1071757" cy="326755"/>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3335" tIns="13335" rIns="13335" bIns="13335" numCol="1" spcCol="1270" anchor="ctr" anchorCtr="0">
          <a:noAutofit/>
        </a:bodyPr>
        <a:lstStyle/>
        <a:p>
          <a:pPr lvl="0" algn="ctr" defTabSz="933450">
            <a:lnSpc>
              <a:spcPct val="90000"/>
            </a:lnSpc>
            <a:spcBef>
              <a:spcPct val="0"/>
            </a:spcBef>
            <a:spcAft>
              <a:spcPct val="35000"/>
            </a:spcAft>
          </a:pPr>
          <a:r>
            <a:rPr lang="en-US" sz="2100" kern="1200" dirty="0" smtClean="0"/>
            <a:t>Services</a:t>
          </a:r>
          <a:endParaRPr lang="en-US" sz="2100" kern="1200" dirty="0"/>
        </a:p>
      </dsp:txBody>
      <dsp:txXfrm>
        <a:off x="1829178" y="3120777"/>
        <a:ext cx="1071757" cy="326755"/>
      </dsp:txXfrm>
    </dsp:sp>
    <dsp:sp modelId="{2C70BD79-A339-1444-9860-AA2B04410BF0}">
      <dsp:nvSpPr>
        <dsp:cNvPr id="0" name=""/>
        <dsp:cNvSpPr/>
      </dsp:nvSpPr>
      <dsp:spPr>
        <a:xfrm>
          <a:off x="1829178" y="3529221"/>
          <a:ext cx="1071757" cy="326755"/>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3335" tIns="13335" rIns="13335" bIns="13335" numCol="1" spcCol="1270" anchor="ctr" anchorCtr="0">
          <a:noAutofit/>
        </a:bodyPr>
        <a:lstStyle/>
        <a:p>
          <a:pPr lvl="0" algn="ctr" defTabSz="933450">
            <a:lnSpc>
              <a:spcPct val="90000"/>
            </a:lnSpc>
            <a:spcBef>
              <a:spcPct val="0"/>
            </a:spcBef>
            <a:spcAft>
              <a:spcPct val="35000"/>
            </a:spcAft>
          </a:pPr>
          <a:r>
            <a:rPr lang="en-US" sz="2100" kern="1200" dirty="0" smtClean="0"/>
            <a:t>Routes</a:t>
          </a:r>
          <a:endParaRPr lang="en-US" sz="2100" kern="1200" dirty="0"/>
        </a:p>
      </dsp:txBody>
      <dsp:txXfrm>
        <a:off x="1829178" y="3529221"/>
        <a:ext cx="1071757" cy="32675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559FF4-5105-3441-BB04-AAFCFD79ABFD}">
      <dsp:nvSpPr>
        <dsp:cNvPr id="0" name=""/>
        <dsp:cNvSpPr/>
      </dsp:nvSpPr>
      <dsp:spPr>
        <a:xfrm>
          <a:off x="402" y="1755355"/>
          <a:ext cx="805423" cy="402711"/>
        </a:xfrm>
        <a:prstGeom prst="roundRect">
          <a:avLst>
            <a:gd name="adj" fmla="val 1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lang="en-US" sz="1500" kern="1200" dirty="0" smtClean="0"/>
            <a:t>team-org</a:t>
          </a:r>
          <a:endParaRPr lang="en-US" sz="1500" kern="1200" dirty="0"/>
        </a:p>
      </dsp:txBody>
      <dsp:txXfrm>
        <a:off x="12197" y="1767150"/>
        <a:ext cx="781833" cy="379121"/>
      </dsp:txXfrm>
    </dsp:sp>
    <dsp:sp modelId="{0EB600EE-1333-B549-8A63-052EDADAC88D}">
      <dsp:nvSpPr>
        <dsp:cNvPr id="0" name=""/>
        <dsp:cNvSpPr/>
      </dsp:nvSpPr>
      <dsp:spPr>
        <a:xfrm>
          <a:off x="805825" y="1947449"/>
          <a:ext cx="322169" cy="18522"/>
        </a:xfrm>
        <a:custGeom>
          <a:avLst/>
          <a:gdLst/>
          <a:ahLst/>
          <a:cxnLst/>
          <a:rect l="0" t="0" r="0" b="0"/>
          <a:pathLst>
            <a:path>
              <a:moveTo>
                <a:pt x="0" y="9261"/>
              </a:moveTo>
              <a:lnTo>
                <a:pt x="322169" y="9261"/>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958856" y="1948656"/>
        <a:ext cx="16108" cy="16108"/>
      </dsp:txXfrm>
    </dsp:sp>
    <dsp:sp modelId="{9DE603F3-11AC-944A-976B-D67E1C9DD6FE}">
      <dsp:nvSpPr>
        <dsp:cNvPr id="0" name=""/>
        <dsp:cNvSpPr/>
      </dsp:nvSpPr>
      <dsp:spPr>
        <a:xfrm>
          <a:off x="1127995" y="1755355"/>
          <a:ext cx="805423" cy="402711"/>
        </a:xfrm>
        <a:prstGeom prst="roundRect">
          <a:avLst>
            <a:gd name="adj" fmla="val 1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lang="en-US" sz="1500" kern="1200" dirty="0" smtClean="0"/>
            <a:t>Spaces</a:t>
          </a:r>
          <a:endParaRPr lang="en-US" sz="1500" kern="1200" dirty="0"/>
        </a:p>
      </dsp:txBody>
      <dsp:txXfrm>
        <a:off x="1139790" y="1767150"/>
        <a:ext cx="781833" cy="379121"/>
      </dsp:txXfrm>
    </dsp:sp>
    <dsp:sp modelId="{18D50ABF-33B9-C54E-9049-CF8498081FBD}">
      <dsp:nvSpPr>
        <dsp:cNvPr id="0" name=""/>
        <dsp:cNvSpPr/>
      </dsp:nvSpPr>
      <dsp:spPr>
        <a:xfrm rot="17350740">
          <a:off x="1604169" y="1484331"/>
          <a:ext cx="980667" cy="18522"/>
        </a:xfrm>
        <a:custGeom>
          <a:avLst/>
          <a:gdLst/>
          <a:ahLst/>
          <a:cxnLst/>
          <a:rect l="0" t="0" r="0" b="0"/>
          <a:pathLst>
            <a:path>
              <a:moveTo>
                <a:pt x="0" y="9261"/>
              </a:moveTo>
              <a:lnTo>
                <a:pt x="980667" y="9261"/>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2069986" y="1469075"/>
        <a:ext cx="49033" cy="49033"/>
      </dsp:txXfrm>
    </dsp:sp>
    <dsp:sp modelId="{81767A7A-F4FD-4E4C-870C-97E527DB44D8}">
      <dsp:nvSpPr>
        <dsp:cNvPr id="0" name=""/>
        <dsp:cNvSpPr/>
      </dsp:nvSpPr>
      <dsp:spPr>
        <a:xfrm>
          <a:off x="2255588" y="829118"/>
          <a:ext cx="805423" cy="402711"/>
        </a:xfrm>
        <a:prstGeom prst="roundRect">
          <a:avLst>
            <a:gd name="adj" fmla="val 1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lang="en-US" sz="1500" kern="1200" dirty="0" err="1" smtClean="0"/>
            <a:t>Dev</a:t>
          </a:r>
          <a:endParaRPr lang="en-US" sz="1500" kern="1200" dirty="0"/>
        </a:p>
      </dsp:txBody>
      <dsp:txXfrm>
        <a:off x="2267383" y="840913"/>
        <a:ext cx="781833" cy="379121"/>
      </dsp:txXfrm>
    </dsp:sp>
    <dsp:sp modelId="{31237A95-79C9-B648-AA56-3978B0C7D0CB}">
      <dsp:nvSpPr>
        <dsp:cNvPr id="0" name=""/>
        <dsp:cNvSpPr/>
      </dsp:nvSpPr>
      <dsp:spPr>
        <a:xfrm rot="19457599">
          <a:off x="3023720" y="905432"/>
          <a:ext cx="396752" cy="18522"/>
        </a:xfrm>
        <a:custGeom>
          <a:avLst/>
          <a:gdLst/>
          <a:ahLst/>
          <a:cxnLst/>
          <a:rect l="0" t="0" r="0" b="0"/>
          <a:pathLst>
            <a:path>
              <a:moveTo>
                <a:pt x="0" y="9261"/>
              </a:moveTo>
              <a:lnTo>
                <a:pt x="396752" y="9261"/>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3212177" y="904775"/>
        <a:ext cx="19837" cy="19837"/>
      </dsp:txXfrm>
    </dsp:sp>
    <dsp:sp modelId="{D0009FD7-1F39-D747-9BF8-CDF6BD0D8DED}">
      <dsp:nvSpPr>
        <dsp:cNvPr id="0" name=""/>
        <dsp:cNvSpPr/>
      </dsp:nvSpPr>
      <dsp:spPr>
        <a:xfrm>
          <a:off x="3383181" y="597558"/>
          <a:ext cx="805423" cy="402711"/>
        </a:xfrm>
        <a:prstGeom prst="roundRect">
          <a:avLst>
            <a:gd name="adj" fmla="val 1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lang="en-US" sz="1500" kern="1200" dirty="0" smtClean="0"/>
            <a:t>Services</a:t>
          </a:r>
          <a:endParaRPr lang="en-US" sz="1500" kern="1200" dirty="0"/>
        </a:p>
      </dsp:txBody>
      <dsp:txXfrm>
        <a:off x="3394976" y="609353"/>
        <a:ext cx="781833" cy="379121"/>
      </dsp:txXfrm>
    </dsp:sp>
    <dsp:sp modelId="{E2897233-4B5B-804E-A9F5-020436F8E645}">
      <dsp:nvSpPr>
        <dsp:cNvPr id="0" name=""/>
        <dsp:cNvSpPr/>
      </dsp:nvSpPr>
      <dsp:spPr>
        <a:xfrm rot="2142401">
          <a:off x="3023720" y="1136992"/>
          <a:ext cx="396752" cy="18522"/>
        </a:xfrm>
        <a:custGeom>
          <a:avLst/>
          <a:gdLst/>
          <a:ahLst/>
          <a:cxnLst/>
          <a:rect l="0" t="0" r="0" b="0"/>
          <a:pathLst>
            <a:path>
              <a:moveTo>
                <a:pt x="0" y="9261"/>
              </a:moveTo>
              <a:lnTo>
                <a:pt x="396752" y="9261"/>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3212177" y="1136334"/>
        <a:ext cx="19837" cy="19837"/>
      </dsp:txXfrm>
    </dsp:sp>
    <dsp:sp modelId="{D8EFB0EB-0B4B-0E4B-9044-CFB174A07C3A}">
      <dsp:nvSpPr>
        <dsp:cNvPr id="0" name=""/>
        <dsp:cNvSpPr/>
      </dsp:nvSpPr>
      <dsp:spPr>
        <a:xfrm>
          <a:off x="3383181" y="1060677"/>
          <a:ext cx="805423" cy="402711"/>
        </a:xfrm>
        <a:prstGeom prst="roundRect">
          <a:avLst>
            <a:gd name="adj" fmla="val 1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lang="en-US" sz="1500" kern="1200" dirty="0" smtClean="0"/>
            <a:t>Apps</a:t>
          </a:r>
          <a:endParaRPr lang="en-US" sz="1500" kern="1200" dirty="0"/>
        </a:p>
      </dsp:txBody>
      <dsp:txXfrm>
        <a:off x="3394976" y="1072472"/>
        <a:ext cx="781833" cy="379121"/>
      </dsp:txXfrm>
    </dsp:sp>
    <dsp:sp modelId="{DBB70CA4-5167-C04F-BB73-AA65C487F11C}">
      <dsp:nvSpPr>
        <dsp:cNvPr id="0" name=""/>
        <dsp:cNvSpPr/>
      </dsp:nvSpPr>
      <dsp:spPr>
        <a:xfrm>
          <a:off x="1933418" y="1947449"/>
          <a:ext cx="322169" cy="18522"/>
        </a:xfrm>
        <a:custGeom>
          <a:avLst/>
          <a:gdLst/>
          <a:ahLst/>
          <a:cxnLst/>
          <a:rect l="0" t="0" r="0" b="0"/>
          <a:pathLst>
            <a:path>
              <a:moveTo>
                <a:pt x="0" y="9261"/>
              </a:moveTo>
              <a:lnTo>
                <a:pt x="322169" y="9261"/>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2086449" y="1948656"/>
        <a:ext cx="16108" cy="16108"/>
      </dsp:txXfrm>
    </dsp:sp>
    <dsp:sp modelId="{530406CD-EC14-8442-A02D-284275A26E4A}">
      <dsp:nvSpPr>
        <dsp:cNvPr id="0" name=""/>
        <dsp:cNvSpPr/>
      </dsp:nvSpPr>
      <dsp:spPr>
        <a:xfrm>
          <a:off x="2255588" y="1755355"/>
          <a:ext cx="805423" cy="402711"/>
        </a:xfrm>
        <a:prstGeom prst="roundRect">
          <a:avLst>
            <a:gd name="adj" fmla="val 1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lang="en-US" sz="1500" kern="1200" dirty="0" smtClean="0"/>
            <a:t>Test</a:t>
          </a:r>
          <a:endParaRPr lang="en-US" sz="1500" kern="1200" dirty="0"/>
        </a:p>
      </dsp:txBody>
      <dsp:txXfrm>
        <a:off x="2267383" y="1767150"/>
        <a:ext cx="781833" cy="379121"/>
      </dsp:txXfrm>
    </dsp:sp>
    <dsp:sp modelId="{9891E9D1-E0F0-C64B-840B-A30CCC14D7C4}">
      <dsp:nvSpPr>
        <dsp:cNvPr id="0" name=""/>
        <dsp:cNvSpPr/>
      </dsp:nvSpPr>
      <dsp:spPr>
        <a:xfrm rot="19457599">
          <a:off x="3023720" y="1831669"/>
          <a:ext cx="396752" cy="18522"/>
        </a:xfrm>
        <a:custGeom>
          <a:avLst/>
          <a:gdLst/>
          <a:ahLst/>
          <a:cxnLst/>
          <a:rect l="0" t="0" r="0" b="0"/>
          <a:pathLst>
            <a:path>
              <a:moveTo>
                <a:pt x="0" y="9261"/>
              </a:moveTo>
              <a:lnTo>
                <a:pt x="396752" y="9261"/>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3212177" y="1831012"/>
        <a:ext cx="19837" cy="19837"/>
      </dsp:txXfrm>
    </dsp:sp>
    <dsp:sp modelId="{ACC1F096-7CF2-6345-8EAD-4ED5DC0F2783}">
      <dsp:nvSpPr>
        <dsp:cNvPr id="0" name=""/>
        <dsp:cNvSpPr/>
      </dsp:nvSpPr>
      <dsp:spPr>
        <a:xfrm>
          <a:off x="3383181" y="1523795"/>
          <a:ext cx="805423" cy="402711"/>
        </a:xfrm>
        <a:prstGeom prst="roundRect">
          <a:avLst>
            <a:gd name="adj" fmla="val 1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lang="en-US" sz="1500" kern="1200" dirty="0" smtClean="0"/>
            <a:t>Services</a:t>
          </a:r>
          <a:endParaRPr lang="en-US" sz="1500" kern="1200" dirty="0"/>
        </a:p>
      </dsp:txBody>
      <dsp:txXfrm>
        <a:off x="3394976" y="1535590"/>
        <a:ext cx="781833" cy="379121"/>
      </dsp:txXfrm>
    </dsp:sp>
    <dsp:sp modelId="{6B1D3703-0EE1-AF4C-89F6-16812B5F7533}">
      <dsp:nvSpPr>
        <dsp:cNvPr id="0" name=""/>
        <dsp:cNvSpPr/>
      </dsp:nvSpPr>
      <dsp:spPr>
        <a:xfrm rot="2142401">
          <a:off x="3023720" y="2063229"/>
          <a:ext cx="396752" cy="18522"/>
        </a:xfrm>
        <a:custGeom>
          <a:avLst/>
          <a:gdLst/>
          <a:ahLst/>
          <a:cxnLst/>
          <a:rect l="0" t="0" r="0" b="0"/>
          <a:pathLst>
            <a:path>
              <a:moveTo>
                <a:pt x="0" y="9261"/>
              </a:moveTo>
              <a:lnTo>
                <a:pt x="396752" y="9261"/>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3212177" y="2062571"/>
        <a:ext cx="19837" cy="19837"/>
      </dsp:txXfrm>
    </dsp:sp>
    <dsp:sp modelId="{C2650A44-EA8D-CB4F-9706-D893A756851D}">
      <dsp:nvSpPr>
        <dsp:cNvPr id="0" name=""/>
        <dsp:cNvSpPr/>
      </dsp:nvSpPr>
      <dsp:spPr>
        <a:xfrm>
          <a:off x="3383181" y="1986914"/>
          <a:ext cx="805423" cy="402711"/>
        </a:xfrm>
        <a:prstGeom prst="roundRect">
          <a:avLst>
            <a:gd name="adj" fmla="val 1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lang="en-US" sz="1500" kern="1200" dirty="0" smtClean="0"/>
            <a:t>Apps</a:t>
          </a:r>
          <a:endParaRPr lang="en-US" sz="1500" kern="1200" dirty="0"/>
        </a:p>
      </dsp:txBody>
      <dsp:txXfrm>
        <a:off x="3394976" y="1998709"/>
        <a:ext cx="781833" cy="379121"/>
      </dsp:txXfrm>
    </dsp:sp>
    <dsp:sp modelId="{8A89E171-B93C-C248-B92E-AF1D0BE50F6E}">
      <dsp:nvSpPr>
        <dsp:cNvPr id="0" name=""/>
        <dsp:cNvSpPr/>
      </dsp:nvSpPr>
      <dsp:spPr>
        <a:xfrm rot="4249260">
          <a:off x="1604169" y="2410568"/>
          <a:ext cx="980667" cy="18522"/>
        </a:xfrm>
        <a:custGeom>
          <a:avLst/>
          <a:gdLst/>
          <a:ahLst/>
          <a:cxnLst/>
          <a:rect l="0" t="0" r="0" b="0"/>
          <a:pathLst>
            <a:path>
              <a:moveTo>
                <a:pt x="0" y="9261"/>
              </a:moveTo>
              <a:lnTo>
                <a:pt x="980667" y="9261"/>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2069986" y="2395312"/>
        <a:ext cx="49033" cy="49033"/>
      </dsp:txXfrm>
    </dsp:sp>
    <dsp:sp modelId="{F382679A-1E1E-B241-A723-D17F0470E25C}">
      <dsp:nvSpPr>
        <dsp:cNvPr id="0" name=""/>
        <dsp:cNvSpPr/>
      </dsp:nvSpPr>
      <dsp:spPr>
        <a:xfrm>
          <a:off x="2255588" y="2681592"/>
          <a:ext cx="805423" cy="402711"/>
        </a:xfrm>
        <a:prstGeom prst="roundRect">
          <a:avLst>
            <a:gd name="adj" fmla="val 1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lang="en-US" sz="1500" kern="1200" dirty="0" smtClean="0"/>
            <a:t>Prod</a:t>
          </a:r>
          <a:endParaRPr lang="en-US" sz="1500" kern="1200" dirty="0"/>
        </a:p>
      </dsp:txBody>
      <dsp:txXfrm>
        <a:off x="2267383" y="2693387"/>
        <a:ext cx="781833" cy="379121"/>
      </dsp:txXfrm>
    </dsp:sp>
    <dsp:sp modelId="{9BE268CC-6D24-3B4E-B54E-C522CA5CFC96}">
      <dsp:nvSpPr>
        <dsp:cNvPr id="0" name=""/>
        <dsp:cNvSpPr/>
      </dsp:nvSpPr>
      <dsp:spPr>
        <a:xfrm rot="19457599">
          <a:off x="3023720" y="2757906"/>
          <a:ext cx="396752" cy="18522"/>
        </a:xfrm>
        <a:custGeom>
          <a:avLst/>
          <a:gdLst/>
          <a:ahLst/>
          <a:cxnLst/>
          <a:rect l="0" t="0" r="0" b="0"/>
          <a:pathLst>
            <a:path>
              <a:moveTo>
                <a:pt x="0" y="9261"/>
              </a:moveTo>
              <a:lnTo>
                <a:pt x="396752" y="9261"/>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3212177" y="2757249"/>
        <a:ext cx="19837" cy="19837"/>
      </dsp:txXfrm>
    </dsp:sp>
    <dsp:sp modelId="{3E913249-7496-CA44-883A-D45486F05B95}">
      <dsp:nvSpPr>
        <dsp:cNvPr id="0" name=""/>
        <dsp:cNvSpPr/>
      </dsp:nvSpPr>
      <dsp:spPr>
        <a:xfrm>
          <a:off x="3383181" y="2450032"/>
          <a:ext cx="805423" cy="402711"/>
        </a:xfrm>
        <a:prstGeom prst="roundRect">
          <a:avLst>
            <a:gd name="adj" fmla="val 1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lang="en-US" sz="1500" kern="1200" dirty="0" smtClean="0"/>
            <a:t>Services</a:t>
          </a:r>
          <a:endParaRPr lang="en-US" sz="1500" kern="1200" dirty="0"/>
        </a:p>
      </dsp:txBody>
      <dsp:txXfrm>
        <a:off x="3394976" y="2461827"/>
        <a:ext cx="781833" cy="379121"/>
      </dsp:txXfrm>
    </dsp:sp>
    <dsp:sp modelId="{8CF3169F-C940-6F41-8E18-438E56F831A9}">
      <dsp:nvSpPr>
        <dsp:cNvPr id="0" name=""/>
        <dsp:cNvSpPr/>
      </dsp:nvSpPr>
      <dsp:spPr>
        <a:xfrm rot="2142401">
          <a:off x="3023720" y="2989466"/>
          <a:ext cx="396752" cy="18522"/>
        </a:xfrm>
        <a:custGeom>
          <a:avLst/>
          <a:gdLst/>
          <a:ahLst/>
          <a:cxnLst/>
          <a:rect l="0" t="0" r="0" b="0"/>
          <a:pathLst>
            <a:path>
              <a:moveTo>
                <a:pt x="0" y="9261"/>
              </a:moveTo>
              <a:lnTo>
                <a:pt x="396752" y="9261"/>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3212177" y="2988808"/>
        <a:ext cx="19837" cy="19837"/>
      </dsp:txXfrm>
    </dsp:sp>
    <dsp:sp modelId="{6A3FDCF3-33B0-9445-9CC2-6F1B07E098E6}">
      <dsp:nvSpPr>
        <dsp:cNvPr id="0" name=""/>
        <dsp:cNvSpPr/>
      </dsp:nvSpPr>
      <dsp:spPr>
        <a:xfrm>
          <a:off x="3383181" y="2913151"/>
          <a:ext cx="805423" cy="402711"/>
        </a:xfrm>
        <a:prstGeom prst="roundRect">
          <a:avLst>
            <a:gd name="adj" fmla="val 1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lang="en-US" sz="1500" kern="1200" dirty="0" smtClean="0"/>
            <a:t>Apps</a:t>
          </a:r>
          <a:endParaRPr lang="en-US" sz="1500" kern="1200" dirty="0"/>
        </a:p>
      </dsp:txBody>
      <dsp:txXfrm>
        <a:off x="3394976" y="2924946"/>
        <a:ext cx="781833" cy="379121"/>
      </dsp:txXfrm>
    </dsp:sp>
  </dsp:spTree>
</dsp:drawing>
</file>

<file path=ppt/diagrams/layout1.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1"/>
        <p:cNvGrpSpPr/>
        <p:nvPr/>
      </p:nvGrpSpPr>
      <p:grpSpPr>
        <a:xfrm>
          <a:off x="0" y="0"/>
          <a:ext cx="0" cy="0"/>
          <a:chOff x="0" y="0"/>
          <a:chExt cx="0" cy="0"/>
        </a:xfrm>
      </p:grpSpPr>
      <p:sp>
        <p:nvSpPr>
          <p:cNvPr id="2" name="Shape 2"/>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3" name="Shape 3"/>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a:spcBef>
                <a:spcPts val="0"/>
              </a:spcBef>
              <a:defRPr sz="1100"/>
            </a:lvl1pPr>
            <a:lvl2pPr>
              <a:spcBef>
                <a:spcPts val="0"/>
              </a:spcBef>
              <a:defRPr sz="1100"/>
            </a:lvl2pPr>
            <a:lvl3pPr>
              <a:spcBef>
                <a:spcPts val="0"/>
              </a:spcBef>
              <a:defRPr sz="1100"/>
            </a:lvl3pPr>
            <a:lvl4pPr>
              <a:spcBef>
                <a:spcPts val="0"/>
              </a:spcBef>
              <a:defRPr sz="1100"/>
            </a:lvl4pPr>
            <a:lvl5pPr>
              <a:spcBef>
                <a:spcPts val="0"/>
              </a:spcBef>
              <a:defRPr sz="1100"/>
            </a:lvl5pPr>
            <a:lvl6pPr>
              <a:spcBef>
                <a:spcPts val="0"/>
              </a:spcBef>
              <a:defRPr sz="1100"/>
            </a:lvl6pPr>
            <a:lvl7pPr>
              <a:spcBef>
                <a:spcPts val="0"/>
              </a:spcBef>
              <a:defRPr sz="1100"/>
            </a:lvl7pPr>
            <a:lvl8pPr>
              <a:spcBef>
                <a:spcPts val="0"/>
              </a:spcBef>
              <a:defRPr sz="1100"/>
            </a:lvl8pPr>
            <a:lvl9pPr>
              <a:spcBef>
                <a:spcPts val="0"/>
              </a:spcBef>
              <a:defRPr sz="1100"/>
            </a:lvl9pPr>
          </a:lstStyle>
          <a:p>
            <a:endParaRPr/>
          </a:p>
        </p:txBody>
      </p:sp>
    </p:spTree>
    <p:extLst>
      <p:ext uri="{BB962C8B-B14F-4D97-AF65-F5344CB8AC3E}">
        <p14:creationId xmlns:p14="http://schemas.microsoft.com/office/powerpoint/2010/main" val="3993497274"/>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rtl="0">
              <a:spcBef>
                <a:spcPts val="0"/>
              </a:spcBef>
              <a:buClr>
                <a:schemeClr val="dk1"/>
              </a:buClr>
              <a:buSzPct val="25000"/>
              <a:buFont typeface="Arial"/>
              <a:buNone/>
            </a:pPr>
            <a:r>
              <a:rPr lang="en-US" sz="1200" b="0" i="0" u="none" strike="noStrike" cap="none" baseline="0" dirty="0" smtClean="0">
                <a:solidFill>
                  <a:schemeClr val="dk1"/>
                </a:solidFill>
                <a:latin typeface="Verdana"/>
                <a:ea typeface="Verdana"/>
                <a:cs typeface="Verdana"/>
                <a:sym typeface="Verdana"/>
              </a:rPr>
              <a:t>I want to talk to you about cloud native applications, and bringing microservice architectures into production in the enterprise.</a:t>
            </a: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9BEDBE90-FDBE-A44D-9062-5A5D1585D5B8}" type="slidenum">
              <a:rPr lang="en-US" smtClean="0">
                <a:solidFill>
                  <a:prstClr val="black"/>
                </a:solidFill>
                <a:latin typeface="Calibri"/>
              </a:rPr>
              <a:pPr/>
              <a:t>1</a:t>
            </a:fld>
            <a:endParaRPr lang="en-US">
              <a:solidFill>
                <a:prstClr val="black"/>
              </a:solidFill>
              <a:latin typeface="Calibri"/>
            </a:endParaRPr>
          </a:p>
        </p:txBody>
      </p:sp>
    </p:spTree>
    <p:extLst>
      <p:ext uri="{BB962C8B-B14F-4D97-AF65-F5344CB8AC3E}">
        <p14:creationId xmlns:p14="http://schemas.microsoft.com/office/powerpoint/2010/main" val="40231818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1"/>
        <p:cNvGrpSpPr/>
        <p:nvPr/>
      </p:nvGrpSpPr>
      <p:grpSpPr>
        <a:xfrm>
          <a:off x="0" y="0"/>
          <a:ext cx="0" cy="0"/>
          <a:chOff x="0" y="0"/>
          <a:chExt cx="0" cy="0"/>
        </a:xfrm>
      </p:grpSpPr>
      <p:sp>
        <p:nvSpPr>
          <p:cNvPr id="822" name="Shape 822"/>
          <p:cNvSpPr txBox="1">
            <a:spLocks noGrp="1"/>
          </p:cNvSpPr>
          <p:nvPr>
            <p:ph type="body" idx="1"/>
          </p:nvPr>
        </p:nvSpPr>
        <p:spPr>
          <a:xfrm>
            <a:off x="295170" y="2972429"/>
            <a:ext cx="6267600" cy="5793600"/>
          </a:xfrm>
          <a:prstGeom prst="rect">
            <a:avLst/>
          </a:prstGeom>
          <a:noFill/>
          <a:ln>
            <a:noFill/>
          </a:ln>
        </p:spPr>
        <p:txBody>
          <a:bodyPr wrap="square" lIns="91425" tIns="91425" rIns="91425" bIns="91425" anchor="t" anchorCtr="0">
            <a:noAutofit/>
          </a:bodyPr>
          <a:lstStyle/>
          <a:p>
            <a:pPr marL="0" marR="0" lvl="0" indent="0" algn="l" rtl="0">
              <a:spcBef>
                <a:spcPts val="0"/>
              </a:spcBef>
              <a:spcAft>
                <a:spcPts val="0"/>
              </a:spcAft>
              <a:buClr>
                <a:schemeClr val="dk1"/>
              </a:buClr>
              <a:buFont typeface="Arial"/>
              <a:buNone/>
            </a:pPr>
            <a:r>
              <a:rPr lang="en-US" sz="1100" b="0" i="0" u="none" strike="noStrike" cap="none">
                <a:solidFill>
                  <a:schemeClr val="dk1"/>
                </a:solidFill>
                <a:latin typeface="Arial"/>
                <a:ea typeface="Arial"/>
                <a:cs typeface="Arial"/>
                <a:sym typeface="Arial"/>
              </a:rPr>
              <a:t>http://docs.pivotal.io/pivotalcf/console/index.html</a:t>
            </a:r>
          </a:p>
          <a:p>
            <a:pPr marL="0" marR="0" lvl="0" indent="0" algn="l" rtl="0">
              <a:spcBef>
                <a:spcPts val="0"/>
              </a:spcBef>
              <a:spcAft>
                <a:spcPts val="0"/>
              </a:spcAft>
              <a:buClr>
                <a:schemeClr val="dk1"/>
              </a:buClr>
              <a:buFont typeface="Arial"/>
              <a:buNone/>
            </a:pPr>
            <a:endParaRPr sz="1100" b="0" i="0" u="none" strike="noStrike" cap="none">
              <a:solidFill>
                <a:schemeClr val="dk1"/>
              </a:solidFill>
              <a:latin typeface="Arial"/>
              <a:ea typeface="Arial"/>
              <a:cs typeface="Arial"/>
              <a:sym typeface="Arial"/>
            </a:endParaRPr>
          </a:p>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823" name="Shape 823"/>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9379527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a:xfrm>
            <a:off x="381000" y="4216404"/>
            <a:ext cx="6096000" cy="4615874"/>
          </a:xfrm>
        </p:spPr>
        <p:txBody>
          <a:bodyPr lIns="90562" tIns="45282" rIns="90562" bIns="45282"/>
          <a:lstStyle/>
          <a:p>
            <a:r>
              <a:rPr lang="en-US" sz="1200" b="1" dirty="0"/>
              <a:t>Cloud Foundry </a:t>
            </a:r>
            <a:r>
              <a:rPr lang="en-US" sz="1200" b="1" dirty="0" err="1"/>
              <a:t>PaaS</a:t>
            </a:r>
            <a:r>
              <a:rPr lang="en-US" sz="1200" b="1" dirty="0"/>
              <a:t> – Pushing an Application with Diego</a:t>
            </a:r>
          </a:p>
          <a:p>
            <a:endParaRPr lang="en-US" sz="1050" dirty="0"/>
          </a:p>
          <a:p>
            <a:r>
              <a:rPr lang="en-US" sz="1050" b="1" dirty="0">
                <a:latin typeface="+mn-lt"/>
                <a:cs typeface="+mn-cs"/>
              </a:rPr>
              <a:t>App deployment: what has changed? </a:t>
            </a:r>
          </a:p>
          <a:p>
            <a:r>
              <a:rPr lang="en-US" sz="1050" dirty="0">
                <a:latin typeface="+mn-lt"/>
                <a:cs typeface="+mn-cs"/>
              </a:rPr>
              <a:t>	1- Domain specific (notion of apps) -&gt; Abstractions (notions of LRPs and Tasks). App staging is a Task. App start is launching a LRP.</a:t>
            </a:r>
          </a:p>
          <a:p>
            <a:r>
              <a:rPr lang="en-US" sz="1050" dirty="0">
                <a:latin typeface="+mn-lt"/>
                <a:cs typeface="+mn-cs"/>
              </a:rPr>
              <a:t>	2- Platform specific (</a:t>
            </a:r>
            <a:r>
              <a:rPr lang="en-US" sz="1050" dirty="0" err="1">
                <a:latin typeface="+mn-lt"/>
                <a:cs typeface="+mn-cs"/>
              </a:rPr>
              <a:t>linux</a:t>
            </a:r>
            <a:r>
              <a:rPr lang="en-US" sz="1050" dirty="0">
                <a:latin typeface="+mn-lt"/>
                <a:cs typeface="+mn-cs"/>
              </a:rPr>
              <a:t>) -&gt; Supporting multi platform (Windows &amp; Linux) enabling running also .NET apps, thanks to our new Container implementation: Garden</a:t>
            </a:r>
          </a:p>
          <a:p>
            <a:r>
              <a:rPr lang="en-US" sz="1050" dirty="0">
                <a:latin typeface="+mn-lt"/>
                <a:cs typeface="+mn-cs"/>
              </a:rPr>
              <a:t>		What’s more, there is a 3</a:t>
            </a:r>
            <a:r>
              <a:rPr lang="en-US" sz="1050" baseline="30000" dirty="0">
                <a:latin typeface="+mn-lt"/>
                <a:cs typeface="+mn-cs"/>
              </a:rPr>
              <a:t>rd</a:t>
            </a:r>
            <a:r>
              <a:rPr lang="en-US" sz="1050" dirty="0">
                <a:latin typeface="+mn-lt"/>
                <a:cs typeface="+mn-cs"/>
              </a:rPr>
              <a:t> workflow supported: </a:t>
            </a:r>
            <a:r>
              <a:rPr lang="en-US" sz="1050" dirty="0" err="1">
                <a:latin typeface="+mn-lt"/>
                <a:cs typeface="+mn-cs"/>
              </a:rPr>
              <a:t>Docker</a:t>
            </a:r>
            <a:r>
              <a:rPr lang="en-US" sz="1050" dirty="0">
                <a:latin typeface="+mn-lt"/>
                <a:cs typeface="+mn-cs"/>
              </a:rPr>
              <a:t> on Linux</a:t>
            </a:r>
          </a:p>
          <a:p>
            <a:r>
              <a:rPr lang="en-US" sz="1050" dirty="0"/>
              <a:t>	3- New Auction-based workload scheduler: Cloud Controller no longer in charge of deciding where AIs are spun up. Auctioneer manages the process running an auction, making it more optimized.</a:t>
            </a:r>
          </a:p>
          <a:p>
            <a:endParaRPr lang="en-US" sz="1050" dirty="0"/>
          </a:p>
          <a:p>
            <a:r>
              <a:rPr lang="en-US" sz="1050" dirty="0"/>
              <a:t>With </a:t>
            </a:r>
            <a:r>
              <a:rPr lang="en-US" sz="1050" b="1" dirty="0"/>
              <a:t>Diego</a:t>
            </a:r>
            <a:r>
              <a:rPr lang="en-US" sz="1050" dirty="0"/>
              <a:t> in place, more loosely-coupled components take part in the process, stripping down the Cloud Controller from too many previous responsibilities, making it easier to maintain and evolve the entire architecture.</a:t>
            </a:r>
          </a:p>
          <a:p>
            <a:r>
              <a:rPr lang="en-US" sz="1050" dirty="0"/>
              <a:t>The</a:t>
            </a:r>
            <a:r>
              <a:rPr lang="en-US" sz="1050" b="1" dirty="0"/>
              <a:t> Cloud Controller </a:t>
            </a:r>
            <a:r>
              <a:rPr lang="en-US" sz="1050" dirty="0"/>
              <a:t>handles the routing of client requests internally through the </a:t>
            </a:r>
            <a:r>
              <a:rPr lang="en-US" sz="1050" b="1" dirty="0"/>
              <a:t>Cloud Controller Bridge</a:t>
            </a:r>
            <a:r>
              <a:rPr lang="en-US" sz="1050" dirty="0"/>
              <a:t>. It also manages the </a:t>
            </a:r>
            <a:r>
              <a:rPr lang="en-US" sz="1050" dirty="0" err="1"/>
              <a:t>Blobstore</a:t>
            </a:r>
            <a:r>
              <a:rPr lang="en-US" sz="1050" dirty="0"/>
              <a:t> to store packages and droplets and the DB to store App Metadata and Service credentials. </a:t>
            </a:r>
            <a:r>
              <a:rPr lang="en-US" sz="1050" dirty="0" err="1"/>
              <a:t>Blobstore</a:t>
            </a:r>
            <a:r>
              <a:rPr lang="en-US" sz="1050" dirty="0"/>
              <a:t> could be internal or external, depending on the setup.</a:t>
            </a:r>
          </a:p>
          <a:p>
            <a:pPr defTabSz="457158">
              <a:defRPr/>
            </a:pPr>
            <a:r>
              <a:rPr lang="en-US" sz="1050" dirty="0"/>
              <a:t>A </a:t>
            </a:r>
            <a:r>
              <a:rPr lang="en-US" sz="1050" b="1" dirty="0"/>
              <a:t>service</a:t>
            </a:r>
            <a:r>
              <a:rPr lang="en-US" sz="1050" dirty="0"/>
              <a:t> </a:t>
            </a:r>
            <a:r>
              <a:rPr lang="en-US" sz="1050" b="1" dirty="0"/>
              <a:t>gateway</a:t>
            </a:r>
            <a:r>
              <a:rPr lang="en-US" sz="1050" dirty="0"/>
              <a:t> provides an interface for services (native or external).</a:t>
            </a:r>
          </a:p>
          <a:p>
            <a:r>
              <a:rPr lang="en-US" sz="1050" dirty="0"/>
              <a:t>More in the next slide about the </a:t>
            </a:r>
            <a:r>
              <a:rPr lang="en-US" sz="1050" b="1" dirty="0"/>
              <a:t>Cloud Controller Bridge </a:t>
            </a:r>
            <a:r>
              <a:rPr lang="en-US" sz="1050" dirty="0"/>
              <a:t>(CC-Bridge), the </a:t>
            </a:r>
            <a:r>
              <a:rPr lang="en-US" sz="1050" b="1" dirty="0"/>
              <a:t>Bulletin Board System</a:t>
            </a:r>
            <a:r>
              <a:rPr lang="en-US" sz="1050" dirty="0"/>
              <a:t> (BBS) and the </a:t>
            </a:r>
            <a:r>
              <a:rPr lang="en-US" sz="1050" b="1" dirty="0"/>
              <a:t>Auctioneer</a:t>
            </a:r>
            <a:r>
              <a:rPr lang="en-US" sz="1050" dirty="0"/>
              <a:t>  in the next slide</a:t>
            </a:r>
            <a:endParaRPr lang="en-US" sz="1050" b="1" dirty="0"/>
          </a:p>
          <a:p>
            <a:pPr defTabSz="457158">
              <a:defRPr/>
            </a:pPr>
            <a:r>
              <a:rPr lang="en-US" sz="1050" dirty="0"/>
              <a:t>Apps run in a </a:t>
            </a:r>
            <a:r>
              <a:rPr lang="en-US" sz="1050" b="1" dirty="0"/>
              <a:t>CELL</a:t>
            </a:r>
            <a:r>
              <a:rPr lang="en-US" sz="1050" dirty="0"/>
              <a:t>, part of the new Cloud Foundry Runtime, called </a:t>
            </a:r>
            <a:r>
              <a:rPr lang="en-US" sz="1050" b="1" dirty="0"/>
              <a:t>Diego</a:t>
            </a:r>
            <a:endParaRPr lang="en-US" sz="1050" dirty="0"/>
          </a:p>
          <a:p>
            <a:r>
              <a:rPr lang="en-US" sz="1050" b="1" dirty="0"/>
              <a:t>Routers</a:t>
            </a:r>
            <a:r>
              <a:rPr lang="en-US" sz="1050" dirty="0"/>
              <a:t> manage application traffic.</a:t>
            </a:r>
          </a:p>
          <a:p>
            <a:r>
              <a:rPr lang="en-US" sz="1050" b="1" dirty="0"/>
              <a:t>Diego </a:t>
            </a:r>
            <a:r>
              <a:rPr lang="en-US" sz="1050" dirty="0"/>
              <a:t>handles all health management for apps (now LRPs), through a series of single-purpose components: </a:t>
            </a:r>
            <a:r>
              <a:rPr lang="en-US" sz="1050" dirty="0" err="1"/>
              <a:t>Nsync</a:t>
            </a:r>
            <a:r>
              <a:rPr lang="en-US" sz="1050" dirty="0"/>
              <a:t> (part of the CC-Bridge), BBS (part of Diego DB) and the </a:t>
            </a:r>
            <a:r>
              <a:rPr lang="en-US" sz="1050" dirty="0" err="1"/>
              <a:t>Converger</a:t>
            </a:r>
            <a:r>
              <a:rPr lang="en-US" sz="1050" dirty="0"/>
              <a:t> (part of the Diego Brain)</a:t>
            </a:r>
          </a:p>
          <a:p>
            <a:r>
              <a:rPr lang="en-US" sz="1050" b="1" dirty="0"/>
              <a:t>Apps</a:t>
            </a:r>
            <a:r>
              <a:rPr lang="en-US" sz="1050" dirty="0"/>
              <a:t> are accessed directly through the router while web and CLI clients (e.g., </a:t>
            </a:r>
            <a:r>
              <a:rPr lang="en-US" sz="1050" dirty="0" err="1"/>
              <a:t>vmc</a:t>
            </a:r>
            <a:r>
              <a:rPr lang="en-US" sz="1050" dirty="0"/>
              <a:t>, STS) access Cloud Controller via </a:t>
            </a:r>
            <a:r>
              <a:rPr lang="en-US" sz="1050" dirty="0" err="1"/>
              <a:t>RESTful</a:t>
            </a:r>
            <a:r>
              <a:rPr lang="en-US" sz="1050" dirty="0"/>
              <a:t> services.</a:t>
            </a:r>
          </a:p>
          <a:p>
            <a:endParaRPr lang="en-US" sz="1050" dirty="0"/>
          </a:p>
        </p:txBody>
      </p:sp>
    </p:spTree>
    <p:extLst>
      <p:ext uri="{BB962C8B-B14F-4D97-AF65-F5344CB8AC3E}">
        <p14:creationId xmlns:p14="http://schemas.microsoft.com/office/powerpoint/2010/main" val="41124482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1" dirty="0" smtClean="0"/>
              <a:t>bin/detect</a:t>
            </a:r>
          </a:p>
          <a:p>
            <a:r>
              <a:rPr lang="en-US" dirty="0" smtClean="0"/>
              <a:t>The detect script is used to determine whether or not to apply the </a:t>
            </a:r>
            <a:r>
              <a:rPr lang="en-US" dirty="0" err="1" smtClean="0"/>
              <a:t>buildpack</a:t>
            </a:r>
            <a:r>
              <a:rPr lang="en-US" dirty="0" smtClean="0"/>
              <a:t> to an application.</a:t>
            </a:r>
          </a:p>
          <a:p>
            <a:endParaRPr lang="en-US" dirty="0" smtClean="0"/>
          </a:p>
          <a:p>
            <a:r>
              <a:rPr lang="en-US" b="1" dirty="0" smtClean="0"/>
              <a:t>bin/compile</a:t>
            </a:r>
          </a:p>
          <a:p>
            <a:r>
              <a:rPr lang="en-US" dirty="0" smtClean="0"/>
              <a:t>The compile script builds the droplet that will be run by the Cell and will therefore contain all the components necessary to run the application.</a:t>
            </a:r>
          </a:p>
          <a:p>
            <a:endParaRPr lang="en-US" dirty="0" smtClean="0"/>
          </a:p>
          <a:p>
            <a:r>
              <a:rPr lang="en-US" b="1" dirty="0" smtClean="0"/>
              <a:t>bin/release</a:t>
            </a:r>
          </a:p>
          <a:p>
            <a:r>
              <a:rPr lang="en-US" dirty="0" smtClean="0"/>
              <a:t>The release script provides feedback metadata back to Cloud Foundry indicating how the application should be executed. </a:t>
            </a:r>
          </a:p>
          <a:p>
            <a:endParaRPr lang="en-US" dirty="0"/>
          </a:p>
        </p:txBody>
      </p:sp>
    </p:spTree>
    <p:extLst>
      <p:ext uri="{BB962C8B-B14F-4D97-AF65-F5344CB8AC3E}">
        <p14:creationId xmlns:p14="http://schemas.microsoft.com/office/powerpoint/2010/main" val="28549970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1"/>
            <a:r>
              <a:rPr lang="en-US" sz="1200" dirty="0" smtClean="0"/>
              <a:t>Java</a:t>
            </a:r>
          </a:p>
          <a:p>
            <a:pPr lvl="1"/>
            <a:r>
              <a:rPr lang="en-US" sz="1200" dirty="0" smtClean="0"/>
              <a:t>Ruby</a:t>
            </a:r>
          </a:p>
          <a:p>
            <a:pPr lvl="1"/>
            <a:r>
              <a:rPr lang="en-US" sz="1200" dirty="0" err="1" smtClean="0"/>
              <a:t>Node.js</a:t>
            </a:r>
            <a:endParaRPr lang="en-US" sz="1200" dirty="0" smtClean="0"/>
          </a:p>
          <a:p>
            <a:r>
              <a:rPr lang="en-US" sz="1200" dirty="0" smtClean="0"/>
              <a:t>Custom Build packs</a:t>
            </a:r>
          </a:p>
          <a:p>
            <a:endParaRPr lang="en-US" sz="1200" dirty="0"/>
          </a:p>
        </p:txBody>
      </p:sp>
    </p:spTree>
    <p:extLst>
      <p:ext uri="{BB962C8B-B14F-4D97-AF65-F5344CB8AC3E}">
        <p14:creationId xmlns:p14="http://schemas.microsoft.com/office/powerpoint/2010/main" val="38724794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005086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1" name="Shape 401"/>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402" name="Shape 402"/>
          <p:cNvSpPr>
            <a:spLocks noGrp="1"/>
          </p:cNvSpPr>
          <p:nvPr>
            <p:ph type="body" sz="quarter" idx="1"/>
          </p:nvPr>
        </p:nvSpPr>
        <p:spPr>
          <a:prstGeom prst="rect">
            <a:avLst/>
          </a:prstGeom>
        </p:spPr>
        <p:txBody>
          <a:bodyPr/>
          <a:lstStyle/>
          <a:p>
            <a:pPr lvl="0">
              <a:defRPr sz="1800"/>
            </a:pPr>
            <a:r>
              <a:rPr lang="en-US" sz="1200" dirty="0">
                <a:solidFill>
                  <a:srgbClr val="000000"/>
                </a:solidFill>
              </a:rPr>
              <a:t>History of Docker</a:t>
            </a:r>
          </a:p>
          <a:p>
            <a:pPr marL="171450" lvl="0" indent="-171450">
              <a:buFont typeface="Arial"/>
              <a:buChar char="•"/>
              <a:defRPr sz="1800"/>
            </a:pPr>
            <a:r>
              <a:rPr lang="en-US" sz="1200" dirty="0" smtClean="0">
                <a:solidFill>
                  <a:srgbClr val="000000"/>
                </a:solidFill>
              </a:rPr>
              <a:t>2006 </a:t>
            </a:r>
            <a:r>
              <a:rPr lang="en-US" sz="1200" dirty="0">
                <a:solidFill>
                  <a:srgbClr val="000000"/>
                </a:solidFill>
              </a:rPr>
              <a:t>Google to use containers they built </a:t>
            </a:r>
            <a:r>
              <a:rPr lang="en-US" sz="1200" dirty="0" err="1">
                <a:solidFill>
                  <a:srgbClr val="000000"/>
                </a:solidFill>
              </a:rPr>
              <a:t>cgroups</a:t>
            </a:r>
            <a:r>
              <a:rPr lang="en-US" sz="1200" dirty="0">
                <a:solidFill>
                  <a:srgbClr val="000000"/>
                </a:solidFill>
              </a:rPr>
              <a:t> and namespaces and pushed it to the Linux kernel</a:t>
            </a:r>
          </a:p>
          <a:p>
            <a:pPr marL="171450" lvl="0" indent="-171450">
              <a:buFont typeface="Arial"/>
              <a:buChar char="•"/>
              <a:defRPr sz="1800"/>
            </a:pPr>
            <a:r>
              <a:rPr lang="en-US" sz="1200" dirty="0" err="1" smtClean="0">
                <a:solidFill>
                  <a:srgbClr val="000000"/>
                </a:solidFill>
              </a:rPr>
              <a:t>cgroups</a:t>
            </a:r>
            <a:r>
              <a:rPr lang="en-US" sz="1200" dirty="0" smtClean="0">
                <a:solidFill>
                  <a:srgbClr val="000000"/>
                </a:solidFill>
              </a:rPr>
              <a:t> </a:t>
            </a:r>
            <a:r>
              <a:rPr lang="en-US" sz="1200" dirty="0">
                <a:solidFill>
                  <a:srgbClr val="000000"/>
                </a:solidFill>
              </a:rPr>
              <a:t>and namespaces give you isolation (Resource Isolation and Namespace isolation)</a:t>
            </a:r>
          </a:p>
          <a:p>
            <a:pPr marL="171450" lvl="0" indent="-171450">
              <a:buFont typeface="Arial"/>
              <a:buChar char="•"/>
              <a:defRPr sz="1800"/>
            </a:pPr>
            <a:r>
              <a:rPr lang="en-US" sz="1200" dirty="0" err="1" smtClean="0">
                <a:solidFill>
                  <a:srgbClr val="000000"/>
                </a:solidFill>
              </a:rPr>
              <a:t>dotCloud</a:t>
            </a:r>
            <a:r>
              <a:rPr lang="en-US" sz="1200" dirty="0" smtClean="0">
                <a:solidFill>
                  <a:srgbClr val="000000"/>
                </a:solidFill>
              </a:rPr>
              <a:t> </a:t>
            </a:r>
            <a:r>
              <a:rPr lang="en-US" sz="1200" dirty="0">
                <a:solidFill>
                  <a:srgbClr val="000000"/>
                </a:solidFill>
              </a:rPr>
              <a:t>and LXC fragmentation</a:t>
            </a:r>
          </a:p>
          <a:p>
            <a:pPr marL="171450" lvl="0" indent="-171450">
              <a:buFont typeface="Arial"/>
              <a:buChar char="•"/>
              <a:defRPr sz="1800"/>
            </a:pPr>
            <a:r>
              <a:rPr lang="en-US" sz="1200" dirty="0" err="1" smtClean="0">
                <a:solidFill>
                  <a:srgbClr val="000000"/>
                </a:solidFill>
              </a:rPr>
              <a:t>libcontainer</a:t>
            </a:r>
            <a:r>
              <a:rPr lang="en-US" sz="1200" dirty="0" smtClean="0">
                <a:solidFill>
                  <a:srgbClr val="000000"/>
                </a:solidFill>
              </a:rPr>
              <a:t> </a:t>
            </a:r>
            <a:r>
              <a:rPr lang="en-US" sz="1200" dirty="0">
                <a:solidFill>
                  <a:srgbClr val="000000"/>
                </a:solidFill>
              </a:rPr>
              <a:t>created to address application portability and standard API across </a:t>
            </a:r>
            <a:r>
              <a:rPr lang="en-US" sz="1200" dirty="0" err="1">
                <a:solidFill>
                  <a:srgbClr val="000000"/>
                </a:solidFill>
              </a:rPr>
              <a:t>linux</a:t>
            </a:r>
            <a:r>
              <a:rPr lang="en-US" sz="1200" dirty="0">
                <a:solidFill>
                  <a:srgbClr val="000000"/>
                </a:solidFill>
              </a:rPr>
              <a:t> </a:t>
            </a:r>
            <a:r>
              <a:rPr lang="en-US" sz="1200" dirty="0" err="1">
                <a:solidFill>
                  <a:srgbClr val="000000"/>
                </a:solidFill>
              </a:rPr>
              <a:t>distros</a:t>
            </a:r>
            <a:r>
              <a:rPr lang="en-US" sz="1200" dirty="0">
                <a:solidFill>
                  <a:srgbClr val="000000"/>
                </a:solidFill>
              </a:rPr>
              <a:t> BUT controlled by Docker</a:t>
            </a:r>
          </a:p>
          <a:p>
            <a:pPr marL="171450" lvl="0" indent="-171450">
              <a:buFont typeface="Arial"/>
              <a:buChar char="•"/>
              <a:defRPr sz="1800"/>
            </a:pPr>
            <a:r>
              <a:rPr lang="en-US" sz="1200" dirty="0" smtClean="0">
                <a:solidFill>
                  <a:srgbClr val="000000"/>
                </a:solidFill>
              </a:rPr>
              <a:t>Open </a:t>
            </a:r>
            <a:r>
              <a:rPr lang="en-US" sz="1200" dirty="0">
                <a:solidFill>
                  <a:srgbClr val="000000"/>
                </a:solidFill>
              </a:rPr>
              <a:t>Container Project (Docker/</a:t>
            </a:r>
            <a:r>
              <a:rPr lang="en-US" sz="1200" dirty="0" err="1">
                <a:solidFill>
                  <a:srgbClr val="000000"/>
                </a:solidFill>
              </a:rPr>
              <a:t>dockerfile</a:t>
            </a:r>
            <a:r>
              <a:rPr lang="en-US" sz="1200" dirty="0">
                <a:solidFill>
                  <a:srgbClr val="000000"/>
                </a:solidFill>
              </a:rPr>
              <a:t>, </a:t>
            </a:r>
            <a:r>
              <a:rPr lang="en-US" sz="1200" dirty="0" err="1">
                <a:solidFill>
                  <a:srgbClr val="000000"/>
                </a:solidFill>
              </a:rPr>
              <a:t>CoreOS</a:t>
            </a:r>
            <a:r>
              <a:rPr lang="en-US" sz="1200" dirty="0">
                <a:solidFill>
                  <a:srgbClr val="000000"/>
                </a:solidFill>
              </a:rPr>
              <a:t>/</a:t>
            </a:r>
            <a:r>
              <a:rPr lang="en-US" sz="1200" dirty="0" err="1">
                <a:solidFill>
                  <a:srgbClr val="000000"/>
                </a:solidFill>
              </a:rPr>
              <a:t>appc</a:t>
            </a:r>
            <a:r>
              <a:rPr lang="en-US" sz="1200" dirty="0">
                <a:solidFill>
                  <a:srgbClr val="000000"/>
                </a:solidFill>
              </a:rPr>
              <a:t>). </a:t>
            </a:r>
            <a:r>
              <a:rPr lang="en-US" sz="1200" dirty="0" err="1">
                <a:solidFill>
                  <a:srgbClr val="000000"/>
                </a:solidFill>
              </a:rPr>
              <a:t>Standardiized</a:t>
            </a:r>
            <a:r>
              <a:rPr lang="en-US" sz="1200" dirty="0">
                <a:solidFill>
                  <a:srgbClr val="000000"/>
                </a:solidFill>
              </a:rPr>
              <a:t> on </a:t>
            </a:r>
            <a:r>
              <a:rPr lang="en-US" sz="1200" dirty="0" err="1">
                <a:solidFill>
                  <a:srgbClr val="000000"/>
                </a:solidFill>
              </a:rPr>
              <a:t>runC</a:t>
            </a:r>
            <a:endParaRPr lang="en-US" sz="1200" dirty="0">
              <a:solidFill>
                <a:srgbClr val="000000"/>
              </a:solidFill>
            </a:endParaRPr>
          </a:p>
          <a:p>
            <a:pPr marL="171450" lvl="0" indent="-171450">
              <a:buFont typeface="Arial"/>
              <a:buChar char="•"/>
              <a:defRPr sz="1800"/>
            </a:pPr>
            <a:r>
              <a:rPr lang="en-US" sz="1200" dirty="0" smtClean="0">
                <a:solidFill>
                  <a:srgbClr val="000000"/>
                </a:solidFill>
              </a:rPr>
              <a:t>Standardizing </a:t>
            </a:r>
            <a:r>
              <a:rPr lang="en-US" sz="1200" dirty="0">
                <a:solidFill>
                  <a:srgbClr val="000000"/>
                </a:solidFill>
              </a:rPr>
              <a:t>the file format (</a:t>
            </a:r>
            <a:r>
              <a:rPr lang="en-US" sz="1200" dirty="0" err="1">
                <a:solidFill>
                  <a:srgbClr val="000000"/>
                </a:solidFill>
              </a:rPr>
              <a:t>dockerfile</a:t>
            </a:r>
            <a:r>
              <a:rPr lang="en-US" sz="1200" dirty="0">
                <a:solidFill>
                  <a:srgbClr val="000000"/>
                </a:solidFill>
              </a:rPr>
              <a:t> + </a:t>
            </a:r>
            <a:r>
              <a:rPr lang="en-US" sz="1200" dirty="0" err="1">
                <a:solidFill>
                  <a:srgbClr val="000000"/>
                </a:solidFill>
              </a:rPr>
              <a:t>appc</a:t>
            </a:r>
            <a:r>
              <a:rPr lang="en-US" sz="1200" dirty="0">
                <a:solidFill>
                  <a:srgbClr val="000000"/>
                </a:solidFill>
              </a:rPr>
              <a:t> = </a:t>
            </a:r>
            <a:r>
              <a:rPr lang="en-US" sz="1200" dirty="0" err="1">
                <a:solidFill>
                  <a:srgbClr val="000000"/>
                </a:solidFill>
              </a:rPr>
              <a:t>filesystem</a:t>
            </a:r>
            <a:r>
              <a:rPr lang="en-US" sz="1200" dirty="0">
                <a:solidFill>
                  <a:srgbClr val="000000"/>
                </a:solidFill>
              </a:rPr>
              <a:t>)</a:t>
            </a:r>
          </a:p>
          <a:p>
            <a:pPr marL="171450" lvl="0" indent="-171450">
              <a:buFont typeface="Arial"/>
              <a:buChar char="•"/>
              <a:defRPr sz="1800"/>
            </a:pPr>
            <a:r>
              <a:rPr lang="en-US" sz="1200" dirty="0" smtClean="0">
                <a:solidFill>
                  <a:srgbClr val="000000"/>
                </a:solidFill>
              </a:rPr>
              <a:t>Standardizing </a:t>
            </a:r>
            <a:r>
              <a:rPr lang="en-US" sz="1200" dirty="0">
                <a:solidFill>
                  <a:srgbClr val="000000"/>
                </a:solidFill>
              </a:rPr>
              <a:t>the runtime (</a:t>
            </a:r>
            <a:r>
              <a:rPr lang="en-US" sz="1200" dirty="0" err="1">
                <a:solidFill>
                  <a:srgbClr val="000000"/>
                </a:solidFill>
              </a:rPr>
              <a:t>libcontainer</a:t>
            </a:r>
            <a:r>
              <a:rPr lang="en-US" sz="1200" dirty="0">
                <a:solidFill>
                  <a:srgbClr val="000000"/>
                </a:solidFill>
              </a:rPr>
              <a:t> = </a:t>
            </a:r>
            <a:r>
              <a:rPr lang="en-US" sz="1200" dirty="0" err="1">
                <a:solidFill>
                  <a:srgbClr val="000000"/>
                </a:solidFill>
              </a:rPr>
              <a:t>runC</a:t>
            </a:r>
            <a:r>
              <a:rPr lang="en-US" sz="1200" dirty="0">
                <a:solidFill>
                  <a:srgbClr val="000000"/>
                </a:solidFill>
              </a:rPr>
              <a:t>)</a:t>
            </a:r>
          </a:p>
          <a:p>
            <a:pPr marL="171450" lvl="0" indent="-171450">
              <a:buFont typeface="Arial"/>
              <a:buChar char="•"/>
              <a:defRPr sz="1800"/>
            </a:pPr>
            <a:r>
              <a:rPr lang="en-US" sz="1200" dirty="0" smtClean="0">
                <a:solidFill>
                  <a:srgbClr val="000000"/>
                </a:solidFill>
              </a:rPr>
              <a:t>Container </a:t>
            </a:r>
            <a:r>
              <a:rPr lang="en-US" sz="1200" dirty="0">
                <a:solidFill>
                  <a:srgbClr val="000000"/>
                </a:solidFill>
              </a:rPr>
              <a:t>(Isolation + Files/metadata + Processes)</a:t>
            </a:r>
          </a:p>
          <a:p>
            <a:pPr marL="171450" lvl="0" indent="-171450">
              <a:buFont typeface="Arial"/>
              <a:buChar char="•"/>
              <a:defRPr sz="1800"/>
            </a:pPr>
            <a:endParaRPr lang="en-US" sz="1200" dirty="0">
              <a:solidFill>
                <a:srgbClr val="000000"/>
              </a:solidFill>
            </a:endParaRPr>
          </a:p>
          <a:p>
            <a:pPr marL="171450" lvl="0" indent="-171450">
              <a:buFont typeface="Arial"/>
              <a:buChar char="•"/>
              <a:defRPr sz="1800"/>
            </a:pPr>
            <a:endParaRPr sz="1200" dirty="0">
              <a:solidFill>
                <a:srgbClr val="000000"/>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47133"/>
            <a:ext cx="6096000" cy="3429000"/>
          </a:xfrm>
        </p:spPr>
      </p:sp>
      <p:sp>
        <p:nvSpPr>
          <p:cNvPr id="3" name="Notes Placeholder 2"/>
          <p:cNvSpPr>
            <a:spLocks noGrp="1"/>
          </p:cNvSpPr>
          <p:nvPr>
            <p:ph type="body" idx="1"/>
          </p:nvPr>
        </p:nvSpPr>
        <p:spPr>
          <a:xfrm>
            <a:off x="381000" y="3776133"/>
            <a:ext cx="6096000" cy="5251450"/>
          </a:xfrm>
        </p:spPr>
        <p:txBody>
          <a:bodyPr/>
          <a:lstStyle/>
          <a:p>
            <a:r>
              <a:rPr lang="en-US" sz="800" dirty="0" smtClean="0"/>
              <a:t>The </a:t>
            </a:r>
            <a:r>
              <a:rPr lang="en-US" sz="800" b="1" dirty="0" smtClean="0"/>
              <a:t>Cloud Controller </a:t>
            </a:r>
            <a:r>
              <a:rPr lang="en-US" sz="800" dirty="0" smtClean="0"/>
              <a:t>passes requests to stage and run applications to the Cloud Controller Bridge (CC-Bridge),</a:t>
            </a:r>
            <a:r>
              <a:rPr lang="en-US" sz="800" baseline="0" dirty="0" smtClean="0"/>
              <a:t> and it is no longer in charge of allocating the work.</a:t>
            </a:r>
          </a:p>
          <a:p>
            <a:endParaRPr lang="en-US" sz="800" dirty="0" smtClean="0"/>
          </a:p>
          <a:p>
            <a:r>
              <a:rPr lang="en-US" sz="800" dirty="0" smtClean="0"/>
              <a:t>The </a:t>
            </a:r>
            <a:r>
              <a:rPr lang="en-US" sz="800" b="1" dirty="0" smtClean="0"/>
              <a:t>CC-Bridge </a:t>
            </a:r>
            <a:r>
              <a:rPr lang="en-US" sz="800" dirty="0" smtClean="0"/>
              <a:t>translates app staging and app running requests into Tasks and Long Running Processes(LRPs) respectively, then submits these to the</a:t>
            </a:r>
            <a:r>
              <a:rPr lang="en-US" sz="800" b="1" dirty="0" smtClean="0"/>
              <a:t> Bulletin Board System (BBS)</a:t>
            </a:r>
            <a:r>
              <a:rPr lang="en-US" sz="800" dirty="0" smtClean="0"/>
              <a:t> through an RPC-style API over HTTP. </a:t>
            </a:r>
          </a:p>
          <a:p>
            <a:pPr defTabSz="457158">
              <a:defRPr/>
            </a:pPr>
            <a:r>
              <a:rPr lang="en-US" sz="800" dirty="0" smtClean="0"/>
              <a:t>	It is</a:t>
            </a:r>
            <a:r>
              <a:rPr lang="en-US" sz="800" baseline="0" dirty="0" smtClean="0"/>
              <a:t> a key component to support Diego’s abstractions and maintain the Cloud Controller API unchanged and handling the same calls from the CLI</a:t>
            </a:r>
          </a:p>
          <a:p>
            <a:pPr defTabSz="457158">
              <a:defRPr/>
            </a:pPr>
            <a:r>
              <a:rPr lang="en-US" sz="800" baseline="0" dirty="0" smtClean="0"/>
              <a:t>		</a:t>
            </a:r>
            <a:r>
              <a:rPr lang="en-US" sz="800" dirty="0"/>
              <a:t>Domain specific (notion of apps) -&gt; Abstractions (notions of LPRs and Tasks). App staging is a Task. App start is launching a LRP.</a:t>
            </a:r>
          </a:p>
          <a:p>
            <a:pPr defTabSz="457158">
              <a:defRPr/>
            </a:pPr>
            <a:r>
              <a:rPr lang="en-US" sz="800" dirty="0"/>
              <a:t>	Sub-component responsibility:</a:t>
            </a:r>
            <a:endParaRPr lang="en-US" sz="800" dirty="0" smtClean="0"/>
          </a:p>
          <a:p>
            <a:r>
              <a:rPr lang="en-US" sz="800" dirty="0" smtClean="0"/>
              <a:t>		The </a:t>
            </a:r>
            <a:r>
              <a:rPr lang="en-US" sz="800" b="1" dirty="0" smtClean="0"/>
              <a:t>stager</a:t>
            </a:r>
            <a:r>
              <a:rPr lang="en-US" sz="800" dirty="0" smtClean="0"/>
              <a:t> takes care of</a:t>
            </a:r>
            <a:r>
              <a:rPr lang="en-US" sz="800" baseline="0" dirty="0" smtClean="0"/>
              <a:t> staging requests passing them to the BBS</a:t>
            </a:r>
          </a:p>
          <a:p>
            <a:r>
              <a:rPr lang="en-US" sz="800" baseline="0" dirty="0" smtClean="0"/>
              <a:t>		The </a:t>
            </a:r>
            <a:r>
              <a:rPr lang="en-US" sz="800" b="1" baseline="0" dirty="0" err="1" smtClean="0"/>
              <a:t>nsync</a:t>
            </a:r>
            <a:r>
              <a:rPr lang="en-US" sz="800" baseline="0" dirty="0" smtClean="0"/>
              <a:t> takes care of updating the </a:t>
            </a:r>
            <a:r>
              <a:rPr lang="en-US" sz="800" baseline="0" dirty="0" err="1" smtClean="0"/>
              <a:t>DesiredLPR</a:t>
            </a:r>
            <a:r>
              <a:rPr lang="en-US" sz="800" baseline="0" dirty="0" smtClean="0"/>
              <a:t> in the BBS so that new apps can start running.</a:t>
            </a:r>
          </a:p>
          <a:p>
            <a:r>
              <a:rPr lang="en-US" sz="800" baseline="0" dirty="0" smtClean="0"/>
              <a:t>		The </a:t>
            </a:r>
            <a:r>
              <a:rPr lang="en-US" sz="800" b="1" baseline="0" dirty="0" smtClean="0"/>
              <a:t>CC-</a:t>
            </a:r>
            <a:r>
              <a:rPr lang="en-US" sz="800" b="1" baseline="0" dirty="0" err="1" smtClean="0"/>
              <a:t>Uploader</a:t>
            </a:r>
            <a:r>
              <a:rPr lang="en-US" sz="800" b="1" baseline="0" dirty="0" smtClean="0"/>
              <a:t> </a:t>
            </a:r>
            <a:r>
              <a:rPr lang="en-US" sz="800" baseline="0" dirty="0" smtClean="0"/>
              <a:t>helps at the end of the staging process: Mediates uploads from the Diego Executor to the Cloud Controller </a:t>
            </a:r>
            <a:r>
              <a:rPr lang="en-US" sz="800" baseline="0" dirty="0" err="1" smtClean="0"/>
              <a:t>Blobstore</a:t>
            </a:r>
            <a:endParaRPr lang="en-US" sz="800" baseline="0" dirty="0" smtClean="0"/>
          </a:p>
          <a:p>
            <a:endParaRPr lang="en-US" sz="800" dirty="0" smtClean="0"/>
          </a:p>
          <a:p>
            <a:r>
              <a:rPr lang="en-US" sz="800" dirty="0"/>
              <a:t>The </a:t>
            </a:r>
            <a:r>
              <a:rPr lang="en-US" sz="800" b="1" dirty="0"/>
              <a:t>Bulletin Board System</a:t>
            </a:r>
            <a:r>
              <a:rPr lang="en-US" sz="800" dirty="0"/>
              <a:t> (BBS) submits the Tasks and LRPs to the </a:t>
            </a:r>
            <a:r>
              <a:rPr lang="en-US" sz="800" b="1" dirty="0"/>
              <a:t>Auctioneer</a:t>
            </a:r>
            <a:r>
              <a:rPr lang="en-US" sz="800" dirty="0"/>
              <a:t>, part of the Diego Brain</a:t>
            </a:r>
          </a:p>
          <a:p>
            <a:r>
              <a:rPr lang="en-US" sz="800" dirty="0"/>
              <a:t>	Maintains a real-time representation of the state of the Diego cluster, including all desired LRPs, running LRP instances, and in-flight Tasks</a:t>
            </a:r>
          </a:p>
          <a:p>
            <a:endParaRPr lang="en-US" sz="800" dirty="0"/>
          </a:p>
          <a:p>
            <a:r>
              <a:rPr lang="en-US" sz="800" dirty="0" smtClean="0"/>
              <a:t>The </a:t>
            </a:r>
            <a:r>
              <a:rPr lang="en-US" sz="800" b="1" dirty="0" smtClean="0"/>
              <a:t>Auctioneer</a:t>
            </a:r>
            <a:r>
              <a:rPr lang="en-US" sz="800" dirty="0" smtClean="0"/>
              <a:t> distributes these Tasks and LRPs to Cells through an Auction.</a:t>
            </a:r>
          </a:p>
          <a:p>
            <a:r>
              <a:rPr lang="en-US" sz="800" dirty="0" smtClean="0"/>
              <a:t>	There are two components in Diego that participate in </a:t>
            </a:r>
            <a:r>
              <a:rPr lang="en-US" sz="800" b="1" dirty="0" smtClean="0"/>
              <a:t>auctions</a:t>
            </a:r>
            <a:r>
              <a:rPr lang="en-US" sz="800" dirty="0" smtClean="0"/>
              <a:t>:</a:t>
            </a:r>
          </a:p>
          <a:p>
            <a:r>
              <a:rPr lang="en-US" sz="800" dirty="0" smtClean="0"/>
              <a:t>		The </a:t>
            </a:r>
            <a:r>
              <a:rPr lang="en-US" sz="800" b="1" dirty="0" smtClean="0"/>
              <a:t>Auctioneer</a:t>
            </a:r>
            <a:r>
              <a:rPr lang="en-US" sz="800" dirty="0" smtClean="0"/>
              <a:t> is responsible for holding auctions whenever a LRP needs to be started.</a:t>
            </a:r>
          </a:p>
          <a:p>
            <a:r>
              <a:rPr lang="en-US" sz="800" dirty="0" smtClean="0"/>
              <a:t>		The </a:t>
            </a:r>
            <a:r>
              <a:rPr lang="en-US" sz="800" b="1" dirty="0" smtClean="0"/>
              <a:t>Rep</a:t>
            </a:r>
            <a:r>
              <a:rPr lang="en-US" sz="800" dirty="0" smtClean="0"/>
              <a:t> represents a Diego Cell in the auction by making bids and, if picked as the winner, running the LRPs.</a:t>
            </a:r>
          </a:p>
          <a:p>
            <a:r>
              <a:rPr lang="en-US" sz="800" dirty="0" smtClean="0"/>
              <a:t>	All auctions are held by one Auctioneer with the others standing by as backups in case of failure.</a:t>
            </a:r>
          </a:p>
          <a:p>
            <a:r>
              <a:rPr lang="en-US" sz="800" dirty="0" smtClean="0"/>
              <a:t>	The Auctioneer communicates with Reps on all other Cells when holding an auction.</a:t>
            </a:r>
          </a:p>
          <a:p>
            <a:pPr defTabSz="457158">
              <a:defRPr/>
            </a:pPr>
            <a:r>
              <a:rPr lang="en-US" sz="800" dirty="0" smtClean="0"/>
              <a:t>	Only</a:t>
            </a:r>
            <a:r>
              <a:rPr lang="en-US" sz="800" baseline="0" dirty="0" smtClean="0"/>
              <a:t> one Auctioneer working at a time. Only one auction can take place at a time.</a:t>
            </a:r>
          </a:p>
          <a:p>
            <a:r>
              <a:rPr lang="en-US" sz="800" baseline="0" dirty="0" smtClean="0"/>
              <a:t>	An Auctioneer initiates an auction when it receives a request to allocate a batch of work (tasks and LRPs) either from:</a:t>
            </a:r>
          </a:p>
          <a:p>
            <a:r>
              <a:rPr lang="en-US" sz="800" baseline="0" dirty="0" smtClean="0"/>
              <a:t>		In response to a </a:t>
            </a:r>
            <a:r>
              <a:rPr lang="en-US" sz="800" b="1" baseline="0" dirty="0" smtClean="0"/>
              <a:t>request</a:t>
            </a:r>
            <a:r>
              <a:rPr lang="en-US" sz="800" baseline="0" dirty="0" smtClean="0"/>
              <a:t> from the Cloud Controller via the CC-Bridge.</a:t>
            </a:r>
          </a:p>
          <a:p>
            <a:r>
              <a:rPr lang="en-US" sz="800" baseline="0" dirty="0" smtClean="0"/>
              <a:t>		The </a:t>
            </a:r>
            <a:r>
              <a:rPr lang="en-US" sz="800" b="1" baseline="0" dirty="0" err="1" smtClean="0"/>
              <a:t>Converger</a:t>
            </a:r>
            <a:r>
              <a:rPr lang="en-US" sz="800" baseline="0" dirty="0" smtClean="0"/>
              <a:t>, in response to a mismatch between the desired LRPs and actual LRPs as represented in the BBS.</a:t>
            </a:r>
          </a:p>
          <a:p>
            <a:r>
              <a:rPr lang="en-US" sz="800" baseline="0" dirty="0" smtClean="0"/>
              <a:t>	The Auctioneer queries the state of each Cell via a request to the Cell Rep. The information provided by the Rep includes:</a:t>
            </a:r>
          </a:p>
          <a:p>
            <a:r>
              <a:rPr lang="en-US" sz="800" baseline="0" dirty="0" smtClean="0"/>
              <a:t>		the Cell’s </a:t>
            </a:r>
            <a:r>
              <a:rPr lang="en-US" sz="800" b="1" baseline="0" dirty="0" smtClean="0"/>
              <a:t>available capacity</a:t>
            </a:r>
          </a:p>
          <a:p>
            <a:r>
              <a:rPr lang="en-US" sz="800" baseline="0" dirty="0" smtClean="0"/>
              <a:t>		the Cell’s </a:t>
            </a:r>
            <a:r>
              <a:rPr lang="en-US" sz="800" b="1" baseline="0" dirty="0" smtClean="0"/>
              <a:t>stack (windows or </a:t>
            </a:r>
            <a:r>
              <a:rPr lang="en-US" sz="800" b="1" baseline="0" dirty="0" err="1" smtClean="0"/>
              <a:t>linux</a:t>
            </a:r>
            <a:r>
              <a:rPr lang="en-US" sz="800" b="1" baseline="0" dirty="0" smtClean="0"/>
              <a:t>)</a:t>
            </a:r>
            <a:r>
              <a:rPr lang="en-US" sz="800" b="0" baseline="0" dirty="0" smtClean="0"/>
              <a:t>, important since the Auctioneer checks all cell reps, and it might be trying to run an app compatible only with some cells not all of them.</a:t>
            </a:r>
            <a:endParaRPr lang="en-US" sz="800" b="1" baseline="0" dirty="0" smtClean="0"/>
          </a:p>
          <a:p>
            <a:r>
              <a:rPr lang="en-US" sz="800" baseline="0" dirty="0" smtClean="0"/>
              <a:t>		the set of </a:t>
            </a:r>
            <a:r>
              <a:rPr lang="en-US" sz="800" b="1" baseline="0" dirty="0" smtClean="0"/>
              <a:t>Actual LRPs </a:t>
            </a:r>
            <a:r>
              <a:rPr lang="en-US" sz="800" baseline="0" dirty="0" smtClean="0"/>
              <a:t>currently running on the Cell</a:t>
            </a:r>
          </a:p>
          <a:p>
            <a:r>
              <a:rPr lang="en-US" sz="800" dirty="0" smtClean="0"/>
              <a:t>Once the </a:t>
            </a:r>
            <a:r>
              <a:rPr lang="en-US" sz="800" b="1" dirty="0" smtClean="0"/>
              <a:t>Auctioneer</a:t>
            </a:r>
            <a:r>
              <a:rPr lang="en-US" sz="800" dirty="0" smtClean="0"/>
              <a:t> assigns a Task or LRP to a Cell, an in-process Executor creates a Garden container in the Cell. The Task or LRP runs in the container.</a:t>
            </a:r>
          </a:p>
          <a:p>
            <a:endParaRPr lang="en-US" sz="800" dirty="0" smtClean="0"/>
          </a:p>
          <a:p>
            <a:r>
              <a:rPr lang="en-US" sz="800" dirty="0" smtClean="0"/>
              <a:t>Thanks to Diego platform agnostic, now these (Garden) Containers can be </a:t>
            </a:r>
            <a:r>
              <a:rPr lang="en-US" sz="800" b="1" dirty="0" smtClean="0"/>
              <a:t>Linux</a:t>
            </a:r>
            <a:r>
              <a:rPr lang="en-US" sz="800" dirty="0" smtClean="0"/>
              <a:t> or </a:t>
            </a:r>
            <a:r>
              <a:rPr lang="en-US" sz="800" b="1" dirty="0" smtClean="0"/>
              <a:t>Windows</a:t>
            </a:r>
            <a:r>
              <a:rPr lang="en-US" sz="800" dirty="0" smtClean="0"/>
              <a:t>. Both implement a generic </a:t>
            </a:r>
            <a:r>
              <a:rPr lang="en-US" sz="800" b="1" dirty="0" smtClean="0"/>
              <a:t>Garden</a:t>
            </a:r>
            <a:r>
              <a:rPr lang="en-US" sz="800" dirty="0" smtClean="0"/>
              <a:t> Interface so that the platform-agnostic Garden can manage either.</a:t>
            </a:r>
          </a:p>
          <a:p>
            <a:endParaRPr lang="en-US" sz="800" dirty="0" smtClean="0"/>
          </a:p>
          <a:p>
            <a:r>
              <a:rPr lang="en-US" sz="800" dirty="0" smtClean="0"/>
              <a:t>Once</a:t>
            </a:r>
            <a:r>
              <a:rPr lang="en-US" sz="800" baseline="0" dirty="0" smtClean="0"/>
              <a:t> an App is running  in its Container it can be directly accessed through the Router directly into the Cell.</a:t>
            </a:r>
            <a:endParaRPr lang="en-US" sz="800" dirty="0"/>
          </a:p>
        </p:txBody>
      </p:sp>
    </p:spTree>
    <p:extLst>
      <p:ext uri="{BB962C8B-B14F-4D97-AF65-F5344CB8AC3E}">
        <p14:creationId xmlns:p14="http://schemas.microsoft.com/office/powerpoint/2010/main" val="30361830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25438"/>
            <a:ext cx="6096000" cy="3429000"/>
          </a:xfrm>
        </p:spPr>
      </p:sp>
      <p:sp>
        <p:nvSpPr>
          <p:cNvPr id="3" name="Notes Placeholder 2"/>
          <p:cNvSpPr>
            <a:spLocks noGrp="1"/>
          </p:cNvSpPr>
          <p:nvPr>
            <p:ph type="body" idx="1"/>
          </p:nvPr>
        </p:nvSpPr>
        <p:spPr>
          <a:xfrm>
            <a:off x="381000" y="3754967"/>
            <a:ext cx="6096000" cy="5156199"/>
          </a:xfrm>
        </p:spPr>
        <p:txBody>
          <a:bodyPr/>
          <a:lstStyle/>
          <a:p>
            <a:r>
              <a:rPr lang="en-US" sz="1000" b="1" dirty="0" err="1"/>
              <a:t>Nsync</a:t>
            </a:r>
            <a:r>
              <a:rPr lang="en-US" sz="1000" dirty="0"/>
              <a:t> splits its responsibilities between two independent processes:</a:t>
            </a:r>
          </a:p>
          <a:p>
            <a:r>
              <a:rPr lang="en-US" sz="1000" dirty="0"/>
              <a:t>The </a:t>
            </a:r>
            <a:r>
              <a:rPr lang="en-US" sz="1000" dirty="0" err="1"/>
              <a:t>nsync</a:t>
            </a:r>
            <a:r>
              <a:rPr lang="en-US" sz="1000" dirty="0"/>
              <a:t>-listener listens for desired app requests and updates/creates the desired LRPs via the BBS.</a:t>
            </a:r>
          </a:p>
          <a:p>
            <a:r>
              <a:rPr lang="en-US" sz="1000" dirty="0"/>
              <a:t>The </a:t>
            </a:r>
            <a:r>
              <a:rPr lang="en-US" sz="1000" dirty="0" err="1"/>
              <a:t>nsync</a:t>
            </a:r>
            <a:r>
              <a:rPr lang="en-US" sz="1000" dirty="0"/>
              <a:t>-bulker periodically polls CC for all desired apps to ensure the desired state known to Diego is up-to-date.</a:t>
            </a:r>
          </a:p>
          <a:p>
            <a:endParaRPr lang="en-US" sz="1000" dirty="0"/>
          </a:p>
          <a:p>
            <a:r>
              <a:rPr lang="en-US" sz="1000" b="1" dirty="0"/>
              <a:t>The BBS </a:t>
            </a:r>
            <a:r>
              <a:rPr lang="en-US" sz="1000" dirty="0"/>
              <a:t>also provides a real-time representation of the state of the Diego cluster (including all desired LRPs, running LRP instances, and in-flight Tasks). The </a:t>
            </a:r>
            <a:r>
              <a:rPr lang="en-US" sz="1000" dirty="0" err="1"/>
              <a:t>Converger</a:t>
            </a:r>
            <a:r>
              <a:rPr lang="en-US" sz="1000" dirty="0"/>
              <a:t> periodically analyzes snapshots of this representation and corrects discrepancies, ensuring that Diego is eventually consistent.</a:t>
            </a:r>
          </a:p>
          <a:p>
            <a:endParaRPr lang="en-US" sz="1000" b="1" dirty="0"/>
          </a:p>
          <a:p>
            <a:r>
              <a:rPr lang="en-US" sz="1000" b="1" dirty="0" err="1"/>
              <a:t>Converger</a:t>
            </a:r>
            <a:endParaRPr lang="en-US" sz="1000" b="1" dirty="0"/>
          </a:p>
          <a:p>
            <a:r>
              <a:rPr lang="en-US" sz="1000" dirty="0"/>
              <a:t>maintains a lock in the BBS to ensure that only one </a:t>
            </a:r>
            <a:r>
              <a:rPr lang="en-US" sz="1000" dirty="0" err="1"/>
              <a:t>converger</a:t>
            </a:r>
            <a:r>
              <a:rPr lang="en-US" sz="1000" dirty="0"/>
              <a:t> performs convergence. This is primarily for performance considerations. Convergence should be idempotent.</a:t>
            </a:r>
          </a:p>
          <a:p>
            <a:r>
              <a:rPr lang="en-US" sz="1000" dirty="0"/>
              <a:t>uses the converge methods in the runtime-schema/</a:t>
            </a:r>
            <a:r>
              <a:rPr lang="en-US" sz="1000" dirty="0" err="1"/>
              <a:t>bbs</a:t>
            </a:r>
            <a:r>
              <a:rPr lang="en-US" sz="1000" dirty="0"/>
              <a:t> to ensure eventual consistency and fault tolerance for Tasks and LRPs</a:t>
            </a:r>
          </a:p>
          <a:p>
            <a:r>
              <a:rPr lang="en-US" sz="1000" dirty="0"/>
              <a:t>when converging LRPs, the </a:t>
            </a:r>
            <a:r>
              <a:rPr lang="en-US" sz="1000" dirty="0" err="1"/>
              <a:t>converger</a:t>
            </a:r>
            <a:r>
              <a:rPr lang="en-US" sz="1000" dirty="0"/>
              <a:t> identifies which actions need to take place to bring </a:t>
            </a:r>
            <a:r>
              <a:rPr lang="en-US" sz="1000" dirty="0" err="1"/>
              <a:t>DesiredLRP</a:t>
            </a:r>
            <a:r>
              <a:rPr lang="en-US" sz="1000" dirty="0"/>
              <a:t> state and </a:t>
            </a:r>
            <a:r>
              <a:rPr lang="en-US" sz="1000" dirty="0" err="1"/>
              <a:t>ActualLRP</a:t>
            </a:r>
            <a:r>
              <a:rPr lang="en-US" sz="1000" dirty="0"/>
              <a:t> state into accord. Two actions are possible:</a:t>
            </a:r>
          </a:p>
          <a:p>
            <a:r>
              <a:rPr lang="en-US" sz="1000" dirty="0"/>
              <a:t>if an instance is missing, a start auction is sent.</a:t>
            </a:r>
          </a:p>
          <a:p>
            <a:r>
              <a:rPr lang="en-US" sz="1000" dirty="0"/>
              <a:t>if an extra instance is identified, a stop message is sent to the Rep on the Cell hosting the instance.</a:t>
            </a:r>
          </a:p>
          <a:p>
            <a:r>
              <a:rPr lang="en-US" sz="1000" dirty="0"/>
              <a:t>periodically sends aggregate metrics about </a:t>
            </a:r>
            <a:r>
              <a:rPr lang="en-US" sz="1000" dirty="0" err="1"/>
              <a:t>DesiredLRPs</a:t>
            </a:r>
            <a:r>
              <a:rPr lang="en-US" sz="1000" dirty="0"/>
              <a:t>, </a:t>
            </a:r>
            <a:r>
              <a:rPr lang="en-US" sz="1000" dirty="0" err="1"/>
              <a:t>ActualLRPs</a:t>
            </a:r>
            <a:r>
              <a:rPr lang="en-US" sz="1000" dirty="0"/>
              <a:t>, and Tasks to Doppler.</a:t>
            </a:r>
          </a:p>
          <a:p>
            <a:endParaRPr lang="en-US" sz="1000" dirty="0"/>
          </a:p>
          <a:p>
            <a:r>
              <a:rPr lang="en-US" sz="1000" b="1" dirty="0"/>
              <a:t>Rep</a:t>
            </a:r>
          </a:p>
          <a:p>
            <a:r>
              <a:rPr lang="en-US" sz="1000" dirty="0"/>
              <a:t>represents a Cell and mediates all communication with the BBS by:</a:t>
            </a:r>
          </a:p>
          <a:p>
            <a:r>
              <a:rPr lang="en-US" sz="1000" dirty="0"/>
              <a:t>ensuring the set of Tasks and </a:t>
            </a:r>
            <a:r>
              <a:rPr lang="en-US" sz="1000" dirty="0" err="1"/>
              <a:t>ActualLRPs</a:t>
            </a:r>
            <a:r>
              <a:rPr lang="en-US" sz="1000" dirty="0"/>
              <a:t> in the BBS is in sync with the containers actually present on the Cell</a:t>
            </a:r>
          </a:p>
          <a:p>
            <a:r>
              <a:rPr lang="en-US" sz="1000" dirty="0"/>
              <a:t>maintaining the presence of the Cell in the BBS. Should the Cell fail catastrophically, the </a:t>
            </a:r>
            <a:r>
              <a:rPr lang="en-US" sz="1000" dirty="0" err="1"/>
              <a:t>Converger</a:t>
            </a:r>
            <a:r>
              <a:rPr lang="en-US" sz="1000" dirty="0"/>
              <a:t> will automatically move the missing instances to other Cells.</a:t>
            </a:r>
          </a:p>
          <a:p>
            <a:endParaRPr lang="en-US" sz="1000" dirty="0"/>
          </a:p>
          <a:p>
            <a:r>
              <a:rPr lang="en-US" sz="1000" b="1" dirty="0"/>
              <a:t>Route-Emitter</a:t>
            </a:r>
          </a:p>
          <a:p>
            <a:r>
              <a:rPr lang="en-US" sz="1000" dirty="0"/>
              <a:t>monitors </a:t>
            </a:r>
            <a:r>
              <a:rPr lang="en-US" sz="1000" dirty="0" err="1"/>
              <a:t>DesiredLRP</a:t>
            </a:r>
            <a:r>
              <a:rPr lang="en-US" sz="1000" dirty="0"/>
              <a:t> state and </a:t>
            </a:r>
            <a:r>
              <a:rPr lang="en-US" sz="1000" dirty="0" err="1"/>
              <a:t>ActualLRP</a:t>
            </a:r>
            <a:r>
              <a:rPr lang="en-US" sz="1000" dirty="0"/>
              <a:t> state via the BBS. When a change is detected, the Route-Emitter emits route registration/</a:t>
            </a:r>
            <a:r>
              <a:rPr lang="en-US" sz="1000" dirty="0" err="1"/>
              <a:t>unregistration</a:t>
            </a:r>
            <a:r>
              <a:rPr lang="en-US" sz="1000" dirty="0"/>
              <a:t> messages to the router</a:t>
            </a:r>
          </a:p>
          <a:p>
            <a:r>
              <a:rPr lang="en-US" sz="1000" dirty="0"/>
              <a:t>periodically emits the entire routing table to the router.</a:t>
            </a:r>
          </a:p>
          <a:p>
            <a:endParaRPr lang="en-US" sz="1000" dirty="0"/>
          </a:p>
          <a:p>
            <a:endParaRPr lang="en-US" sz="1000" dirty="0"/>
          </a:p>
        </p:txBody>
      </p:sp>
    </p:spTree>
    <p:extLst>
      <p:ext uri="{BB962C8B-B14F-4D97-AF65-F5344CB8AC3E}">
        <p14:creationId xmlns:p14="http://schemas.microsoft.com/office/powerpoint/2010/main" val="30361830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normAutofit/>
          </a:bodyPr>
          <a:lstStyle/>
          <a:p>
            <a:r>
              <a:rPr lang="en-US" sz="1100" b="1" kern="1200" dirty="0" smtClean="0">
                <a:solidFill>
                  <a:schemeClr val="tx1"/>
                </a:solidFill>
                <a:effectLst/>
                <a:latin typeface="+mn-lt"/>
                <a:ea typeface="+mn-ea"/>
                <a:cs typeface="+mn-cs"/>
              </a:rPr>
              <a:t>Demo 1 – the push and scaling</a:t>
            </a:r>
          </a:p>
          <a:p>
            <a:pPr marL="228600" lvl="0" indent="-228600">
              <a:buFont typeface="+mj-lt"/>
              <a:buAutoNum type="arabicPeriod"/>
            </a:pPr>
            <a:r>
              <a:rPr lang="en-US" dirty="0" smtClean="0"/>
              <a:t>$ </a:t>
            </a:r>
            <a:r>
              <a:rPr lang="en-US" dirty="0" err="1"/>
              <a:t>git</a:t>
            </a:r>
            <a:r>
              <a:rPr lang="en-US" dirty="0"/>
              <a:t> clone https://</a:t>
            </a:r>
            <a:r>
              <a:rPr lang="en-US" dirty="0" err="1"/>
              <a:t>github.com</a:t>
            </a:r>
            <a:r>
              <a:rPr lang="en-US" dirty="0"/>
              <a:t>/Pivotal-Field-Engineering/</a:t>
            </a:r>
            <a:r>
              <a:rPr lang="en-US" dirty="0" err="1"/>
              <a:t>pcf-ers-demo.git</a:t>
            </a:r>
            <a:endParaRPr lang="en-US" dirty="0"/>
          </a:p>
          <a:p>
            <a:pPr marL="228600" lvl="0" indent="-228600">
              <a:buFont typeface="+mj-lt"/>
              <a:buAutoNum type="arabicPeriod"/>
            </a:pPr>
            <a:r>
              <a:rPr lang="en-US" dirty="0"/>
              <a:t>$ cd [REPO]</a:t>
            </a:r>
          </a:p>
          <a:p>
            <a:pPr marL="228600" lvl="0" indent="-228600">
              <a:buFont typeface="+mj-lt"/>
              <a:buAutoNum type="arabicPeriod"/>
            </a:pPr>
            <a:r>
              <a:rPr lang="en-US" dirty="0"/>
              <a:t>$ ./</a:t>
            </a:r>
            <a:r>
              <a:rPr lang="en-US" dirty="0" err="1"/>
              <a:t>mvnw</a:t>
            </a:r>
            <a:r>
              <a:rPr lang="en-US" dirty="0"/>
              <a:t> clean install</a:t>
            </a:r>
          </a:p>
          <a:p>
            <a:pPr marL="228600" lvl="0" indent="-228600">
              <a:buFont typeface="+mj-lt"/>
              <a:buAutoNum type="arabicPeriod"/>
            </a:pP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cf</a:t>
            </a:r>
            <a:r>
              <a:rPr lang="en-US" sz="1100" kern="1200" dirty="0" smtClean="0">
                <a:solidFill>
                  <a:schemeClr val="tx1"/>
                </a:solidFill>
                <a:effectLst/>
                <a:latin typeface="+mn-lt"/>
                <a:ea typeface="+mn-ea"/>
                <a:cs typeface="+mn-cs"/>
              </a:rPr>
              <a:t> push</a:t>
            </a:r>
          </a:p>
          <a:p>
            <a:pPr marL="228600" lvl="0" indent="-228600">
              <a:buFont typeface="+mj-lt"/>
              <a:buAutoNum type="arabicPeriod"/>
            </a:pPr>
            <a:r>
              <a:rPr lang="en-US" sz="1100" kern="1200" dirty="0" smtClean="0">
                <a:solidFill>
                  <a:schemeClr val="tx1"/>
                </a:solidFill>
                <a:effectLst/>
                <a:latin typeface="+mn-lt"/>
                <a:ea typeface="+mn-ea"/>
                <a:cs typeface="+mn-cs"/>
              </a:rPr>
              <a:t>Explain push as it’s happening</a:t>
            </a:r>
          </a:p>
          <a:p>
            <a:pPr marL="228600" lvl="0" indent="-228600">
              <a:buFont typeface="+mj-lt"/>
              <a:buAutoNum type="arabicPeriod"/>
            </a:pPr>
            <a:r>
              <a:rPr lang="en-US" sz="1100" kern="1200" dirty="0" smtClean="0">
                <a:solidFill>
                  <a:schemeClr val="tx1"/>
                </a:solidFill>
                <a:effectLst/>
                <a:latin typeface="+mn-lt"/>
                <a:ea typeface="+mn-ea"/>
                <a:cs typeface="+mn-cs"/>
              </a:rPr>
              <a:t>$ open http:/</a:t>
            </a:r>
            <a:r>
              <a:rPr lang="en-US" dirty="0"/>
              <a:t>/attendees-${random-word</a:t>
            </a:r>
            <a:r>
              <a:rPr lang="en-US" dirty="0" smtClean="0"/>
              <a:t>}</a:t>
            </a:r>
            <a:r>
              <a:rPr lang="en-US" sz="1100" kern="1200" dirty="0" smtClean="0">
                <a:solidFill>
                  <a:schemeClr val="tx1"/>
                </a:solidFill>
                <a:effectLst/>
                <a:latin typeface="+mn-lt"/>
                <a:ea typeface="+mn-ea"/>
                <a:cs typeface="+mn-cs"/>
              </a:rPr>
              <a:t>.</a:t>
            </a:r>
            <a:r>
              <a:rPr lang="en-US" sz="1100" kern="1200" dirty="0" err="1" smtClean="0">
                <a:solidFill>
                  <a:schemeClr val="tx1"/>
                </a:solidFill>
                <a:effectLst/>
                <a:latin typeface="+mn-lt"/>
                <a:ea typeface="+mn-ea"/>
                <a:cs typeface="+mn-cs"/>
              </a:rPr>
              <a:t>cfapps.io</a:t>
            </a:r>
            <a:endParaRPr lang="en-US" sz="1100" kern="1200" dirty="0" smtClean="0">
              <a:solidFill>
                <a:schemeClr val="tx1"/>
              </a:solidFill>
              <a:effectLst/>
              <a:latin typeface="+mn-lt"/>
              <a:ea typeface="+mn-ea"/>
              <a:cs typeface="+mn-cs"/>
            </a:endParaRPr>
          </a:p>
          <a:p>
            <a:pPr marL="228600" lvl="0" indent="-228600">
              <a:buFont typeface="+mj-lt"/>
              <a:buAutoNum type="arabicPeriod"/>
            </a:pPr>
            <a:r>
              <a:rPr lang="en-US" sz="1100" kern="1200" dirty="0" smtClean="0">
                <a:solidFill>
                  <a:schemeClr val="tx1"/>
                </a:solidFill>
                <a:effectLst/>
                <a:latin typeface="+mn-lt"/>
                <a:ea typeface="+mn-ea"/>
                <a:cs typeface="+mn-cs"/>
              </a:rPr>
              <a:t>Show application</a:t>
            </a:r>
          </a:p>
          <a:p>
            <a:pPr marL="228600" lvl="0" indent="-228600">
              <a:buFont typeface="+mj-lt"/>
              <a:buAutoNum type="arabicPeriod"/>
            </a:pPr>
            <a:r>
              <a:rPr lang="en-US" sz="1100" kern="1200" dirty="0" smtClean="0">
                <a:solidFill>
                  <a:schemeClr val="tx1"/>
                </a:solidFill>
                <a:effectLst/>
                <a:latin typeface="+mn-lt"/>
                <a:ea typeface="+mn-ea"/>
                <a:cs typeface="+mn-cs"/>
              </a:rPr>
              <a:t>Show app in Apps Manager</a:t>
            </a:r>
          </a:p>
          <a:p>
            <a:pPr marL="228600" lvl="0" indent="-228600">
              <a:buFont typeface="+mj-lt"/>
              <a:buAutoNum type="arabicPeriod"/>
            </a:pPr>
            <a:r>
              <a:rPr lang="en-US" sz="1100" kern="1200" dirty="0" smtClean="0">
                <a:solidFill>
                  <a:schemeClr val="tx1"/>
                </a:solidFill>
                <a:effectLst/>
                <a:latin typeface="+mn-lt"/>
                <a:ea typeface="+mn-ea"/>
                <a:cs typeface="+mn-cs"/>
              </a:rPr>
              <a:t>Scale the workshop app to 3 instances</a:t>
            </a:r>
          </a:p>
          <a:p>
            <a:pPr marL="228600" lvl="0" indent="-228600">
              <a:buFont typeface="+mj-lt"/>
              <a:buAutoNum type="arabicPeriod"/>
            </a:pPr>
            <a:r>
              <a:rPr lang="en-US" sz="1100" kern="1200" dirty="0" smtClean="0">
                <a:solidFill>
                  <a:schemeClr val="tx1"/>
                </a:solidFill>
                <a:effectLst/>
                <a:latin typeface="+mn-lt"/>
                <a:ea typeface="+mn-ea"/>
                <a:cs typeface="+mn-cs"/>
              </a:rPr>
              <a:t>Refresh app display and delete records to show in-memory between instances</a:t>
            </a:r>
          </a:p>
          <a:p>
            <a:pPr marL="228600" indent="-228600">
              <a:buFont typeface="+mj-lt"/>
              <a:buAutoNum type="arabicPeriod"/>
            </a:pPr>
            <a:endParaRPr lang="en-US" dirty="0"/>
          </a:p>
        </p:txBody>
      </p:sp>
    </p:spTree>
    <p:extLst>
      <p:ext uri="{BB962C8B-B14F-4D97-AF65-F5344CB8AC3E}">
        <p14:creationId xmlns:p14="http://schemas.microsoft.com/office/powerpoint/2010/main" val="23180693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Shape 15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55" name="Shape 15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Shape 492"/>
          <p:cNvSpPr txBox="1">
            <a:spLocks noGrp="1"/>
          </p:cNvSpPr>
          <p:nvPr>
            <p:ph type="body" idx="1"/>
          </p:nvPr>
        </p:nvSpPr>
        <p:spPr>
          <a:xfrm>
            <a:off x="685800" y="4343400"/>
            <a:ext cx="5486399" cy="4114800"/>
          </a:xfrm>
          <a:prstGeom prst="rect">
            <a:avLst/>
          </a:prstGeom>
          <a:noFill/>
          <a:ln>
            <a:noFill/>
          </a:ln>
        </p:spPr>
        <p:txBody>
          <a:bodyPr wrap="square" lIns="91425" tIns="91425" rIns="91425" bIns="91425" anchor="t"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493" name="Shape 49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07336733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790635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48752956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4612367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4297037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normAutofit/>
          </a:bodyPr>
          <a:lstStyle/>
          <a:p>
            <a:r>
              <a:rPr lang="en-US" sz="1100" b="1" kern="1200" dirty="0" smtClean="0">
                <a:solidFill>
                  <a:schemeClr val="tx1"/>
                </a:solidFill>
                <a:effectLst/>
                <a:latin typeface="+mn-lt"/>
                <a:ea typeface="+mn-ea"/>
                <a:cs typeface="+mn-cs"/>
              </a:rPr>
              <a:t>Demo 2 – multi-tenancy</a:t>
            </a:r>
          </a:p>
          <a:p>
            <a:pPr marL="228600" lvl="0" indent="-228600">
              <a:buFont typeface="+mj-lt"/>
              <a:buAutoNum type="arabicPeriod"/>
            </a:pPr>
            <a:r>
              <a:rPr lang="en-US" sz="1100" kern="1200" dirty="0" smtClean="0">
                <a:solidFill>
                  <a:schemeClr val="tx1"/>
                </a:solidFill>
                <a:effectLst/>
                <a:latin typeface="+mn-lt"/>
                <a:ea typeface="+mn-ea"/>
                <a:cs typeface="+mn-cs"/>
              </a:rPr>
              <a:t>Show Apps Manager interface</a:t>
            </a:r>
          </a:p>
          <a:p>
            <a:pPr marL="228600" lvl="0" indent="-228600">
              <a:buFont typeface="+mj-lt"/>
              <a:buAutoNum type="arabicPeriod"/>
            </a:pPr>
            <a:r>
              <a:rPr lang="en-US" sz="1100" kern="1200" dirty="0" smtClean="0">
                <a:solidFill>
                  <a:schemeClr val="tx1"/>
                </a:solidFill>
                <a:effectLst/>
                <a:latin typeface="+mn-lt"/>
                <a:ea typeface="+mn-ea"/>
                <a:cs typeface="+mn-cs"/>
              </a:rPr>
              <a:t>Explain organizations, usage report, and spaces</a:t>
            </a:r>
          </a:p>
          <a:p>
            <a:pPr marL="228600" lvl="0" indent="-228600">
              <a:buFont typeface="+mj-lt"/>
              <a:buAutoNum type="arabicPeriod"/>
            </a:pPr>
            <a:r>
              <a:rPr lang="en-US" dirty="0" smtClean="0"/>
              <a:t>$ </a:t>
            </a:r>
            <a:r>
              <a:rPr lang="en-US" sz="1100" kern="1200" dirty="0" err="1" smtClean="0">
                <a:solidFill>
                  <a:schemeClr val="tx1"/>
                </a:solidFill>
                <a:effectLst/>
                <a:latin typeface="Courier New"/>
                <a:ea typeface="+mn-ea"/>
                <a:cs typeface="Courier New"/>
              </a:rPr>
              <a:t>cf</a:t>
            </a:r>
            <a:r>
              <a:rPr lang="en-US" sz="1100" kern="1200" dirty="0" smtClean="0">
                <a:solidFill>
                  <a:schemeClr val="tx1"/>
                </a:solidFill>
                <a:effectLst/>
                <a:latin typeface="Courier New"/>
                <a:ea typeface="+mn-ea"/>
                <a:cs typeface="Courier New"/>
              </a:rPr>
              <a:t> org instructor-org</a:t>
            </a:r>
            <a:r>
              <a:rPr lang="en-US" sz="1100" kern="1200" dirty="0" smtClean="0">
                <a:solidFill>
                  <a:schemeClr val="tx1"/>
                </a:solidFill>
                <a:effectLst/>
                <a:latin typeface="+mn-lt"/>
                <a:ea typeface="+mn-ea"/>
                <a:cs typeface="+mn-cs"/>
              </a:rPr>
              <a:t> to show quota</a:t>
            </a:r>
          </a:p>
          <a:p>
            <a:pPr marL="228600" lvl="0" indent="-228600">
              <a:buFont typeface="+mj-lt"/>
              <a:buAutoNum type="arabicPeriod"/>
            </a:pPr>
            <a:r>
              <a:rPr lang="en-US" sz="1100" kern="1200" dirty="0" smtClean="0">
                <a:solidFill>
                  <a:schemeClr val="tx1"/>
                </a:solidFill>
                <a:effectLst/>
                <a:latin typeface="+mn-lt"/>
                <a:ea typeface="+mn-ea"/>
                <a:cs typeface="+mn-cs"/>
              </a:rPr>
              <a:t>Show Membership to orgs and spaces</a:t>
            </a:r>
          </a:p>
          <a:p>
            <a:pPr marL="228600" lvl="0" indent="-228600">
              <a:buFont typeface="+mj-lt"/>
              <a:buAutoNum type="arabicPeriod"/>
            </a:pPr>
            <a:r>
              <a:rPr lang="en-US" sz="1100" kern="1200" dirty="0" smtClean="0">
                <a:solidFill>
                  <a:schemeClr val="tx1"/>
                </a:solidFill>
                <a:effectLst/>
                <a:latin typeface="+mn-lt"/>
                <a:ea typeface="+mn-ea"/>
                <a:cs typeface="+mn-cs"/>
              </a:rPr>
              <a:t>Drill into </a:t>
            </a:r>
            <a:r>
              <a:rPr lang="en-US" sz="1100" kern="1200" dirty="0" err="1" smtClean="0">
                <a:solidFill>
                  <a:schemeClr val="tx1"/>
                </a:solidFill>
                <a:effectLst/>
                <a:latin typeface="+mn-lt"/>
                <a:ea typeface="+mn-ea"/>
                <a:cs typeface="+mn-cs"/>
              </a:rPr>
              <a:t>dev</a:t>
            </a:r>
            <a:r>
              <a:rPr lang="en-US" sz="1100" kern="1200" dirty="0" smtClean="0">
                <a:solidFill>
                  <a:schemeClr val="tx1"/>
                </a:solidFill>
                <a:effectLst/>
                <a:latin typeface="+mn-lt"/>
                <a:ea typeface="+mn-ea"/>
                <a:cs typeface="+mn-cs"/>
              </a:rPr>
              <a:t> space and explain app and service contents</a:t>
            </a:r>
            <a:endParaRPr lang="en-US" sz="11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231806932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Shape 15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55" name="Shape 15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07594795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79587013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Shape 304"/>
          <p:cNvSpPr>
            <a:spLocks noGrp="1" noRot="1" noChangeAspect="1"/>
          </p:cNvSpPr>
          <p:nvPr>
            <p:ph type="sldImg" idx="2"/>
          </p:nvPr>
        </p:nvSpPr>
        <p:spPr>
          <a:xfrm>
            <a:off x="295275" y="188913"/>
            <a:ext cx="6157913" cy="3465512"/>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05" name="Shape 305"/>
          <p:cNvSpPr txBox="1">
            <a:spLocks noGrp="1"/>
          </p:cNvSpPr>
          <p:nvPr>
            <p:ph type="body" idx="1"/>
          </p:nvPr>
        </p:nvSpPr>
        <p:spPr>
          <a:xfrm>
            <a:off x="295171" y="3724155"/>
            <a:ext cx="6267659" cy="5111263"/>
          </a:xfrm>
          <a:prstGeom prst="rect">
            <a:avLst/>
          </a:prstGeom>
          <a:noFill/>
          <a:ln>
            <a:noFill/>
          </a:ln>
        </p:spPr>
        <p:txBody>
          <a:bodyPr lIns="0" tIns="0" rIns="0" bIns="0" anchor="t" anchorCtr="0">
            <a:noAutofit/>
          </a:bodyPr>
          <a:lstStyle/>
          <a:p>
            <a:pPr defTabSz="452857">
              <a:buClr>
                <a:schemeClr val="dk1"/>
              </a:buClr>
              <a:buSzPct val="25000"/>
              <a:defRPr/>
            </a:pPr>
            <a:r>
              <a:rPr lang="en-US" sz="1100" dirty="0">
                <a:solidFill>
                  <a:schemeClr val="dk1"/>
                </a:solidFill>
                <a:latin typeface="Verdana"/>
                <a:ea typeface="Verdana"/>
                <a:cs typeface="Verdana"/>
                <a:sym typeface="Verdana"/>
              </a:rPr>
              <a:t>The integrated approach extends to the Cloud Native Runtime’s integration, with Spring Cloud services being pre-packaged for simple consumption on the platform through our built in marketplace. One leading satellite entertainment provider called this unique blend of </a:t>
            </a:r>
            <a:r>
              <a:rPr lang="en-US" sz="1100" dirty="0" err="1">
                <a:solidFill>
                  <a:schemeClr val="dk1"/>
                </a:solidFill>
                <a:latin typeface="Verdana"/>
                <a:ea typeface="Verdana"/>
                <a:cs typeface="Verdana"/>
                <a:sym typeface="Verdana"/>
              </a:rPr>
              <a:t>microservices</a:t>
            </a:r>
            <a:r>
              <a:rPr lang="en-US" sz="1100" dirty="0">
                <a:solidFill>
                  <a:schemeClr val="dk1"/>
                </a:solidFill>
                <a:latin typeface="Verdana"/>
                <a:ea typeface="Verdana"/>
                <a:cs typeface="Verdana"/>
                <a:sym typeface="Verdana"/>
              </a:rPr>
              <a:t> supporting features a “no brainer” for their next generation digital services platform. Spring cloud along w/ Spring boot take a developer from idea to a functioning microservice in minutes</a:t>
            </a:r>
            <a:r>
              <a:rPr lang="en-US" dirty="0" smtClean="0"/>
              <a:t>.</a:t>
            </a:r>
          </a:p>
          <a:p>
            <a:pPr defTabSz="452857">
              <a:buClr>
                <a:schemeClr val="dk1"/>
              </a:buClr>
              <a:buSzPct val="25000"/>
              <a:defRPr/>
            </a:pPr>
            <a:endParaRPr lang="en-US" sz="1100" dirty="0">
              <a:solidFill>
                <a:schemeClr val="dk1"/>
              </a:solidFill>
              <a:latin typeface="Verdana"/>
              <a:ea typeface="Verdana"/>
              <a:cs typeface="Verdana"/>
              <a:sym typeface="Verdana"/>
            </a:endParaRPr>
          </a:p>
          <a:p>
            <a:pPr>
              <a:spcBef>
                <a:spcPts val="594"/>
              </a:spcBef>
            </a:pPr>
            <a:r>
              <a:rPr lang="en-US" b="1" dirty="0"/>
              <a:t>Demo </a:t>
            </a:r>
            <a:r>
              <a:rPr lang="en-US" b="1" dirty="0" smtClean="0"/>
              <a:t>4 </a:t>
            </a:r>
            <a:r>
              <a:rPr lang="en-US" b="1" dirty="0"/>
              <a:t>– Environmental elasticity with lazy service binding</a:t>
            </a:r>
          </a:p>
          <a:p>
            <a:pPr marL="226428" indent="-226428">
              <a:spcBef>
                <a:spcPts val="594"/>
              </a:spcBef>
              <a:buFont typeface="+mj-lt"/>
              <a:buAutoNum type="arabicPeriod"/>
            </a:pPr>
            <a:r>
              <a:rPr lang="en-US" b="1" dirty="0"/>
              <a:t>Marketplace</a:t>
            </a:r>
            <a:r>
              <a:rPr lang="en-US" dirty="0"/>
              <a:t> overview in Pivotal CF App Manager (PCF1) and </a:t>
            </a:r>
            <a:r>
              <a:rPr lang="en-US" b="1" dirty="0"/>
              <a:t>PWS</a:t>
            </a:r>
            <a:r>
              <a:rPr lang="en-US" dirty="0"/>
              <a:t> (</a:t>
            </a:r>
            <a:r>
              <a:rPr lang="en-US" dirty="0" err="1"/>
              <a:t>run.pivotal.io</a:t>
            </a:r>
            <a:r>
              <a:rPr lang="en-US" dirty="0"/>
              <a:t>)</a:t>
            </a:r>
          </a:p>
          <a:p>
            <a:pPr marL="226428" indent="-226428">
              <a:spcBef>
                <a:spcPts val="594"/>
              </a:spcBef>
              <a:buFont typeface="+mj-lt"/>
              <a:buAutoNum type="arabicPeriod"/>
            </a:pPr>
            <a:r>
              <a:rPr lang="en-US" dirty="0"/>
              <a:t>In </a:t>
            </a:r>
            <a:r>
              <a:rPr lang="en-US" b="1" u="sng" dirty="0"/>
              <a:t>4-Prod</a:t>
            </a:r>
            <a:r>
              <a:rPr lang="en-US" dirty="0"/>
              <a:t> space, create a </a:t>
            </a:r>
            <a:r>
              <a:rPr lang="en-US" b="1" dirty="0"/>
              <a:t>new App </a:t>
            </a:r>
            <a:r>
              <a:rPr lang="en-US" b="1" dirty="0" err="1"/>
              <a:t>Autoscaler</a:t>
            </a:r>
            <a:r>
              <a:rPr lang="en-US" dirty="0"/>
              <a:t> service called </a:t>
            </a:r>
            <a:r>
              <a:rPr lang="en-US" b="1" dirty="0"/>
              <a:t>scale-gold</a:t>
            </a:r>
            <a:r>
              <a:rPr lang="en-US" dirty="0"/>
              <a:t> </a:t>
            </a:r>
          </a:p>
          <a:p>
            <a:pPr marL="226428" indent="-226428">
              <a:spcBef>
                <a:spcPts val="594"/>
              </a:spcBef>
              <a:buFont typeface="+mj-lt"/>
              <a:buAutoNum type="arabicPeriod"/>
            </a:pPr>
            <a:r>
              <a:rPr lang="en-US" dirty="0"/>
              <a:t>Bind </a:t>
            </a:r>
            <a:r>
              <a:rPr lang="en-US" b="1" dirty="0"/>
              <a:t>scale-gold</a:t>
            </a:r>
            <a:r>
              <a:rPr lang="en-US" dirty="0"/>
              <a:t> service to </a:t>
            </a:r>
            <a:r>
              <a:rPr lang="en-US" b="1" dirty="0"/>
              <a:t>payments</a:t>
            </a:r>
            <a:r>
              <a:rPr lang="en-US" dirty="0"/>
              <a:t> app</a:t>
            </a:r>
          </a:p>
          <a:p>
            <a:pPr marL="226428" indent="-226428">
              <a:spcBef>
                <a:spcPts val="594"/>
              </a:spcBef>
              <a:buFont typeface="+mj-lt"/>
              <a:buAutoNum type="arabicPeriod"/>
            </a:pPr>
            <a:r>
              <a:rPr lang="en-US" dirty="0"/>
              <a:t>In a later demo, the </a:t>
            </a:r>
            <a:r>
              <a:rPr lang="en-US" b="1" dirty="0"/>
              <a:t>scale-gold</a:t>
            </a:r>
            <a:r>
              <a:rPr lang="en-US" dirty="0"/>
              <a:t> service will be </a:t>
            </a:r>
            <a:r>
              <a:rPr lang="en-US" dirty="0" smtClean="0"/>
              <a:t>used</a:t>
            </a:r>
          </a:p>
          <a:p>
            <a:pPr>
              <a:spcBef>
                <a:spcPts val="594"/>
              </a:spcBef>
            </a:pPr>
            <a:endParaRPr lang="en-US" dirty="0"/>
          </a:p>
          <a:p>
            <a:pPr>
              <a:spcBef>
                <a:spcPts val="594"/>
              </a:spcBef>
            </a:pPr>
            <a:r>
              <a:rPr lang="en-US" b="1" dirty="0"/>
              <a:t>Demo </a:t>
            </a:r>
            <a:r>
              <a:rPr lang="en-US" b="1" dirty="0" smtClean="0"/>
              <a:t>5 </a:t>
            </a:r>
            <a:r>
              <a:rPr lang="en-US" b="1" dirty="0"/>
              <a:t>– Manual &amp; auto -scaling to handle varying workloads</a:t>
            </a:r>
          </a:p>
          <a:p>
            <a:pPr marL="226428" indent="-226428">
              <a:spcBef>
                <a:spcPts val="594"/>
              </a:spcBef>
              <a:buFont typeface="+mj-lt"/>
              <a:buAutoNum type="arabicPeriod"/>
            </a:pPr>
            <a:r>
              <a:rPr lang="en-US" dirty="0"/>
              <a:t>From with Pivotal App Manager console, manually </a:t>
            </a:r>
            <a:r>
              <a:rPr lang="en-US" b="1" dirty="0"/>
              <a:t>scale</a:t>
            </a:r>
            <a:r>
              <a:rPr lang="en-US" dirty="0"/>
              <a:t> </a:t>
            </a:r>
            <a:r>
              <a:rPr lang="en-US" b="1" dirty="0"/>
              <a:t>payments</a:t>
            </a:r>
            <a:r>
              <a:rPr lang="en-US" dirty="0"/>
              <a:t> app to </a:t>
            </a:r>
            <a:r>
              <a:rPr lang="en-US" b="1" dirty="0"/>
              <a:t>2 instances</a:t>
            </a:r>
            <a:endParaRPr lang="en-US" dirty="0"/>
          </a:p>
          <a:p>
            <a:pPr marL="226428" indent="-226428">
              <a:spcBef>
                <a:spcPts val="594"/>
              </a:spcBef>
              <a:buFont typeface="+mj-lt"/>
              <a:buAutoNum type="arabicPeriod"/>
            </a:pPr>
            <a:r>
              <a:rPr lang="en-US" dirty="0"/>
              <a:t>Note </a:t>
            </a:r>
            <a:r>
              <a:rPr lang="en-US" b="1" dirty="0"/>
              <a:t>number</a:t>
            </a:r>
            <a:r>
              <a:rPr lang="en-US" dirty="0"/>
              <a:t> of app instances has scaled to service more users</a:t>
            </a:r>
          </a:p>
          <a:p>
            <a:pPr marL="226428" indent="-226428">
              <a:spcBef>
                <a:spcPts val="594"/>
              </a:spcBef>
              <a:buFont typeface="+mj-lt"/>
              <a:buAutoNum type="arabicPeriod"/>
            </a:pPr>
            <a:r>
              <a:rPr lang="en-US" dirty="0"/>
              <a:t>Manage the </a:t>
            </a:r>
            <a:r>
              <a:rPr lang="en-US" b="1" dirty="0"/>
              <a:t>scale-gold</a:t>
            </a:r>
            <a:r>
              <a:rPr lang="en-US" dirty="0"/>
              <a:t> service to start auto-</a:t>
            </a:r>
            <a:r>
              <a:rPr lang="en-US" dirty="0" err="1"/>
              <a:t>scaler</a:t>
            </a:r>
            <a:r>
              <a:rPr lang="en-US" dirty="0"/>
              <a:t> on the </a:t>
            </a:r>
            <a:r>
              <a:rPr lang="en-US" b="1" dirty="0"/>
              <a:t>payments</a:t>
            </a:r>
            <a:r>
              <a:rPr lang="en-US" dirty="0"/>
              <a:t> app and set the min instances to 3 and max instances to 10.</a:t>
            </a:r>
          </a:p>
          <a:p>
            <a:pPr marL="226428" indent="-226428">
              <a:spcBef>
                <a:spcPts val="594"/>
              </a:spcBef>
              <a:buFont typeface="+mj-lt"/>
              <a:buAutoNum type="arabicPeriod"/>
            </a:pPr>
            <a:r>
              <a:rPr lang="en-US" dirty="0"/>
              <a:t>Within 30 seconds, auto-</a:t>
            </a:r>
            <a:r>
              <a:rPr lang="en-US" dirty="0" err="1"/>
              <a:t>scaler</a:t>
            </a:r>
            <a:r>
              <a:rPr lang="en-US" dirty="0"/>
              <a:t> should increase the payments app instances to 3</a:t>
            </a:r>
          </a:p>
          <a:p>
            <a:pPr marL="226428" indent="-226428">
              <a:spcBef>
                <a:spcPts val="594"/>
              </a:spcBef>
              <a:buFont typeface="+mj-lt"/>
              <a:buAutoNum type="arabicPeriod"/>
            </a:pPr>
            <a:r>
              <a:rPr lang="en-US" dirty="0"/>
              <a:t>Bind each of the following apps to </a:t>
            </a:r>
            <a:r>
              <a:rPr lang="en-US" b="1" dirty="0"/>
              <a:t>scale-gold</a:t>
            </a:r>
            <a:r>
              <a:rPr lang="en-US" dirty="0"/>
              <a:t>: </a:t>
            </a:r>
            <a:r>
              <a:rPr lang="en-US" b="1" dirty="0"/>
              <a:t>consumer-messaging service</a:t>
            </a:r>
            <a:r>
              <a:rPr lang="en-US" dirty="0"/>
              <a:t>, </a:t>
            </a:r>
            <a:r>
              <a:rPr lang="en-US" b="1" dirty="0"/>
              <a:t>payment-service</a:t>
            </a:r>
            <a:r>
              <a:rPr lang="en-US" dirty="0"/>
              <a:t>, and </a:t>
            </a:r>
            <a:r>
              <a:rPr lang="en-US" b="1" dirty="0"/>
              <a:t>payment-history-service</a:t>
            </a:r>
            <a:endParaRPr lang="en-US" dirty="0"/>
          </a:p>
          <a:p>
            <a:pPr marL="226428" indent="-226428">
              <a:spcBef>
                <a:spcPts val="594"/>
              </a:spcBef>
              <a:buFont typeface="+mj-lt"/>
              <a:buAutoNum type="arabicPeriod"/>
            </a:pPr>
            <a:r>
              <a:rPr lang="en-US" dirty="0"/>
              <a:t>Manage the </a:t>
            </a:r>
            <a:r>
              <a:rPr lang="en-US" b="1" dirty="0"/>
              <a:t>scale-gold</a:t>
            </a:r>
            <a:r>
              <a:rPr lang="en-US" dirty="0"/>
              <a:t> service and review all apps being managed by the auto-</a:t>
            </a:r>
            <a:r>
              <a:rPr lang="en-US" dirty="0" err="1"/>
              <a:t>scaler</a:t>
            </a:r>
            <a:r>
              <a:rPr lang="en-US" dirty="0"/>
              <a:t> service</a:t>
            </a:r>
            <a:r>
              <a:rPr lang="en-US" dirty="0" smtClean="0"/>
              <a:t>.</a:t>
            </a:r>
            <a:endParaRPr lang="en-US" dirty="0"/>
          </a:p>
        </p:txBody>
      </p:sp>
      <p:sp>
        <p:nvSpPr>
          <p:cNvPr id="2" name="Slide Number Placeholder 1"/>
          <p:cNvSpPr>
            <a:spLocks noGrp="1"/>
          </p:cNvSpPr>
          <p:nvPr>
            <p:ph type="sldNum" sz="quarter" idx="10"/>
          </p:nvPr>
        </p:nvSpPr>
        <p:spPr>
          <a:xfrm>
            <a:off x="3884613" y="8685213"/>
            <a:ext cx="2971800" cy="457200"/>
          </a:xfrm>
          <a:prstGeom prst="rect">
            <a:avLst/>
          </a:prstGeom>
        </p:spPr>
        <p:txBody>
          <a:bodyPr/>
          <a:lstStyle/>
          <a:p>
            <a:pPr>
              <a:buClr>
                <a:schemeClr val="dk1"/>
              </a:buClr>
              <a:buSzPct val="25000"/>
              <a:buFont typeface="Verdana"/>
              <a:buNone/>
            </a:pPr>
            <a:fld id="{535DA9C8-8058-584E-8179-7392B9F1ABA3}" type="slidenum">
              <a:rPr lang="uk-UA" smtClean="0"/>
              <a:pPr>
                <a:buClr>
                  <a:schemeClr val="dk1"/>
                </a:buClr>
                <a:buSzPct val="25000"/>
                <a:buFont typeface="Verdana"/>
                <a:buNone/>
              </a:pPr>
              <a:t>28</a:t>
            </a:fld>
            <a:endParaRPr lang="uk-UA"/>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400" b="1" dirty="0" smtClean="0"/>
              <a:t>Cloud Foundry </a:t>
            </a:r>
            <a:r>
              <a:rPr lang="en-US" sz="1400" b="1" dirty="0" err="1" smtClean="0"/>
              <a:t>PaaS</a:t>
            </a:r>
            <a:endParaRPr lang="en-US" sz="1400" b="1" dirty="0" smtClean="0"/>
          </a:p>
          <a:p>
            <a:endParaRPr lang="en-US" sz="1100" dirty="0" smtClean="0"/>
          </a:p>
          <a:p>
            <a:r>
              <a:rPr lang="en-US" sz="1100" dirty="0" smtClean="0"/>
              <a:t>An application runs in a </a:t>
            </a:r>
            <a:r>
              <a:rPr lang="en-US" sz="1100" b="1" dirty="0" smtClean="0"/>
              <a:t>Cell. </a:t>
            </a:r>
            <a:r>
              <a:rPr lang="en-US" sz="1100" dirty="0" smtClean="0"/>
              <a:t>The</a:t>
            </a:r>
            <a:r>
              <a:rPr lang="en-US" sz="1100" b="1" dirty="0" smtClean="0"/>
              <a:t> Cloud Controller </a:t>
            </a:r>
            <a:r>
              <a:rPr lang="en-US" sz="1100" dirty="0" smtClean="0"/>
              <a:t>orchestrates the routing and lifecycle of all Cells in the pool. </a:t>
            </a:r>
            <a:r>
              <a:rPr lang="en-US" sz="1100" b="1" dirty="0" smtClean="0"/>
              <a:t>Routers</a:t>
            </a:r>
            <a:r>
              <a:rPr lang="en-US" sz="1100" dirty="0" smtClean="0"/>
              <a:t> manage application traffic. </a:t>
            </a:r>
            <a:r>
              <a:rPr lang="en-US" sz="1100" b="1" dirty="0" smtClean="0"/>
              <a:t>Health Manager </a:t>
            </a:r>
            <a:r>
              <a:rPr lang="en-US" sz="1100" dirty="0" smtClean="0"/>
              <a:t>reports mismatched application states to the CC. A </a:t>
            </a:r>
            <a:r>
              <a:rPr lang="en-US" sz="1100" b="1" dirty="0" smtClean="0"/>
              <a:t>service</a:t>
            </a:r>
            <a:r>
              <a:rPr lang="en-US" sz="1100" dirty="0" smtClean="0"/>
              <a:t> </a:t>
            </a:r>
            <a:r>
              <a:rPr lang="en-US" sz="1100" b="1" dirty="0" smtClean="0"/>
              <a:t>gateway</a:t>
            </a:r>
            <a:r>
              <a:rPr lang="en-US" sz="1100" dirty="0" smtClean="0"/>
              <a:t> provides an interface for services (native or external). A </a:t>
            </a:r>
            <a:r>
              <a:rPr lang="en-US" sz="1100" b="1" dirty="0" smtClean="0"/>
              <a:t>messaging</a:t>
            </a:r>
            <a:r>
              <a:rPr lang="en-US" sz="1100" dirty="0" smtClean="0"/>
              <a:t> bus manages all system communication. Apps are accessed directly through the router while web and CLI clients (e.g., </a:t>
            </a:r>
            <a:r>
              <a:rPr lang="en-US" sz="1100" dirty="0" err="1" smtClean="0"/>
              <a:t>vmc</a:t>
            </a:r>
            <a:r>
              <a:rPr lang="en-US" sz="1100" dirty="0" smtClean="0"/>
              <a:t>, STS) access Cloud Controller via </a:t>
            </a:r>
            <a:r>
              <a:rPr lang="en-US" sz="1100" dirty="0" err="1" smtClean="0"/>
              <a:t>RESTful</a:t>
            </a:r>
            <a:r>
              <a:rPr lang="en-US" sz="1100" dirty="0" smtClean="0"/>
              <a:t> services.</a:t>
            </a:r>
          </a:p>
          <a:p>
            <a:endParaRPr lang="en-US" dirty="0" smtClean="0"/>
          </a:p>
          <a:p>
            <a:endParaRPr lang="en-US" dirty="0"/>
          </a:p>
        </p:txBody>
      </p:sp>
    </p:spTree>
    <p:extLst>
      <p:ext uri="{BB962C8B-B14F-4D97-AF65-F5344CB8AC3E}">
        <p14:creationId xmlns:p14="http://schemas.microsoft.com/office/powerpoint/2010/main" val="1646329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59641" y="512618"/>
            <a:ext cx="6107151" cy="3435927"/>
          </a:xfrm>
        </p:spPr>
      </p:sp>
      <p:sp>
        <p:nvSpPr>
          <p:cNvPr id="3" name="Notes Placeholder 2"/>
          <p:cNvSpPr>
            <a:spLocks noGrp="1"/>
          </p:cNvSpPr>
          <p:nvPr>
            <p:ph type="body" idx="1"/>
          </p:nvPr>
        </p:nvSpPr>
        <p:spPr/>
        <p:txBody>
          <a:bodyPr lIns="90571" tIns="45286" rIns="90571" bIns="45286"/>
          <a:lstStyle/>
          <a:p>
            <a:endParaRPr lang="en-US" baseline="0" dirty="0" smtClean="0"/>
          </a:p>
          <a:p>
            <a:endParaRPr lang="en-US" dirty="0"/>
          </a:p>
        </p:txBody>
      </p:sp>
    </p:spTree>
    <p:extLst>
      <p:ext uri="{BB962C8B-B14F-4D97-AF65-F5344CB8AC3E}">
        <p14:creationId xmlns:p14="http://schemas.microsoft.com/office/powerpoint/2010/main" val="36773115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normAutofit/>
          </a:bodyPr>
          <a:lstStyle/>
          <a:p>
            <a:r>
              <a:rPr lang="en-US" sz="1100" b="1" kern="1200" dirty="0" smtClean="0">
                <a:solidFill>
                  <a:schemeClr val="tx1"/>
                </a:solidFill>
                <a:effectLst/>
                <a:latin typeface="+mn-lt"/>
                <a:ea typeface="+mn-ea"/>
                <a:cs typeface="+mn-cs"/>
              </a:rPr>
              <a:t>Demo 3 - services</a:t>
            </a:r>
          </a:p>
          <a:p>
            <a:pPr marL="228600" lvl="0" indent="-228600">
              <a:buFont typeface="+mj-lt"/>
              <a:buAutoNum type="arabicPeriod"/>
            </a:pPr>
            <a:r>
              <a:rPr lang="en-US" sz="1100" kern="1200" dirty="0" smtClean="0">
                <a:solidFill>
                  <a:schemeClr val="tx1"/>
                </a:solidFill>
                <a:effectLst/>
                <a:latin typeface="+mn-lt"/>
                <a:ea typeface="+mn-ea"/>
                <a:cs typeface="+mn-cs"/>
              </a:rPr>
              <a:t>Review PEZ Marketplace</a:t>
            </a:r>
          </a:p>
          <a:p>
            <a:pPr marL="228600" lvl="0" indent="-228600">
              <a:buFont typeface="+mj-lt"/>
              <a:buAutoNum type="arabicPeriod"/>
            </a:pPr>
            <a:r>
              <a:rPr lang="en-US" sz="1100" kern="1200" dirty="0" smtClean="0">
                <a:solidFill>
                  <a:schemeClr val="tx1"/>
                </a:solidFill>
                <a:effectLst/>
                <a:latin typeface="+mn-lt"/>
                <a:ea typeface="+mn-ea"/>
                <a:cs typeface="+mn-cs"/>
              </a:rPr>
              <a:t>Review PWS Marketplace</a:t>
            </a:r>
          </a:p>
          <a:p>
            <a:pPr marL="228600" lvl="0" indent="-228600">
              <a:buFont typeface="+mj-lt"/>
              <a:buAutoNum type="arabicPeriod"/>
            </a:pPr>
            <a:r>
              <a:rPr lang="en-US" sz="1100" kern="1200" dirty="0" smtClean="0">
                <a:solidFill>
                  <a:schemeClr val="tx1"/>
                </a:solidFill>
                <a:effectLst/>
                <a:latin typeface="+mn-lt"/>
                <a:ea typeface="+mn-ea"/>
                <a:cs typeface="+mn-cs"/>
              </a:rPr>
              <a:t>Add a workspace-</a:t>
            </a:r>
            <a:r>
              <a:rPr lang="en-US" sz="1100" kern="1200" dirty="0" err="1" smtClean="0">
                <a:solidFill>
                  <a:schemeClr val="tx1"/>
                </a:solidFill>
                <a:effectLst/>
                <a:latin typeface="+mn-lt"/>
                <a:ea typeface="+mn-ea"/>
                <a:cs typeface="+mn-cs"/>
              </a:rPr>
              <a:t>db</a:t>
            </a:r>
            <a:r>
              <a:rPr lang="en-US" sz="1100" kern="1200" dirty="0" smtClean="0">
                <a:solidFill>
                  <a:schemeClr val="tx1"/>
                </a:solidFill>
                <a:effectLst/>
                <a:latin typeface="+mn-lt"/>
                <a:ea typeface="+mn-ea"/>
                <a:cs typeface="+mn-cs"/>
              </a:rPr>
              <a:t> MySQL service and bind it to the workshop app</a:t>
            </a:r>
          </a:p>
          <a:p>
            <a:pPr marL="228600" lvl="0" indent="-228600">
              <a:buFont typeface="+mj-lt"/>
              <a:buAutoNum type="arabicPeriod"/>
            </a:pPr>
            <a:r>
              <a:rPr lang="en-US" sz="1100" kern="1200" dirty="0" smtClean="0">
                <a:solidFill>
                  <a:schemeClr val="tx1"/>
                </a:solidFill>
                <a:effectLst/>
                <a:latin typeface="+mn-lt"/>
                <a:ea typeface="+mn-ea"/>
                <a:cs typeface="+mn-cs"/>
              </a:rPr>
              <a:t>Show service credentials</a:t>
            </a:r>
          </a:p>
          <a:p>
            <a:pPr marL="228600" lvl="0" indent="-228600">
              <a:buFont typeface="+mj-lt"/>
              <a:buAutoNum type="arabicPeriod"/>
            </a:pPr>
            <a:r>
              <a:rPr lang="en-US" sz="1100" kern="1200" dirty="0" smtClean="0">
                <a:solidFill>
                  <a:schemeClr val="tx1"/>
                </a:solidFill>
                <a:effectLst/>
                <a:latin typeface="+mn-lt"/>
                <a:ea typeface="+mn-ea"/>
                <a:cs typeface="+mn-cs"/>
              </a:rPr>
              <a:t>Restart </a:t>
            </a:r>
            <a:r>
              <a:rPr lang="en-US" dirty="0"/>
              <a:t>attendees-${random-word</a:t>
            </a:r>
            <a:r>
              <a:rPr lang="en-US" dirty="0" smtClean="0"/>
              <a:t>}</a:t>
            </a:r>
            <a:r>
              <a:rPr lang="en-US" sz="1100" kern="1200" dirty="0" smtClean="0">
                <a:solidFill>
                  <a:schemeClr val="tx1"/>
                </a:solidFill>
                <a:effectLst/>
                <a:latin typeface="+mn-lt"/>
                <a:ea typeface="+mn-ea"/>
                <a:cs typeface="+mn-cs"/>
              </a:rPr>
              <a:t> app</a:t>
            </a:r>
          </a:p>
          <a:p>
            <a:pPr marL="228600" indent="-228600">
              <a:buFont typeface="+mj-lt"/>
              <a:buAutoNum type="arabicPeriod"/>
            </a:pPr>
            <a:r>
              <a:rPr lang="en-US" sz="1100" kern="1200" dirty="0" smtClean="0">
                <a:solidFill>
                  <a:schemeClr val="tx1"/>
                </a:solidFill>
                <a:effectLst/>
                <a:latin typeface="+mn-lt"/>
                <a:ea typeface="+mn-ea"/>
                <a:cs typeface="+mn-cs"/>
              </a:rPr>
              <a:t>Show attendees app, delete a row and show same in all instances</a:t>
            </a:r>
            <a:r>
              <a:rPr lang="en-US" dirty="0" smtClean="0">
                <a:effectLst/>
              </a:rPr>
              <a:t> </a:t>
            </a:r>
            <a:endParaRPr lang="en-US" dirty="0"/>
          </a:p>
        </p:txBody>
      </p:sp>
    </p:spTree>
    <p:extLst>
      <p:ext uri="{BB962C8B-B14F-4D97-AF65-F5344CB8AC3E}">
        <p14:creationId xmlns:p14="http://schemas.microsoft.com/office/powerpoint/2010/main" val="231806932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Shape 15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55" name="Shape 15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97175"/>
            <a:ext cx="6096000" cy="3429000"/>
          </a:xfrm>
        </p:spPr>
      </p:sp>
      <p:sp>
        <p:nvSpPr>
          <p:cNvPr id="3" name="Notes Placeholder 2"/>
          <p:cNvSpPr>
            <a:spLocks noGrp="1"/>
          </p:cNvSpPr>
          <p:nvPr>
            <p:ph type="body" idx="1"/>
          </p:nvPr>
        </p:nvSpPr>
        <p:spPr>
          <a:xfrm>
            <a:off x="381000" y="3904689"/>
            <a:ext cx="6096000" cy="4962219"/>
          </a:xfrm>
        </p:spPr>
        <p:txBody>
          <a:bodyPr/>
          <a:lstStyle/>
          <a:p>
            <a:r>
              <a:rPr lang="en-US" sz="1000" b="1" dirty="0" err="1"/>
              <a:t>Nsync</a:t>
            </a:r>
            <a:r>
              <a:rPr lang="en-US" sz="1000" dirty="0"/>
              <a:t> splits its responsibilities between two independent processes:</a:t>
            </a:r>
          </a:p>
          <a:p>
            <a:r>
              <a:rPr lang="en-US" sz="1000" dirty="0"/>
              <a:t>The </a:t>
            </a:r>
            <a:r>
              <a:rPr lang="en-US" sz="1000" dirty="0" err="1"/>
              <a:t>nsync</a:t>
            </a:r>
            <a:r>
              <a:rPr lang="en-US" sz="1000" dirty="0"/>
              <a:t>-listener listens for desired app requests and updates/creates the desired LRPs via the BBS.</a:t>
            </a:r>
          </a:p>
          <a:p>
            <a:r>
              <a:rPr lang="en-US" sz="1000" dirty="0"/>
              <a:t>The </a:t>
            </a:r>
            <a:r>
              <a:rPr lang="en-US" sz="1000" dirty="0" err="1"/>
              <a:t>nsync</a:t>
            </a:r>
            <a:r>
              <a:rPr lang="en-US" sz="1000" dirty="0"/>
              <a:t>-bulker periodically polls CC for all desired apps to ensure the desired state known to Diego is up-to-date.</a:t>
            </a:r>
          </a:p>
          <a:p>
            <a:endParaRPr lang="en-US" sz="1000" dirty="0"/>
          </a:p>
          <a:p>
            <a:r>
              <a:rPr lang="en-US" sz="1000" b="1" dirty="0"/>
              <a:t>The BBS </a:t>
            </a:r>
            <a:r>
              <a:rPr lang="en-US" sz="1000" dirty="0"/>
              <a:t>also provides a real-time representation of the state of the Diego cluster (including all desired LRPs, running LRP instances, and in-flight Tasks). The </a:t>
            </a:r>
            <a:r>
              <a:rPr lang="en-US" sz="1000" dirty="0" err="1"/>
              <a:t>Converger</a:t>
            </a:r>
            <a:r>
              <a:rPr lang="en-US" sz="1000" dirty="0"/>
              <a:t> periodically analyzes snapshots of this representation and corrects discrepancies, ensuring that Diego is eventually consistent.</a:t>
            </a:r>
          </a:p>
          <a:p>
            <a:endParaRPr lang="en-US" sz="1000" b="1" dirty="0"/>
          </a:p>
          <a:p>
            <a:r>
              <a:rPr lang="en-US" sz="1000" b="1" dirty="0" err="1"/>
              <a:t>Converger</a:t>
            </a:r>
            <a:endParaRPr lang="en-US" sz="1000" b="1" dirty="0"/>
          </a:p>
          <a:p>
            <a:r>
              <a:rPr lang="en-US" sz="1000" dirty="0"/>
              <a:t>maintains a lock in the BBS to ensure that only one </a:t>
            </a:r>
            <a:r>
              <a:rPr lang="en-US" sz="1000" dirty="0" err="1"/>
              <a:t>converger</a:t>
            </a:r>
            <a:r>
              <a:rPr lang="en-US" sz="1000" dirty="0"/>
              <a:t> performs convergence. This is primarily for performance considerations. Convergence should be idempotent.</a:t>
            </a:r>
          </a:p>
          <a:p>
            <a:r>
              <a:rPr lang="en-US" sz="1000" dirty="0"/>
              <a:t>uses the converge methods in the runtime-schema/</a:t>
            </a:r>
            <a:r>
              <a:rPr lang="en-US" sz="1000" dirty="0" err="1"/>
              <a:t>bbs</a:t>
            </a:r>
            <a:r>
              <a:rPr lang="en-US" sz="1000" dirty="0"/>
              <a:t> to ensure eventual consistency and fault tolerance for Tasks and LRPs</a:t>
            </a:r>
          </a:p>
          <a:p>
            <a:r>
              <a:rPr lang="en-US" sz="1000" dirty="0"/>
              <a:t>when converging LRPs, the </a:t>
            </a:r>
            <a:r>
              <a:rPr lang="en-US" sz="1000" dirty="0" err="1"/>
              <a:t>converger</a:t>
            </a:r>
            <a:r>
              <a:rPr lang="en-US" sz="1000" dirty="0"/>
              <a:t> identifies which actions need to take place to bring </a:t>
            </a:r>
            <a:r>
              <a:rPr lang="en-US" sz="1000" dirty="0" err="1"/>
              <a:t>DesiredLRP</a:t>
            </a:r>
            <a:r>
              <a:rPr lang="en-US" sz="1000" dirty="0"/>
              <a:t> state and </a:t>
            </a:r>
            <a:r>
              <a:rPr lang="en-US" sz="1000" dirty="0" err="1"/>
              <a:t>ActualLRP</a:t>
            </a:r>
            <a:r>
              <a:rPr lang="en-US" sz="1000" dirty="0"/>
              <a:t> state into accord. Two actions are possible:</a:t>
            </a:r>
          </a:p>
          <a:p>
            <a:r>
              <a:rPr lang="en-US" sz="1000" dirty="0"/>
              <a:t>if an instance is missing, a start auction is sent.</a:t>
            </a:r>
          </a:p>
          <a:p>
            <a:r>
              <a:rPr lang="en-US" sz="1000" dirty="0"/>
              <a:t>if an extra instance is identified, a stop message is sent to the Rep on the Cell hosting the instance.</a:t>
            </a:r>
          </a:p>
          <a:p>
            <a:r>
              <a:rPr lang="en-US" sz="1000" dirty="0"/>
              <a:t>periodically sends aggregate metrics about </a:t>
            </a:r>
            <a:r>
              <a:rPr lang="en-US" sz="1000" dirty="0" err="1"/>
              <a:t>DesiredLRPs</a:t>
            </a:r>
            <a:r>
              <a:rPr lang="en-US" sz="1000" dirty="0"/>
              <a:t>, </a:t>
            </a:r>
            <a:r>
              <a:rPr lang="en-US" sz="1000" dirty="0" err="1"/>
              <a:t>ActualLRPs</a:t>
            </a:r>
            <a:r>
              <a:rPr lang="en-US" sz="1000" dirty="0"/>
              <a:t>, and Tasks to Doppler.</a:t>
            </a:r>
          </a:p>
          <a:p>
            <a:endParaRPr lang="en-US" sz="1000" dirty="0"/>
          </a:p>
          <a:p>
            <a:r>
              <a:rPr lang="en-US" sz="1000" b="1" dirty="0"/>
              <a:t>Rep</a:t>
            </a:r>
          </a:p>
          <a:p>
            <a:r>
              <a:rPr lang="en-US" sz="1000" dirty="0"/>
              <a:t>represents a Cell and mediates all communication with the BBS by:</a:t>
            </a:r>
          </a:p>
          <a:p>
            <a:r>
              <a:rPr lang="en-US" sz="1000" dirty="0"/>
              <a:t>ensuring the set of Tasks and </a:t>
            </a:r>
            <a:r>
              <a:rPr lang="en-US" sz="1000" dirty="0" err="1"/>
              <a:t>ActualLRPs</a:t>
            </a:r>
            <a:r>
              <a:rPr lang="en-US" sz="1000" dirty="0"/>
              <a:t> in the BBS is in sync with the containers actually present on the Cell</a:t>
            </a:r>
          </a:p>
          <a:p>
            <a:r>
              <a:rPr lang="en-US" sz="1000" dirty="0"/>
              <a:t>maintaining the presence of the Cell in the BBS. Should the Cell fail catastrophically, the </a:t>
            </a:r>
            <a:r>
              <a:rPr lang="en-US" sz="1000" dirty="0" err="1"/>
              <a:t>Converger</a:t>
            </a:r>
            <a:r>
              <a:rPr lang="en-US" sz="1000" dirty="0"/>
              <a:t> will automatically move the missing instances to other Cells.</a:t>
            </a:r>
          </a:p>
          <a:p>
            <a:endParaRPr lang="en-US" sz="1000" dirty="0"/>
          </a:p>
          <a:p>
            <a:r>
              <a:rPr lang="en-US" sz="1000" b="1" dirty="0"/>
              <a:t>Route-Emitter</a:t>
            </a:r>
          </a:p>
          <a:p>
            <a:r>
              <a:rPr lang="en-US" sz="1000" dirty="0"/>
              <a:t>monitors </a:t>
            </a:r>
            <a:r>
              <a:rPr lang="en-US" sz="1000" dirty="0" err="1"/>
              <a:t>DesiredLRP</a:t>
            </a:r>
            <a:r>
              <a:rPr lang="en-US" sz="1000" dirty="0"/>
              <a:t> state and </a:t>
            </a:r>
            <a:r>
              <a:rPr lang="en-US" sz="1000" dirty="0" err="1"/>
              <a:t>ActualLRP</a:t>
            </a:r>
            <a:r>
              <a:rPr lang="en-US" sz="1000" dirty="0"/>
              <a:t> state via the BBS. When a change is detected, the Route-Emitter emits route registration/</a:t>
            </a:r>
            <a:r>
              <a:rPr lang="en-US" sz="1000" dirty="0" err="1"/>
              <a:t>unregistration</a:t>
            </a:r>
            <a:r>
              <a:rPr lang="en-US" sz="1000" dirty="0"/>
              <a:t> messages to the router</a:t>
            </a:r>
          </a:p>
          <a:p>
            <a:r>
              <a:rPr lang="en-US" sz="1000" dirty="0"/>
              <a:t>periodically emits the entire routing table to the router.</a:t>
            </a:r>
          </a:p>
          <a:p>
            <a:endParaRPr lang="en-US" sz="1000" dirty="0"/>
          </a:p>
          <a:p>
            <a:endParaRPr lang="en-US" sz="1000" dirty="0"/>
          </a:p>
        </p:txBody>
      </p:sp>
    </p:spTree>
    <p:extLst>
      <p:ext uri="{BB962C8B-B14F-4D97-AF65-F5344CB8AC3E}">
        <p14:creationId xmlns:p14="http://schemas.microsoft.com/office/powerpoint/2010/main" val="303618304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defTabSz="905713">
              <a:spcBef>
                <a:spcPts val="1189"/>
              </a:spcBef>
              <a:defRPr/>
            </a:pPr>
            <a:r>
              <a:rPr lang="en-US" dirty="0" smtClean="0"/>
              <a:t>The processes running on the virtual machines (i.e. the health manager) are started with </a:t>
            </a:r>
            <a:r>
              <a:rPr lang="en-US" dirty="0" err="1" smtClean="0"/>
              <a:t>monit</a:t>
            </a:r>
            <a:r>
              <a:rPr lang="en-US" dirty="0" smtClean="0"/>
              <a:t>, a nice little utility that keeps an eye on processes and will respond when one dies.  If a process dies then, </a:t>
            </a:r>
            <a:r>
              <a:rPr lang="en-US" dirty="0" err="1" smtClean="0"/>
              <a:t>monit</a:t>
            </a:r>
            <a:r>
              <a:rPr lang="en-US" dirty="0" smtClean="0"/>
              <a:t> will do two things: first, it will try to restart the process and second, whether the restart is successful or not, it will tell the BOSH agent about the failure. Recall that the Bosh agent is there to communicate with Operations Manager and in this case it will relay this failure information to the Operations Manager Health Monitor (not to be confused with the Health Manager of the elastic runtime that was discussed above) – we’ll abbreviate it OMHM. The OMHM will take this alert and pass it through a list of responders that can be configured to do things like send emails, page administrators and display alerts in operations dashboards.  There’s a good chance that </a:t>
            </a:r>
            <a:r>
              <a:rPr lang="en-US" dirty="0" err="1" smtClean="0"/>
              <a:t>monit</a:t>
            </a:r>
            <a:r>
              <a:rPr lang="en-US" dirty="0" smtClean="0"/>
              <a:t> will already have recovered the process, but we also want there to be an opportunity for a human to respond. </a:t>
            </a:r>
          </a:p>
          <a:p>
            <a:endParaRPr lang="en-US" dirty="0"/>
          </a:p>
        </p:txBody>
      </p:sp>
    </p:spTree>
    <p:extLst>
      <p:ext uri="{BB962C8B-B14F-4D97-AF65-F5344CB8AC3E}">
        <p14:creationId xmlns:p14="http://schemas.microsoft.com/office/powerpoint/2010/main" val="120611316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defTabSz="905713">
              <a:spcBef>
                <a:spcPts val="1189"/>
              </a:spcBef>
              <a:defRPr/>
            </a:pPr>
            <a:r>
              <a:rPr lang="en-US" dirty="0" smtClean="0"/>
              <a:t>The processes running on the virtual machines (i.e. the health manager) are started with </a:t>
            </a:r>
            <a:r>
              <a:rPr lang="en-US" dirty="0" err="1" smtClean="0"/>
              <a:t>monit</a:t>
            </a:r>
            <a:r>
              <a:rPr lang="en-US" dirty="0" smtClean="0"/>
              <a:t>, a nice little utility that keeps an eye on processes and will respond when one dies.  If a process dies then, </a:t>
            </a:r>
            <a:r>
              <a:rPr lang="en-US" dirty="0" err="1" smtClean="0"/>
              <a:t>monit</a:t>
            </a:r>
            <a:r>
              <a:rPr lang="en-US" dirty="0" smtClean="0"/>
              <a:t> will do two things: first, it will try to restart the process and second, whether the restart is successful or not, it will tell the BOSH agent about the failure. Recall that the Bosh agent is there to communicate with Operations Manager and in this case it will relay this failure information to the Operations Manager Health Monitor (not to be confused with the Health Manager of the elastic runtime that was discussed above) – we’ll abbreviate it OMHM. The OMHM will take this alert and pass it through a list of responders that can be configured to do things like send emails, page administrators and display alerts in operations dashboards.  There’s a good chance that </a:t>
            </a:r>
            <a:r>
              <a:rPr lang="en-US" dirty="0" err="1" smtClean="0"/>
              <a:t>monit</a:t>
            </a:r>
            <a:r>
              <a:rPr lang="en-US" dirty="0" smtClean="0"/>
              <a:t> will already have recovered the process, but we also want there to be an opportunity for a human to respond. </a:t>
            </a:r>
          </a:p>
          <a:p>
            <a:endParaRPr lang="en-US" dirty="0"/>
          </a:p>
        </p:txBody>
      </p:sp>
    </p:spTree>
    <p:extLst>
      <p:ext uri="{BB962C8B-B14F-4D97-AF65-F5344CB8AC3E}">
        <p14:creationId xmlns:p14="http://schemas.microsoft.com/office/powerpoint/2010/main" val="156059618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defTabSz="905713">
              <a:spcBef>
                <a:spcPts val="1189"/>
              </a:spcBef>
              <a:defRPr/>
            </a:pPr>
            <a:r>
              <a:rPr lang="en-US" dirty="0" smtClean="0"/>
              <a:t>The processes running on the virtual machines (i.e. the health manager) are started with </a:t>
            </a:r>
            <a:r>
              <a:rPr lang="en-US" dirty="0" err="1" smtClean="0"/>
              <a:t>monit</a:t>
            </a:r>
            <a:r>
              <a:rPr lang="en-US" dirty="0" smtClean="0"/>
              <a:t>, a nice little utility that keeps an eye on processes and will respond when one dies.  If a process dies then, </a:t>
            </a:r>
            <a:r>
              <a:rPr lang="en-US" dirty="0" err="1" smtClean="0"/>
              <a:t>monit</a:t>
            </a:r>
            <a:r>
              <a:rPr lang="en-US" dirty="0" smtClean="0"/>
              <a:t> will do two things: first, it will try to restart the process and second, whether the restart is successful or not, it will tell the BOSH agent about the failure. Recall that the Bosh agent is there to communicate with Operations Manager and in this case it will relay this failure information to the Operations Manager Health Monitor (not to be confused with the Health Manager of the elastic runtime that was discussed above) – we’ll abbreviate it OMHM. The OMHM will take this alert and pass it through a list of responders that can be configured to do things like send emails, page administrators and display alerts in operations dashboards.  There’s a good chance that </a:t>
            </a:r>
            <a:r>
              <a:rPr lang="en-US" dirty="0" err="1" smtClean="0"/>
              <a:t>monit</a:t>
            </a:r>
            <a:r>
              <a:rPr lang="en-US" dirty="0" smtClean="0"/>
              <a:t> will already have recovered the process, but we also want there to be an opportunity for a human to respond. </a:t>
            </a:r>
          </a:p>
          <a:p>
            <a:endParaRPr lang="en-US" dirty="0"/>
          </a:p>
        </p:txBody>
      </p:sp>
    </p:spTree>
    <p:extLst>
      <p:ext uri="{BB962C8B-B14F-4D97-AF65-F5344CB8AC3E}">
        <p14:creationId xmlns:p14="http://schemas.microsoft.com/office/powerpoint/2010/main" val="21839714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defTabSz="905713">
              <a:spcBef>
                <a:spcPts val="1189"/>
              </a:spcBef>
              <a:defRPr/>
            </a:pPr>
            <a:r>
              <a:rPr lang="en-US" dirty="0" smtClean="0"/>
              <a:t>Of course, the BOSH agent on a VM can only communicate back to the Operations Manager if the VM is there, so let’s talk about what happens when a VM disappears. First thing to understand is that by “disappear” I mean that the BOSH agent is not functional; the VM could be there, but Ops Manager no longer knows what it is up to so for all intents and purposes it’s “gone”.  How does Ops Manager know? One of the things that a BOSH agent is responsible for is sending out heartbeat messages and by default it does so every 60 seconds. The OMHM is constantly listening for those heartbeats and when it finds that one is missing it will itself produce and alert and pass that through the list of responders. Just as described above, this could result in emails, pages and operations dashboard alerts, but in this case there is one more responder that kicks in – the “</a:t>
            </a:r>
            <a:r>
              <a:rPr lang="en-US" dirty="0" err="1" smtClean="0"/>
              <a:t>resurector</a:t>
            </a:r>
            <a:r>
              <a:rPr lang="en-US" dirty="0" smtClean="0"/>
              <a:t>”. The </a:t>
            </a:r>
            <a:r>
              <a:rPr lang="en-US" dirty="0" err="1" smtClean="0"/>
              <a:t>resurector</a:t>
            </a:r>
            <a:r>
              <a:rPr lang="en-US" dirty="0" smtClean="0"/>
              <a:t> will communicate with the </a:t>
            </a:r>
            <a:r>
              <a:rPr lang="en-US" dirty="0" err="1" smtClean="0"/>
              <a:t>IaaS</a:t>
            </a:r>
            <a:r>
              <a:rPr lang="en-US" dirty="0" smtClean="0"/>
              <a:t> over which PCF is running and will ask that the failed VM be replaced. Of course it will be replaced with a VM running the appropriate part of the elastic runtime – i.e. a health manager or Cell, etc. That’s right, Operations Manager will restart failed cluster components. </a:t>
            </a:r>
          </a:p>
          <a:p>
            <a:endParaRPr lang="en-US" dirty="0"/>
          </a:p>
        </p:txBody>
      </p:sp>
    </p:spTree>
    <p:extLst>
      <p:ext uri="{BB962C8B-B14F-4D97-AF65-F5344CB8AC3E}">
        <p14:creationId xmlns:p14="http://schemas.microsoft.com/office/powerpoint/2010/main" val="292992194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defTabSz="905713">
              <a:spcBef>
                <a:spcPts val="1189"/>
              </a:spcBef>
              <a:defRPr/>
            </a:pPr>
            <a:r>
              <a:rPr lang="en-US" dirty="0" smtClean="0"/>
              <a:t>Of course, the BOSH agent on a VM can only communicate back to the Operations Manager if the VM is there, so let’s talk about what happens when a VM disappears. First thing to understand is that by “disappear” I mean that the BOSH agent is not functional; the VM could be there, but Ops Manager no longer knows what it is up to so for all intents and purposes it’s “gone”.  How does Ops Manager know? One of the things that a BOSH agent is responsible for is sending out heartbeat messages and by default it does so every 60 seconds. The OMHM is constantly listening for those heartbeats and when it finds that one is missing it will itself produce and alert and pass that through the list of responders. Just as described above, this could result in emails, pages and operations dashboard alerts, but in this case there is one more responder that kicks in – the “</a:t>
            </a:r>
            <a:r>
              <a:rPr lang="en-US" dirty="0" err="1" smtClean="0"/>
              <a:t>resurector</a:t>
            </a:r>
            <a:r>
              <a:rPr lang="en-US" dirty="0" smtClean="0"/>
              <a:t>”. The </a:t>
            </a:r>
            <a:r>
              <a:rPr lang="en-US" dirty="0" err="1" smtClean="0"/>
              <a:t>resurector</a:t>
            </a:r>
            <a:r>
              <a:rPr lang="en-US" dirty="0" smtClean="0"/>
              <a:t> will communicate with the </a:t>
            </a:r>
            <a:r>
              <a:rPr lang="en-US" dirty="0" err="1" smtClean="0"/>
              <a:t>IaaS</a:t>
            </a:r>
            <a:r>
              <a:rPr lang="en-US" dirty="0" smtClean="0"/>
              <a:t> over which PCF is running and will ask that the failed VM be replaced. Of course it will be replaced with a VM running the appropriate part of the elastic runtime – i.e. a health manager or Cell, etc. That’s right, Operations Manager will restart failed cluster components. </a:t>
            </a:r>
          </a:p>
          <a:p>
            <a:endParaRPr lang="en-US" dirty="0"/>
          </a:p>
        </p:txBody>
      </p:sp>
    </p:spTree>
    <p:extLst>
      <p:ext uri="{BB962C8B-B14F-4D97-AF65-F5344CB8AC3E}">
        <p14:creationId xmlns:p14="http://schemas.microsoft.com/office/powerpoint/2010/main" val="122447045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defTabSz="905713">
              <a:spcBef>
                <a:spcPts val="1189"/>
              </a:spcBef>
              <a:defRPr/>
            </a:pPr>
            <a:r>
              <a:rPr lang="en-US" dirty="0" smtClean="0"/>
              <a:t>Of course, the BOSH agent on a VM can only communicate back to the Operations Manager if the VM is there, so let’s talk about what happens when a VM disappears. First thing to understand is that by “disappear” I mean that the BOSH agent is not functional; the VM could be there, but Ops Manager no longer knows what it is up to so for all intents and purposes it’s “gone”.  How does Ops Manager know? One of the things that a BOSH agent is responsible for is sending out heartbeat messages and by default it does so every 60 seconds. The OMHM is constantly listening for those heartbeats and when it finds that one is missing it will itself produce and alert and pass that through the list of responders. Just as described above, this could result in emails, pages and operations dashboard alerts, but in this case there is one more responder that kicks in – the “</a:t>
            </a:r>
            <a:r>
              <a:rPr lang="en-US" dirty="0" err="1" smtClean="0"/>
              <a:t>resurector</a:t>
            </a:r>
            <a:r>
              <a:rPr lang="en-US" dirty="0" smtClean="0"/>
              <a:t>”. The </a:t>
            </a:r>
            <a:r>
              <a:rPr lang="en-US" dirty="0" err="1" smtClean="0"/>
              <a:t>resurector</a:t>
            </a:r>
            <a:r>
              <a:rPr lang="en-US" dirty="0" smtClean="0"/>
              <a:t> will communicate with the </a:t>
            </a:r>
            <a:r>
              <a:rPr lang="en-US" dirty="0" err="1" smtClean="0"/>
              <a:t>IaaS</a:t>
            </a:r>
            <a:r>
              <a:rPr lang="en-US" dirty="0" smtClean="0"/>
              <a:t> over which PCF is running and will ask that the failed VM be replaced. Of course it will be replaced with a VM running the appropriate part of the elastic runtime – i.e. a health manager or Cell, etc. That’s right, Operations Manager will restart failed cluster components. </a:t>
            </a:r>
          </a:p>
          <a:p>
            <a:endParaRPr lang="en-US" dirty="0"/>
          </a:p>
        </p:txBody>
      </p:sp>
    </p:spTree>
    <p:extLst>
      <p:ext uri="{BB962C8B-B14F-4D97-AF65-F5344CB8AC3E}">
        <p14:creationId xmlns:p14="http://schemas.microsoft.com/office/powerpoint/2010/main" val="185661435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Zone</a:t>
            </a:r>
            <a:r>
              <a:rPr lang="en-US" baseline="0" dirty="0" smtClean="0"/>
              <a:t> could = rack, for example</a:t>
            </a:r>
            <a:endParaRPr lang="en-US" dirty="0"/>
          </a:p>
        </p:txBody>
      </p:sp>
    </p:spTree>
    <p:extLst>
      <p:ext uri="{BB962C8B-B14F-4D97-AF65-F5344CB8AC3E}">
        <p14:creationId xmlns:p14="http://schemas.microsoft.com/office/powerpoint/2010/main" val="39402707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4"/>
        <p:cNvGrpSpPr/>
        <p:nvPr/>
      </p:nvGrpSpPr>
      <p:grpSpPr>
        <a:xfrm>
          <a:off x="0" y="0"/>
          <a:ext cx="0" cy="0"/>
          <a:chOff x="0" y="0"/>
          <a:chExt cx="0" cy="0"/>
        </a:xfrm>
      </p:grpSpPr>
      <p:sp>
        <p:nvSpPr>
          <p:cNvPr id="515" name="Shape 51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516" name="Shape 516"/>
          <p:cNvSpPr txBox="1">
            <a:spLocks noGrp="1"/>
          </p:cNvSpPr>
          <p:nvPr>
            <p:ph type="body" idx="1"/>
          </p:nvPr>
        </p:nvSpPr>
        <p:spPr>
          <a:xfrm>
            <a:off x="685800" y="4343400"/>
            <a:ext cx="5486399" cy="4114800"/>
          </a:xfrm>
          <a:prstGeom prst="rect">
            <a:avLst/>
          </a:prstGeom>
          <a:noFill/>
          <a:ln>
            <a:noFill/>
          </a:ln>
        </p:spPr>
        <p:txBody>
          <a:bodyPr wrap="square" lIns="91425" tIns="45700" rIns="91425" bIns="45700" anchor="t" anchorCtr="0">
            <a:noAutofit/>
          </a:bodyPr>
          <a:lstStyle/>
          <a:p>
            <a:pPr marL="0" marR="0" lvl="0" indent="0" algn="l" rtl="0">
              <a:spcBef>
                <a:spcPts val="0"/>
              </a:spcBef>
              <a:buClr>
                <a:schemeClr val="dk1"/>
              </a:buClr>
              <a:buFont typeface="Arial"/>
              <a:buNone/>
            </a:pPr>
            <a:endParaRPr sz="1200" b="0" i="0" u="none" strike="noStrike" cap="none" dirty="0">
              <a:solidFill>
                <a:schemeClr val="dk1"/>
              </a:solidFill>
              <a:latin typeface="Calibri"/>
              <a:ea typeface="Calibri"/>
              <a:cs typeface="Calibri"/>
              <a:sym typeface="Calibri"/>
            </a:endParaRPr>
          </a:p>
        </p:txBody>
      </p:sp>
      <p:sp>
        <p:nvSpPr>
          <p:cNvPr id="517" name="Shape 517"/>
          <p:cNvSpPr txBox="1">
            <a:spLocks noGrp="1"/>
          </p:cNvSpPr>
          <p:nvPr>
            <p:ph type="sldNum" idx="12"/>
          </p:nvPr>
        </p:nvSpPr>
        <p:spPr>
          <a:xfrm>
            <a:off x="3884612" y="8685213"/>
            <a:ext cx="2971799" cy="457200"/>
          </a:xfrm>
          <a:prstGeom prst="rect">
            <a:avLst/>
          </a:prstGeom>
          <a:noFill/>
          <a:ln>
            <a:noFill/>
          </a:ln>
        </p:spPr>
        <p:txBody>
          <a:bodyPr wrap="square" lIns="91425" tIns="45700" rIns="91425" bIns="45700" anchor="b" anchorCtr="0">
            <a:noAutofit/>
          </a:bodyPr>
          <a:lstStyle/>
          <a:p>
            <a:pPr marL="0" marR="0" lvl="0" indent="0" algn="r" rtl="0">
              <a:lnSpc>
                <a:spcPct val="100000"/>
              </a:lnSpc>
              <a:spcBef>
                <a:spcPts val="0"/>
              </a:spcBef>
              <a:spcAft>
                <a:spcPts val="0"/>
              </a:spcAft>
              <a:buClr>
                <a:srgbClr val="000000"/>
              </a:buClr>
              <a:buFont typeface="Calibri"/>
              <a:buNone/>
            </a:pPr>
            <a:fld id="{00000000-1234-1234-1234-123412341234}" type="slidenum">
              <a:rPr lang="en-US" sz="1200" b="0" i="0" u="none" strike="noStrike" cap="none">
                <a:solidFill>
                  <a:srgbClr val="000000"/>
                </a:solidFill>
                <a:latin typeface="Calibri"/>
                <a:ea typeface="Calibri"/>
                <a:cs typeface="Calibri"/>
                <a:sym typeface="Calibri"/>
              </a:rPr>
              <a:t>4</a:t>
            </a:fld>
            <a:endParaRPr lang="en-US"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174941771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
        <p:cNvGrpSpPr/>
        <p:nvPr/>
      </p:nvGrpSpPr>
      <p:grpSpPr>
        <a:xfrm>
          <a:off x="0" y="0"/>
          <a:ext cx="0" cy="0"/>
          <a:chOff x="0" y="0"/>
          <a:chExt cx="0" cy="0"/>
        </a:xfrm>
      </p:grpSpPr>
      <p:sp>
        <p:nvSpPr>
          <p:cNvPr id="602" name="Shape 602"/>
          <p:cNvSpPr>
            <a:spLocks noGrp="1" noRot="1" noChangeAspect="1"/>
          </p:cNvSpPr>
          <p:nvPr>
            <p:ph type="sldImg" idx="2"/>
          </p:nvPr>
        </p:nvSpPr>
        <p:spPr>
          <a:xfrm>
            <a:off x="382588" y="350838"/>
            <a:ext cx="6094412"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604" name="Shape 604"/>
          <p:cNvSpPr txBox="1">
            <a:spLocks noGrp="1"/>
          </p:cNvSpPr>
          <p:nvPr>
            <p:ph type="body" idx="1"/>
          </p:nvPr>
        </p:nvSpPr>
        <p:spPr>
          <a:xfrm>
            <a:off x="295171" y="3913909"/>
            <a:ext cx="6267659" cy="4852240"/>
          </a:xfrm>
          <a:prstGeom prst="rect">
            <a:avLst/>
          </a:prstGeom>
        </p:spPr>
        <p:txBody>
          <a:bodyPr lIns="90556" tIns="90556" rIns="90556" bIns="90556" anchor="t" anchorCtr="0">
            <a:noAutofit/>
          </a:bodyPr>
          <a:lstStyle/>
          <a:p>
            <a:r>
              <a:rPr lang="en-US" sz="1200" dirty="0"/>
              <a:t>http://</a:t>
            </a:r>
            <a:r>
              <a:rPr lang="en-US" sz="1200" dirty="0" err="1"/>
              <a:t>blog.pivotal.io</a:t>
            </a:r>
            <a:r>
              <a:rPr lang="en-US" sz="1200" dirty="0"/>
              <a:t>/cloud-foundry-pivotal/products/the-four-levels-of-ha-in-pivotal-</a:t>
            </a:r>
            <a:r>
              <a:rPr lang="en-US" sz="1200" dirty="0" err="1"/>
              <a:t>cf</a:t>
            </a:r>
            <a:endParaRPr lang="en-US" sz="1200" dirty="0"/>
          </a:p>
          <a:p>
            <a:endParaRPr lang="en-US" sz="1200" dirty="0"/>
          </a:p>
          <a:p>
            <a:pPr marL="171450" indent="-171450">
              <a:buFont typeface="Arial"/>
              <a:buChar char="•"/>
            </a:pPr>
            <a:r>
              <a:rPr lang="en-US" sz="1200" dirty="0"/>
              <a:t>Desired State of Application is maintained by Cloud Controller. Cells communicate status of their apps to BBS. BBS checks with Auctioneer. Auctioneer restarts app in another Cell in case of </a:t>
            </a:r>
            <a:r>
              <a:rPr lang="en-US" sz="1200" dirty="0" smtClean="0"/>
              <a:t>failure</a:t>
            </a:r>
            <a:endParaRPr lang="en-US" sz="1200" dirty="0"/>
          </a:p>
          <a:p>
            <a:pPr marL="171450" indent="-171450">
              <a:buFont typeface="Arial"/>
              <a:buChar char="•"/>
            </a:pPr>
            <a:r>
              <a:rPr lang="en-US" sz="1200" dirty="0"/>
              <a:t>PCF Processes monitored by </a:t>
            </a:r>
            <a:r>
              <a:rPr lang="en-US" sz="1200" dirty="0" err="1"/>
              <a:t>monit</a:t>
            </a:r>
            <a:r>
              <a:rPr lang="en-US" sz="1200" dirty="0"/>
              <a:t> and restarted in case of failure</a:t>
            </a:r>
          </a:p>
          <a:p>
            <a:pPr marL="171450" indent="-171450">
              <a:buFont typeface="Arial"/>
              <a:buChar char="•"/>
            </a:pPr>
            <a:r>
              <a:rPr lang="en-US" sz="1200" dirty="0"/>
              <a:t>In case of VM failure. Health Monitor is notified. HM calls BOSH Director which calls </a:t>
            </a:r>
            <a:r>
              <a:rPr lang="en-US" sz="1200" dirty="0" err="1"/>
              <a:t>Resurrector</a:t>
            </a:r>
            <a:r>
              <a:rPr lang="en-US" sz="1200" dirty="0"/>
              <a:t> component which starts up the VM (with processes)</a:t>
            </a:r>
          </a:p>
          <a:p>
            <a:pPr marL="171450" indent="-171450">
              <a:buFont typeface="Arial"/>
              <a:buChar char="•"/>
            </a:pPr>
            <a:r>
              <a:rPr lang="en-US" sz="1200" dirty="0"/>
              <a:t>Availability Zones is a logical grouping of the deployment of System Components and Cells. (Example would be two racks in a datacenter</a:t>
            </a:r>
            <a:r>
              <a:rPr lang="en-US" sz="1200" dirty="0" smtClean="0"/>
              <a:t>)</a:t>
            </a:r>
            <a:endParaRPr lang="en-US" sz="1200" dirty="0"/>
          </a:p>
          <a:p>
            <a:endParaRPr lang="en-US" sz="1200" dirty="0"/>
          </a:p>
          <a:p>
            <a:r>
              <a:rPr lang="en-US" sz="1200" dirty="0"/>
              <a:t>Application performance and reliability have a direct correlation to HA capability. Pivotal provides 4 level of HA so that you don’t need to invest in people/software to handle common failure situations. If an application fails, we will reboot it in a new container. This automated remediation addresses application bugs that result in outages. If a Pivotal process fails, we will reboot it in a new virtual machine. Our </a:t>
            </a:r>
            <a:r>
              <a:rPr lang="en-US" sz="1200" dirty="0" err="1"/>
              <a:t>PaaS</a:t>
            </a:r>
            <a:r>
              <a:rPr lang="en-US" sz="1200" dirty="0"/>
              <a:t> essentially monitors and remediates itself. If an OS or network failure occurs, our VM monitor will detect this and kill the VM, then reboot it in a new container. This streamlines Linux </a:t>
            </a:r>
            <a:r>
              <a:rPr lang="en-US" sz="1200" dirty="0" err="1"/>
              <a:t>sysadmin</a:t>
            </a:r>
            <a:r>
              <a:rPr lang="en-US" sz="1200" dirty="0"/>
              <a:t> operations. Lastly, if a datacenter rack fails, we will ensure the application stays running because we load application instances in multiple availability zones. No 2 availability zones live on the same datacenter rack. This hardware failure level resilience is very difficult to design using traditional tools provided by HP/CA/IBM. </a:t>
            </a:r>
          </a:p>
          <a:p>
            <a:endParaRPr lang="en-US" sz="1200" dirty="0"/>
          </a:p>
          <a:p>
            <a:r>
              <a:rPr lang="en-US" sz="1200" dirty="0"/>
              <a:t>And, by using Pivotal, you reduce the number of servers that require HP/CA/IBM monitoring tools. </a:t>
            </a:r>
          </a:p>
          <a:p>
            <a:endParaRPr lang="en-US" sz="1200" dirty="0"/>
          </a:p>
          <a:p>
            <a:endParaRPr lang="en-US" sz="1200" dirty="0"/>
          </a:p>
          <a:p>
            <a:endParaRPr lang="en-US" sz="1200"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10745105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6"/>
        <p:cNvGrpSpPr/>
        <p:nvPr/>
      </p:nvGrpSpPr>
      <p:grpSpPr>
        <a:xfrm>
          <a:off x="0" y="0"/>
          <a:ext cx="0" cy="0"/>
          <a:chOff x="0" y="0"/>
          <a:chExt cx="0" cy="0"/>
        </a:xfrm>
      </p:grpSpPr>
      <p:sp>
        <p:nvSpPr>
          <p:cNvPr id="937" name="Shape 937"/>
          <p:cNvSpPr>
            <a:spLocks noGrp="1" noRot="1" noChangeAspect="1"/>
          </p:cNvSpPr>
          <p:nvPr>
            <p:ph type="sldImg" idx="2"/>
          </p:nvPr>
        </p:nvSpPr>
        <p:spPr>
          <a:xfrm>
            <a:off x="295171" y="270164"/>
            <a:ext cx="6148194" cy="3459018"/>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938" name="Shape 938"/>
          <p:cNvSpPr txBox="1">
            <a:spLocks noGrp="1"/>
          </p:cNvSpPr>
          <p:nvPr>
            <p:ph type="body" idx="1"/>
          </p:nvPr>
        </p:nvSpPr>
        <p:spPr>
          <a:xfrm>
            <a:off x="295171" y="4121727"/>
            <a:ext cx="6267659" cy="4644422"/>
          </a:xfrm>
          <a:prstGeom prst="rect">
            <a:avLst/>
          </a:prstGeom>
          <a:noFill/>
          <a:ln>
            <a:noFill/>
          </a:ln>
        </p:spPr>
        <p:txBody>
          <a:bodyPr lIns="0" tIns="0" rIns="0" bIns="0" anchor="t" anchorCtr="0">
            <a:noAutofit/>
          </a:bodyPr>
          <a:lstStyle/>
          <a:p>
            <a:pPr>
              <a:buClr>
                <a:schemeClr val="dk1"/>
              </a:buClr>
              <a:buSzPct val="25000"/>
            </a:pPr>
            <a:r>
              <a:rPr lang="en-US" sz="1800" dirty="0">
                <a:solidFill>
                  <a:schemeClr val="dk1"/>
                </a:solidFill>
                <a:latin typeface="Verdana"/>
                <a:ea typeface="Verdana"/>
                <a:cs typeface="Verdana"/>
                <a:sym typeface="Verdana"/>
              </a:rPr>
              <a:t>At Pivotal, we believe </a:t>
            </a:r>
            <a:r>
              <a:rPr lang="en-US" sz="1800" dirty="0">
                <a:solidFill>
                  <a:srgbClr val="FFFFFF"/>
                </a:solidFill>
                <a:latin typeface="Arial"/>
                <a:ea typeface="Arial"/>
                <a:cs typeface="Arial"/>
                <a:sym typeface="Arial"/>
                <a:rtl val="0"/>
              </a:rPr>
              <a:t>Transforming how the world builds software will shape the future.</a:t>
            </a:r>
          </a:p>
          <a:p>
            <a:pPr>
              <a:buClr>
                <a:srgbClr val="FFFFFF"/>
              </a:buClr>
              <a:buSzPct val="25000"/>
            </a:pPr>
            <a:r>
              <a:rPr lang="en-US" sz="1800" dirty="0">
                <a:solidFill>
                  <a:srgbClr val="FFFFFF"/>
                </a:solidFill>
                <a:latin typeface="Arial"/>
                <a:ea typeface="Arial"/>
                <a:cs typeface="Arial"/>
                <a:sym typeface="Arial"/>
                <a:rtl val="0"/>
              </a:rPr>
              <a:t>This is our core guiding principle that shapes our product and corporate strategy</a:t>
            </a:r>
          </a:p>
          <a:p>
            <a:pPr>
              <a:spcBef>
                <a:spcPts val="1189"/>
              </a:spcBef>
              <a:buClr>
                <a:schemeClr val="dk1"/>
              </a:buClr>
              <a:buSzPct val="25000"/>
            </a:pPr>
            <a:endParaRPr sz="1800" dirty="0">
              <a:solidFill>
                <a:schemeClr val="dk1"/>
              </a:solidFill>
              <a:latin typeface="Verdana"/>
              <a:ea typeface="Verdana"/>
              <a:cs typeface="Verdana"/>
              <a:sym typeface="Verdana"/>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6"/>
        <p:cNvGrpSpPr/>
        <p:nvPr/>
      </p:nvGrpSpPr>
      <p:grpSpPr>
        <a:xfrm>
          <a:off x="0" y="0"/>
          <a:ext cx="0" cy="0"/>
          <a:chOff x="0" y="0"/>
          <a:chExt cx="0" cy="0"/>
        </a:xfrm>
      </p:grpSpPr>
      <p:sp>
        <p:nvSpPr>
          <p:cNvPr id="947" name="Shape 947"/>
          <p:cNvSpPr>
            <a:spLocks noGrp="1" noRot="1" noChangeAspect="1"/>
          </p:cNvSpPr>
          <p:nvPr>
            <p:ph type="sldImg" idx="2"/>
          </p:nvPr>
        </p:nvSpPr>
        <p:spPr>
          <a:xfrm>
            <a:off x="295171" y="304800"/>
            <a:ext cx="6209759" cy="3493655"/>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a:headEnd type="none" w="med" len="med"/>
            <a:tailEnd type="none" w="med" len="med"/>
          </a:ln>
        </p:spPr>
      </p:sp>
      <p:sp>
        <p:nvSpPr>
          <p:cNvPr id="948" name="Shape 948"/>
          <p:cNvSpPr txBox="1">
            <a:spLocks noGrp="1"/>
          </p:cNvSpPr>
          <p:nvPr>
            <p:ph type="body" idx="1"/>
          </p:nvPr>
        </p:nvSpPr>
        <p:spPr>
          <a:xfrm>
            <a:off x="295171" y="4144818"/>
            <a:ext cx="6267659" cy="4621331"/>
          </a:xfrm>
          <a:prstGeom prst="rect">
            <a:avLst/>
          </a:prstGeom>
          <a:noFill/>
          <a:ln>
            <a:noFill/>
          </a:ln>
        </p:spPr>
        <p:txBody>
          <a:bodyPr lIns="0" tIns="0" rIns="0" bIns="0" anchor="t" anchorCtr="0">
            <a:noAutofit/>
          </a:bodyPr>
          <a:lstStyle/>
          <a:p>
            <a:pPr marL="0" lvl="1">
              <a:buClr>
                <a:schemeClr val="dk1"/>
              </a:buClr>
              <a:buSzPct val="25000"/>
            </a:pPr>
            <a:r>
              <a:rPr lang="en-US" dirty="0">
                <a:solidFill>
                  <a:schemeClr val="dk1"/>
                </a:solidFill>
                <a:latin typeface="Verdana"/>
                <a:ea typeface="Verdana"/>
                <a:cs typeface="Verdana"/>
                <a:sym typeface="Verdana"/>
              </a:rPr>
              <a:t>Application performance monitoring is built into the platform. Pivotal aggregates and streams all system logs, including the load balancer, application, middleware, and operating system. We also log and aggregate application deployment and scale events. You can combine Pivotal with </a:t>
            </a:r>
            <a:r>
              <a:rPr lang="en-US" dirty="0" err="1">
                <a:solidFill>
                  <a:schemeClr val="dk1"/>
                </a:solidFill>
                <a:latin typeface="Verdana"/>
                <a:ea typeface="Verdana"/>
                <a:cs typeface="Verdana"/>
                <a:sym typeface="Verdana"/>
              </a:rPr>
              <a:t>Splunk</a:t>
            </a:r>
            <a:r>
              <a:rPr lang="en-US" dirty="0">
                <a:solidFill>
                  <a:schemeClr val="dk1"/>
                </a:solidFill>
                <a:latin typeface="Verdana"/>
                <a:ea typeface="Verdana"/>
                <a:cs typeface="Verdana"/>
                <a:sym typeface="Verdana"/>
              </a:rPr>
              <a:t> or use a lower cost log event correlation system because we handle aggregation of multiple log sources. `When it comes to application metrics, we provide a multitude of IT operator data points, including routing counters and VM CPU/RAM health statistics. Each line of business can turn on auto-scaling that will increase/decrease the application instances when average CPU utilization goes up/down. </a:t>
            </a:r>
          </a:p>
          <a:p>
            <a:pPr marL="0" lvl="1">
              <a:spcBef>
                <a:spcPts val="1189"/>
              </a:spcBef>
              <a:buClr>
                <a:schemeClr val="dk1"/>
              </a:buClr>
              <a:buSzPct val="25000"/>
            </a:pPr>
            <a:endParaRPr dirty="0">
              <a:solidFill>
                <a:schemeClr val="dk1"/>
              </a:solidFill>
              <a:latin typeface="Verdana"/>
              <a:ea typeface="Verdana"/>
              <a:cs typeface="Verdana"/>
              <a:sym typeface="Verdana"/>
            </a:endParaRPr>
          </a:p>
          <a:p>
            <a:pPr marL="0" lvl="1">
              <a:spcBef>
                <a:spcPts val="1189"/>
              </a:spcBef>
              <a:buClr>
                <a:schemeClr val="dk1"/>
              </a:buClr>
              <a:buSzPct val="25000"/>
            </a:pPr>
            <a:r>
              <a:rPr lang="en-US" dirty="0">
                <a:solidFill>
                  <a:schemeClr val="dk1"/>
                </a:solidFill>
                <a:latin typeface="Verdana"/>
                <a:ea typeface="Verdana"/>
                <a:cs typeface="Verdana"/>
                <a:sym typeface="Verdana"/>
              </a:rPr>
              <a:t>Lastly, Pivotal recognizes that some vendors can add monitor capabilities above/beyond what we provide. We strongly caution you against using “legacy” platforms like CA and HP, but App Dynamics and New Relic are </a:t>
            </a:r>
            <a:r>
              <a:rPr lang="en-US" dirty="0" err="1">
                <a:solidFill>
                  <a:schemeClr val="dk1"/>
                </a:solidFill>
                <a:latin typeface="Verdana"/>
                <a:ea typeface="Verdana"/>
                <a:cs typeface="Verdana"/>
                <a:sym typeface="Verdana"/>
              </a:rPr>
              <a:t>PaaS</a:t>
            </a:r>
            <a:r>
              <a:rPr lang="en-US" dirty="0">
                <a:solidFill>
                  <a:schemeClr val="dk1"/>
                </a:solidFill>
                <a:latin typeface="Verdana"/>
                <a:ea typeface="Verdana"/>
                <a:cs typeface="Verdana"/>
                <a:sym typeface="Verdana"/>
              </a:rPr>
              <a:t> aware and work out of the box with Pivotal CF. </a:t>
            </a:r>
          </a:p>
          <a:p>
            <a:pPr>
              <a:spcBef>
                <a:spcPts val="1189"/>
              </a:spcBef>
              <a:buClr>
                <a:schemeClr val="dk1"/>
              </a:buClr>
              <a:buSzPct val="25000"/>
            </a:pPr>
            <a:endParaRPr dirty="0">
              <a:solidFill>
                <a:schemeClr val="dk1"/>
              </a:solidFill>
              <a:latin typeface="Verdana"/>
              <a:ea typeface="Verdana"/>
              <a:cs typeface="Verdana"/>
              <a:sym typeface="Verdana"/>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3"/>
        <p:cNvGrpSpPr/>
        <p:nvPr/>
      </p:nvGrpSpPr>
      <p:grpSpPr>
        <a:xfrm>
          <a:off x="0" y="0"/>
          <a:ext cx="0" cy="0"/>
          <a:chOff x="0" y="0"/>
          <a:chExt cx="0" cy="0"/>
        </a:xfrm>
      </p:grpSpPr>
      <p:sp>
        <p:nvSpPr>
          <p:cNvPr id="954" name="Shape 954"/>
          <p:cNvSpPr txBox="1">
            <a:spLocks noGrp="1"/>
          </p:cNvSpPr>
          <p:nvPr>
            <p:ph type="body" idx="1"/>
          </p:nvPr>
        </p:nvSpPr>
        <p:spPr>
          <a:xfrm>
            <a:off x="295171" y="3994727"/>
            <a:ext cx="6267659" cy="4771422"/>
          </a:xfrm>
          <a:prstGeom prst="rect">
            <a:avLst/>
          </a:prstGeom>
        </p:spPr>
        <p:txBody>
          <a:bodyPr lIns="90556" tIns="90556" rIns="90556" bIns="90556" anchor="t" anchorCtr="0">
            <a:noAutofit/>
          </a:bodyPr>
          <a:lstStyle/>
          <a:p>
            <a:endParaRPr dirty="0"/>
          </a:p>
        </p:txBody>
      </p:sp>
      <p:sp>
        <p:nvSpPr>
          <p:cNvPr id="955" name="Shape 955"/>
          <p:cNvSpPr>
            <a:spLocks noGrp="1" noRot="1" noChangeAspect="1"/>
          </p:cNvSpPr>
          <p:nvPr>
            <p:ph type="sldImg" idx="2"/>
          </p:nvPr>
        </p:nvSpPr>
        <p:spPr>
          <a:xfrm>
            <a:off x="295171" y="281709"/>
            <a:ext cx="6271322" cy="3528291"/>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0"/>
        <p:cNvGrpSpPr/>
        <p:nvPr/>
      </p:nvGrpSpPr>
      <p:grpSpPr>
        <a:xfrm>
          <a:off x="0" y="0"/>
          <a:ext cx="0" cy="0"/>
          <a:chOff x="0" y="0"/>
          <a:chExt cx="0" cy="0"/>
        </a:xfrm>
      </p:grpSpPr>
      <p:sp>
        <p:nvSpPr>
          <p:cNvPr id="961" name="Shape 961"/>
          <p:cNvSpPr txBox="1">
            <a:spLocks noGrp="1"/>
          </p:cNvSpPr>
          <p:nvPr>
            <p:ph type="body" idx="1"/>
          </p:nvPr>
        </p:nvSpPr>
        <p:spPr>
          <a:xfrm>
            <a:off x="295171" y="4652818"/>
            <a:ext cx="6267659" cy="4113331"/>
          </a:xfrm>
          <a:prstGeom prst="rect">
            <a:avLst/>
          </a:prstGeom>
        </p:spPr>
        <p:txBody>
          <a:bodyPr lIns="90556" tIns="90556" rIns="90556" bIns="90556" anchor="t" anchorCtr="0">
            <a:noAutofit/>
          </a:bodyPr>
          <a:lstStyle/>
          <a:p>
            <a:r>
              <a:rPr lang="en-US" dirty="0" smtClean="0"/>
              <a:t>Show PCF Metrics</a:t>
            </a:r>
            <a:endParaRPr dirty="0"/>
          </a:p>
        </p:txBody>
      </p:sp>
      <p:sp>
        <p:nvSpPr>
          <p:cNvPr id="962" name="Shape 962"/>
          <p:cNvSpPr>
            <a:spLocks noGrp="1" noRot="1" noChangeAspect="1"/>
          </p:cNvSpPr>
          <p:nvPr>
            <p:ph type="sldImg" idx="2"/>
          </p:nvPr>
        </p:nvSpPr>
        <p:spPr>
          <a:xfrm>
            <a:off x="295171" y="316345"/>
            <a:ext cx="6230279" cy="35052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normAutofit/>
          </a:bodyPr>
          <a:lstStyle/>
          <a:p>
            <a:r>
              <a:rPr lang="en-US" sz="1100" b="1" kern="1200" dirty="0" smtClean="0">
                <a:solidFill>
                  <a:schemeClr val="tx1"/>
                </a:solidFill>
                <a:effectLst/>
                <a:latin typeface="+mn-lt"/>
                <a:ea typeface="+mn-ea"/>
                <a:cs typeface="+mn-cs"/>
              </a:rPr>
              <a:t>Demo 4 – operations and metrics</a:t>
            </a:r>
          </a:p>
          <a:p>
            <a:pPr marL="171450" lvl="0" indent="-171450">
              <a:buFont typeface="Arial"/>
              <a:buChar char="•"/>
            </a:pPr>
            <a:r>
              <a:rPr lang="en-US" sz="1100" kern="1200" dirty="0" smtClean="0">
                <a:solidFill>
                  <a:schemeClr val="tx1"/>
                </a:solidFill>
                <a:effectLst/>
                <a:latin typeface="+mn-lt"/>
                <a:ea typeface="+mn-ea"/>
                <a:cs typeface="+mn-cs"/>
              </a:rPr>
              <a:t>Ops manager and what it does</a:t>
            </a:r>
          </a:p>
          <a:p>
            <a:pPr marL="171450" lvl="0" indent="-171450">
              <a:buFont typeface="Arial"/>
              <a:buChar char="•"/>
            </a:pPr>
            <a:r>
              <a:rPr lang="en-US" sz="1100" kern="1200" dirty="0" smtClean="0">
                <a:solidFill>
                  <a:schemeClr val="tx1"/>
                </a:solidFill>
                <a:effectLst/>
                <a:latin typeface="+mn-lt"/>
                <a:ea typeface="+mn-ea"/>
                <a:cs typeface="+mn-cs"/>
              </a:rPr>
              <a:t>PWS Metrics</a:t>
            </a:r>
            <a:endParaRPr lang="en-US" sz="11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231806932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Shape 201"/>
          <p:cNvSpPr>
            <a:spLocks noGrp="1" noRot="1" noChangeAspect="1"/>
          </p:cNvSpPr>
          <p:nvPr>
            <p:ph type="sldImg" idx="2"/>
          </p:nvPr>
        </p:nvSpPr>
        <p:spPr>
          <a:xfrm>
            <a:off x="295171" y="304800"/>
            <a:ext cx="6267659" cy="3526494"/>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02" name="Shape 202"/>
          <p:cNvSpPr txBox="1">
            <a:spLocks noGrp="1"/>
          </p:cNvSpPr>
          <p:nvPr>
            <p:ph type="body" idx="1"/>
          </p:nvPr>
        </p:nvSpPr>
        <p:spPr>
          <a:xfrm>
            <a:off x="295171" y="4191000"/>
            <a:ext cx="6267659" cy="4586694"/>
          </a:xfrm>
          <a:prstGeom prst="rect">
            <a:avLst/>
          </a:prstGeom>
          <a:noFill/>
          <a:ln>
            <a:noFill/>
          </a:ln>
        </p:spPr>
        <p:txBody>
          <a:bodyPr lIns="0" tIns="0" rIns="0" bIns="0" anchor="t" anchorCtr="0">
            <a:noAutofit/>
          </a:bodyPr>
          <a:lstStyle/>
          <a:p>
            <a:pPr>
              <a:spcBef>
                <a:spcPts val="0"/>
              </a:spcBef>
            </a:pPr>
            <a:endParaRPr lang="en-US" sz="900" dirty="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09536104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Shape 288"/>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89" name="Shape 28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3"/>
        <p:cNvGrpSpPr/>
        <p:nvPr/>
      </p:nvGrpSpPr>
      <p:grpSpPr>
        <a:xfrm>
          <a:off x="0" y="0"/>
          <a:ext cx="0" cy="0"/>
          <a:chOff x="0" y="0"/>
          <a:chExt cx="0" cy="0"/>
        </a:xfrm>
      </p:grpSpPr>
      <p:sp>
        <p:nvSpPr>
          <p:cNvPr id="554" name="Shape 55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55" name="Shape 555"/>
          <p:cNvSpPr txBox="1">
            <a:spLocks noGrp="1"/>
          </p:cNvSpPr>
          <p:nvPr>
            <p:ph type="body" idx="1"/>
          </p:nvPr>
        </p:nvSpPr>
        <p:spPr>
          <a:xfrm>
            <a:off x="685800" y="4343400"/>
            <a:ext cx="5486399" cy="4114800"/>
          </a:xfrm>
          <a:prstGeom prst="rect">
            <a:avLst/>
          </a:prstGeom>
          <a:noFill/>
          <a:ln>
            <a:noFill/>
          </a:ln>
        </p:spPr>
        <p:txBody>
          <a:bodyPr wrap="square" lIns="91425" tIns="91425" rIns="91425" bIns="91425" anchor="t" anchorCtr="0">
            <a:noAutofit/>
          </a:bodyPr>
          <a:lstStyle/>
          <a:p>
            <a:pPr marL="0" marR="0" lvl="0" indent="0" algn="l" rtl="0">
              <a:spcBef>
                <a:spcPts val="0"/>
              </a:spcBef>
              <a:spcAft>
                <a:spcPts val="0"/>
              </a:spcAft>
              <a:buNone/>
            </a:pPr>
            <a:r>
              <a:rPr lang="en-US" sz="1100" b="0" i="0" u="none" strike="noStrike" cap="none">
                <a:solidFill>
                  <a:schemeClr val="dk1"/>
                </a:solidFill>
                <a:latin typeface="Arial"/>
                <a:ea typeface="Arial"/>
                <a:cs typeface="Arial"/>
                <a:sym typeface="Arial"/>
              </a:rPr>
              <a:t>HOW PIVOTAL CAN HELP</a:t>
            </a:r>
          </a:p>
          <a:p>
            <a:pPr marL="0" marR="0" lvl="0" indent="0" algn="l" rtl="0">
              <a:spcBef>
                <a:spcPts val="0"/>
              </a:spcBef>
              <a:spcAft>
                <a:spcPts val="0"/>
              </a:spcAft>
              <a:buNone/>
            </a:pPr>
            <a:endParaRPr sz="1100" b="0" i="0" u="none" strike="noStrike" cap="none">
              <a:solidFill>
                <a:schemeClr val="dk1"/>
              </a:solidFill>
              <a:latin typeface="Arial"/>
              <a:ea typeface="Arial"/>
              <a:cs typeface="Arial"/>
              <a:sym typeface="Arial"/>
            </a:endParaRPr>
          </a:p>
          <a:p>
            <a:pPr marL="0" marR="0" lvl="0" indent="0" algn="l" rtl="0">
              <a:spcBef>
                <a:spcPts val="0"/>
              </a:spcBef>
              <a:spcAft>
                <a:spcPts val="0"/>
              </a:spcAft>
              <a:buNone/>
            </a:pPr>
            <a:r>
              <a:rPr lang="en-US" sz="1100" b="0" i="0" u="none" strike="noStrike" cap="none">
                <a:solidFill>
                  <a:schemeClr val="dk1"/>
                </a:solidFill>
                <a:latin typeface="Arial"/>
                <a:ea typeface="Arial"/>
                <a:cs typeface="Arial"/>
                <a:sym typeface="Arial"/>
              </a:rPr>
              <a:t>Before we look specifically at building code, it’s helpful to get a big picture view of all that Pivotal has to offer that can help you be effective in quickly building and delivering applications. </a:t>
            </a:r>
          </a:p>
          <a:p>
            <a:pPr marL="0" marR="0" lvl="0" indent="0" algn="l" rtl="0">
              <a:spcBef>
                <a:spcPts val="0"/>
              </a:spcBef>
              <a:spcAft>
                <a:spcPts val="0"/>
              </a:spcAft>
              <a:buNone/>
            </a:pPr>
            <a:endParaRPr sz="1100" b="0" i="0" u="none" strike="noStrike" cap="none">
              <a:solidFill>
                <a:schemeClr val="dk1"/>
              </a:solidFill>
              <a:latin typeface="Arial"/>
              <a:ea typeface="Arial"/>
              <a:cs typeface="Arial"/>
              <a:sym typeface="Arial"/>
            </a:endParaRPr>
          </a:p>
          <a:p>
            <a:pPr marL="0" marR="0" lvl="0" indent="0" algn="l" rtl="0">
              <a:spcBef>
                <a:spcPts val="0"/>
              </a:spcBef>
              <a:spcAft>
                <a:spcPts val="0"/>
              </a:spcAft>
              <a:buNone/>
            </a:pPr>
            <a:r>
              <a:rPr lang="en-US" sz="1100" b="1" i="0" u="sng" strike="noStrike" cap="none">
                <a:solidFill>
                  <a:schemeClr val="dk1"/>
                </a:solidFill>
                <a:latin typeface="Arial"/>
                <a:ea typeface="Arial"/>
                <a:cs typeface="Arial"/>
                <a:sym typeface="Arial"/>
              </a:rPr>
              <a:t>Developer Choice</a:t>
            </a:r>
          </a:p>
          <a:p>
            <a:pPr marL="0" marR="0" lvl="0" indent="0" algn="l" rtl="0">
              <a:spcBef>
                <a:spcPts val="0"/>
              </a:spcBef>
              <a:spcAft>
                <a:spcPts val="0"/>
              </a:spcAft>
              <a:buNone/>
            </a:pPr>
            <a:endParaRPr sz="1100" b="0" i="0" u="none" strike="noStrike" cap="none">
              <a:solidFill>
                <a:schemeClr val="dk1"/>
              </a:solidFill>
              <a:latin typeface="Arial"/>
              <a:ea typeface="Arial"/>
              <a:cs typeface="Arial"/>
              <a:sym typeface="Arial"/>
            </a:endParaRPr>
          </a:p>
          <a:p>
            <a:pPr marL="0" marR="0" lvl="0" indent="0" algn="l" rtl="0">
              <a:spcBef>
                <a:spcPts val="0"/>
              </a:spcBef>
              <a:spcAft>
                <a:spcPts val="0"/>
              </a:spcAft>
              <a:buClr>
                <a:schemeClr val="dk1"/>
              </a:buClr>
              <a:buFont typeface="Arial"/>
              <a:buNone/>
            </a:pPr>
            <a:r>
              <a:rPr lang="en-US" sz="1100" b="0" i="0" u="none" strike="noStrike" cap="none">
                <a:solidFill>
                  <a:schemeClr val="dk1"/>
                </a:solidFill>
                <a:latin typeface="Arial"/>
                <a:ea typeface="Arial"/>
                <a:cs typeface="Arial"/>
                <a:sym typeface="Arial"/>
              </a:rPr>
              <a:t>Pivotal Cloud Foundry provides developers extreme choice in technologies that they choose to leverage in building their applications. </a:t>
            </a:r>
          </a:p>
          <a:p>
            <a:pPr marL="171450" marR="0" lvl="0" indent="-171450" algn="l" rtl="0">
              <a:spcBef>
                <a:spcPts val="0"/>
              </a:spcBef>
              <a:spcAft>
                <a:spcPts val="0"/>
              </a:spcAft>
              <a:buClr>
                <a:schemeClr val="dk1"/>
              </a:buClr>
              <a:buSzPts val="1100"/>
              <a:buFont typeface="Arial"/>
              <a:buChar char="•"/>
            </a:pPr>
            <a:r>
              <a:rPr lang="en-US" sz="1100" b="1" i="0" u="none" strike="noStrike" cap="none">
                <a:solidFill>
                  <a:schemeClr val="dk1"/>
                </a:solidFill>
                <a:latin typeface="Arial"/>
                <a:ea typeface="Arial"/>
                <a:cs typeface="Arial"/>
                <a:sym typeface="Arial"/>
              </a:rPr>
              <a:t>Languages: </a:t>
            </a:r>
            <a:r>
              <a:rPr lang="en-US" sz="1100" b="0" i="0" u="none" strike="noStrike" cap="none">
                <a:solidFill>
                  <a:schemeClr val="dk1"/>
                </a:solidFill>
                <a:latin typeface="Arial"/>
                <a:ea typeface="Arial"/>
                <a:cs typeface="Arial"/>
                <a:sym typeface="Arial"/>
              </a:rPr>
              <a:t>PCF offers build/deploy automation for many languages including, Java, .Net, PHP, Ruby, Python, node.js and Go. In addition, it is extensible, and can support automated build/package/deploy for other languages, runtimes and frameworks via buildpacks. </a:t>
            </a:r>
          </a:p>
          <a:p>
            <a:pPr marL="171450" marR="0" lvl="0" indent="-171450" algn="l" rtl="0">
              <a:spcBef>
                <a:spcPts val="0"/>
              </a:spcBef>
              <a:spcAft>
                <a:spcPts val="0"/>
              </a:spcAft>
              <a:buClr>
                <a:schemeClr val="dk1"/>
              </a:buClr>
              <a:buSzPts val="1100"/>
              <a:buFont typeface="Arial"/>
              <a:buChar char="•"/>
            </a:pPr>
            <a:r>
              <a:rPr lang="en-US" sz="1100" b="1" i="0" u="none" strike="noStrike" cap="none">
                <a:solidFill>
                  <a:schemeClr val="dk1"/>
                </a:solidFill>
                <a:latin typeface="Arial"/>
                <a:ea typeface="Arial"/>
                <a:cs typeface="Arial"/>
                <a:sym typeface="Arial"/>
              </a:rPr>
              <a:t>Clouds</a:t>
            </a:r>
            <a:r>
              <a:rPr lang="en-US" sz="1100" b="0" i="0" u="none" strike="noStrike" cap="none">
                <a:solidFill>
                  <a:schemeClr val="dk1"/>
                </a:solidFill>
                <a:latin typeface="Arial"/>
                <a:ea typeface="Arial"/>
                <a:cs typeface="Arial"/>
                <a:sym typeface="Arial"/>
              </a:rPr>
              <a:t>: PCF allows flexibility to run your applications on any cloud infrastructure, whether on-premise (vSphere, Openstack) or with major public cloud vendors (AWS, Azure, Google Cloud Platform). PCF also provides the extensibility to support new and future underlying infrastructures through the Cloud Provider Interface, an infrastructure API layer implemented by the cloud infrastructure provider. </a:t>
            </a:r>
          </a:p>
          <a:p>
            <a:pPr marL="171450" marR="0" lvl="0" indent="-171450" algn="l" rtl="0">
              <a:spcBef>
                <a:spcPts val="0"/>
              </a:spcBef>
              <a:spcAft>
                <a:spcPts val="0"/>
              </a:spcAft>
              <a:buClr>
                <a:schemeClr val="dk1"/>
              </a:buClr>
              <a:buSzPts val="1100"/>
              <a:buFont typeface="Arial"/>
              <a:buChar char="•"/>
            </a:pPr>
            <a:r>
              <a:rPr lang="en-US" sz="1100" b="1" i="0" u="none" strike="noStrike" cap="none">
                <a:solidFill>
                  <a:schemeClr val="dk1"/>
                </a:solidFill>
                <a:latin typeface="Arial"/>
                <a:ea typeface="Arial"/>
                <a:cs typeface="Arial"/>
                <a:sym typeface="Arial"/>
              </a:rPr>
              <a:t>Platform Services:</a:t>
            </a:r>
            <a:r>
              <a:rPr lang="en-US" sz="1100" b="0" i="0" u="none" strike="noStrike" cap="none">
                <a:solidFill>
                  <a:schemeClr val="dk1"/>
                </a:solidFill>
                <a:latin typeface="Arial"/>
                <a:ea typeface="Arial"/>
                <a:cs typeface="Arial"/>
                <a:sym typeface="Arial"/>
              </a:rPr>
              <a:t> Pivotal has a large and growing collection of developer services that developers can use to build applications rapidly. Services are available from Pivotal as well as its ISV partners. In addition, Pivotal also provides a means to access the large services ecosystems of the major public cloud providers. Finally, Pivotal services ecosystem continues to grow and provide a consistent developer experience thanks to the standardized Cloud Foundry Service Broker abstraction.</a:t>
            </a:r>
          </a:p>
          <a:p>
            <a:pPr marL="171450" marR="0" lvl="0" indent="-171450" algn="l" rtl="0">
              <a:spcBef>
                <a:spcPts val="0"/>
              </a:spcBef>
              <a:spcAft>
                <a:spcPts val="0"/>
              </a:spcAft>
              <a:buClr>
                <a:schemeClr val="dk1"/>
              </a:buClr>
              <a:buSzPts val="1100"/>
              <a:buFont typeface="Arial"/>
              <a:buChar char="•"/>
            </a:pPr>
            <a:r>
              <a:rPr lang="en-US" sz="1100" b="1" i="0" u="none" strike="noStrike" cap="none">
                <a:solidFill>
                  <a:schemeClr val="dk1"/>
                </a:solidFill>
                <a:latin typeface="Arial"/>
                <a:ea typeface="Arial"/>
                <a:cs typeface="Arial"/>
                <a:sym typeface="Arial"/>
              </a:rPr>
              <a:t>OS:</a:t>
            </a:r>
            <a:r>
              <a:rPr lang="en-US" sz="1100" b="0" i="0" u="none" strike="noStrike" cap="none">
                <a:solidFill>
                  <a:schemeClr val="dk1"/>
                </a:solidFill>
                <a:latin typeface="Arial"/>
                <a:ea typeface="Arial"/>
                <a:cs typeface="Arial"/>
                <a:sym typeface="Arial"/>
              </a:rPr>
              <a:t> Many enterprises currently support mixed linux/windows based workloads. Pivotal Cloud Foundry allows enterprises to run both types of workloads natively on its elastic runtime.</a:t>
            </a:r>
          </a:p>
          <a:p>
            <a:pPr marL="0" marR="0" lvl="0" indent="0" algn="l" rtl="0">
              <a:spcBef>
                <a:spcPts val="0"/>
              </a:spcBef>
              <a:spcAft>
                <a:spcPts val="0"/>
              </a:spcAft>
              <a:buNone/>
            </a:pPr>
            <a:endParaRPr sz="1100" b="0" i="0" u="none" strike="noStrike" cap="none">
              <a:solidFill>
                <a:schemeClr val="dk1"/>
              </a:solidFill>
              <a:latin typeface="Arial"/>
              <a:ea typeface="Arial"/>
              <a:cs typeface="Arial"/>
              <a:sym typeface="Arial"/>
            </a:endParaRPr>
          </a:p>
          <a:p>
            <a:pPr marL="0" marR="0" lvl="0" indent="0" algn="l" rtl="0">
              <a:spcBef>
                <a:spcPts val="0"/>
              </a:spcBef>
              <a:spcAft>
                <a:spcPts val="0"/>
              </a:spcAft>
              <a:buNone/>
            </a:pPr>
            <a:r>
              <a:rPr lang="en-US" sz="1100" b="1" i="0" u="sng" strike="noStrike" cap="none">
                <a:solidFill>
                  <a:schemeClr val="dk1"/>
                </a:solidFill>
                <a:latin typeface="Arial"/>
                <a:ea typeface="Arial"/>
                <a:cs typeface="Arial"/>
                <a:sym typeface="Arial"/>
              </a:rPr>
              <a:t>Developer Support</a:t>
            </a:r>
          </a:p>
          <a:p>
            <a:pPr marL="0" marR="0" lvl="0" indent="0" algn="l" rtl="0">
              <a:spcBef>
                <a:spcPts val="0"/>
              </a:spcBef>
              <a:spcAft>
                <a:spcPts val="0"/>
              </a:spcAft>
              <a:buNone/>
            </a:pPr>
            <a:endParaRPr sz="1100" b="0" i="0" u="none" strike="noStrike" cap="none">
              <a:solidFill>
                <a:schemeClr val="dk1"/>
              </a:solidFill>
              <a:latin typeface="Arial"/>
              <a:ea typeface="Arial"/>
              <a:cs typeface="Arial"/>
              <a:sym typeface="Arial"/>
            </a:endParaRPr>
          </a:p>
          <a:p>
            <a:pPr marL="0" marR="0" lvl="0" indent="0" algn="l" rtl="0">
              <a:spcBef>
                <a:spcPts val="0"/>
              </a:spcBef>
              <a:spcAft>
                <a:spcPts val="0"/>
              </a:spcAft>
              <a:buNone/>
            </a:pPr>
            <a:r>
              <a:rPr lang="en-US" sz="1100" b="0" i="0" u="none" strike="noStrike" cap="none">
                <a:solidFill>
                  <a:schemeClr val="dk1"/>
                </a:solidFill>
                <a:latin typeface="Arial"/>
                <a:ea typeface="Arial"/>
                <a:cs typeface="Arial"/>
                <a:sym typeface="Arial"/>
              </a:rPr>
              <a:t>In addition to provide tremendous developer flexibility and choice around key technologies, Pivotal also automates and supports the full spectrum of activities during a software lifecycle. </a:t>
            </a:r>
          </a:p>
          <a:p>
            <a:pPr marL="0" marR="0" lvl="0" indent="0" algn="l" rtl="0">
              <a:spcBef>
                <a:spcPts val="0"/>
              </a:spcBef>
              <a:spcAft>
                <a:spcPts val="0"/>
              </a:spcAft>
              <a:buNone/>
            </a:pPr>
            <a:endParaRPr sz="1100" b="0" i="0" u="none" strike="noStrike" cap="none">
              <a:solidFill>
                <a:schemeClr val="dk1"/>
              </a:solidFill>
              <a:latin typeface="Arial"/>
              <a:ea typeface="Arial"/>
              <a:cs typeface="Arial"/>
              <a:sym typeface="Arial"/>
            </a:endParaRPr>
          </a:p>
          <a:p>
            <a:pPr marL="171450" marR="0" lvl="0" indent="-171450" algn="l" rtl="0">
              <a:spcBef>
                <a:spcPts val="0"/>
              </a:spcBef>
              <a:spcAft>
                <a:spcPts val="0"/>
              </a:spcAft>
              <a:buClr>
                <a:schemeClr val="dk1"/>
              </a:buClr>
              <a:buSzPts val="1100"/>
              <a:buFont typeface="Arial"/>
              <a:buChar char="•"/>
            </a:pPr>
            <a:r>
              <a:rPr lang="en-US" sz="1100" b="0" i="0" u="none" strike="noStrike" cap="none">
                <a:solidFill>
                  <a:schemeClr val="dk1"/>
                </a:solidFill>
                <a:latin typeface="Arial"/>
                <a:ea typeface="Arial"/>
                <a:cs typeface="Arial"/>
                <a:sym typeface="Arial"/>
              </a:rPr>
              <a:t>Project Management: Pivotal provides Pivotal Tracker, the popular agile project management tool, with built in analytics for delivery planning and prediction, and story linking, user feedback and 3</a:t>
            </a:r>
            <a:r>
              <a:rPr lang="en-US" sz="1100" b="0" i="0" u="none" strike="noStrike" cap="none" baseline="30000">
                <a:solidFill>
                  <a:schemeClr val="dk1"/>
                </a:solidFill>
                <a:latin typeface="Arial"/>
                <a:ea typeface="Arial"/>
                <a:cs typeface="Arial"/>
                <a:sym typeface="Arial"/>
              </a:rPr>
              <a:t>rd</a:t>
            </a:r>
            <a:r>
              <a:rPr lang="en-US" sz="1100" b="0" i="0" u="none" strike="noStrike" cap="none">
                <a:solidFill>
                  <a:schemeClr val="dk1"/>
                </a:solidFill>
                <a:latin typeface="Arial"/>
                <a:ea typeface="Arial"/>
                <a:cs typeface="Arial"/>
                <a:sym typeface="Arial"/>
              </a:rPr>
              <a:t> party integrations, (github, slack, zendesk) to maximize productivity and drive a virtuous feedback loop. </a:t>
            </a:r>
          </a:p>
          <a:p>
            <a:pPr marL="171450" marR="0" lvl="0" indent="-171450" algn="l" rtl="0">
              <a:spcBef>
                <a:spcPts val="0"/>
              </a:spcBef>
              <a:spcAft>
                <a:spcPts val="0"/>
              </a:spcAft>
              <a:buClr>
                <a:schemeClr val="dk1"/>
              </a:buClr>
              <a:buSzPts val="1100"/>
              <a:buFont typeface="Arial"/>
              <a:buChar char="•"/>
            </a:pPr>
            <a:r>
              <a:rPr lang="en-US" sz="1100" b="0" i="0" u="none" strike="noStrike" cap="none">
                <a:solidFill>
                  <a:schemeClr val="dk1"/>
                </a:solidFill>
                <a:latin typeface="Arial"/>
                <a:ea typeface="Arial"/>
                <a:cs typeface="Arial"/>
                <a:sym typeface="Arial"/>
              </a:rPr>
              <a:t>Coding – Pivotal provides the leading application framework (Spring) for Java developers along with .Net/Java access to Spring Cloud Services as well as other highly available developer services for rapid and high quality code development. </a:t>
            </a:r>
          </a:p>
          <a:p>
            <a:pPr marL="171450" marR="0" lvl="0" indent="-171450" algn="l" rtl="0">
              <a:spcBef>
                <a:spcPts val="0"/>
              </a:spcBef>
              <a:spcAft>
                <a:spcPts val="0"/>
              </a:spcAft>
              <a:buClr>
                <a:schemeClr val="dk1"/>
              </a:buClr>
              <a:buSzPts val="1100"/>
              <a:buFont typeface="Arial"/>
              <a:buChar char="•"/>
            </a:pPr>
            <a:r>
              <a:rPr lang="en-US" sz="1100" b="0" i="0" u="none" strike="noStrike" cap="none">
                <a:solidFill>
                  <a:schemeClr val="dk1"/>
                </a:solidFill>
                <a:latin typeface="Arial"/>
                <a:ea typeface="Arial"/>
                <a:cs typeface="Arial"/>
                <a:sym typeface="Arial"/>
              </a:rPr>
              <a:t>Build – Buildpacks provide automation for build, stage, package and deploy workflows in enterprise contexts, that enable not just deployment speed but also deployment consistency and a simplified user experience.</a:t>
            </a:r>
          </a:p>
          <a:p>
            <a:pPr marL="171450" marR="0" lvl="0" indent="-171450" algn="l" rtl="0">
              <a:spcBef>
                <a:spcPts val="0"/>
              </a:spcBef>
              <a:spcAft>
                <a:spcPts val="0"/>
              </a:spcAft>
              <a:buClr>
                <a:schemeClr val="dk1"/>
              </a:buClr>
              <a:buSzPts val="1100"/>
              <a:buFont typeface="Arial"/>
              <a:buChar char="•"/>
            </a:pPr>
            <a:r>
              <a:rPr lang="en-US" sz="1100" b="0" i="0" u="none" strike="noStrike" cap="none">
                <a:solidFill>
                  <a:schemeClr val="dk1"/>
                </a:solidFill>
                <a:latin typeface="Arial"/>
                <a:ea typeface="Arial"/>
                <a:cs typeface="Arial"/>
                <a:sym typeface="Arial"/>
              </a:rPr>
              <a:t>Provision – PCF’s built in quota allocation and provisioning framework allows for efficient self-service access that enables developers to become productive in minutes rather than months when trying to get access to configured compute capacity.</a:t>
            </a:r>
          </a:p>
          <a:p>
            <a:pPr marL="171450" marR="0" lvl="0" indent="-171450" algn="l" rtl="0">
              <a:spcBef>
                <a:spcPts val="0"/>
              </a:spcBef>
              <a:spcAft>
                <a:spcPts val="0"/>
              </a:spcAft>
              <a:buClr>
                <a:schemeClr val="dk1"/>
              </a:buClr>
              <a:buSzPts val="1100"/>
              <a:buFont typeface="Arial"/>
              <a:buChar char="•"/>
            </a:pPr>
            <a:r>
              <a:rPr lang="en-US" sz="1100" b="0" i="0" u="none" strike="noStrike" cap="none">
                <a:solidFill>
                  <a:schemeClr val="dk1"/>
                </a:solidFill>
                <a:latin typeface="Arial"/>
                <a:ea typeface="Arial"/>
                <a:cs typeface="Arial"/>
                <a:sym typeface="Arial"/>
              </a:rPr>
              <a:t>Test – PCF incorporates various tools for debugging and monitoring that can accelerate development by facilitating rapid build-test. Some capabilities that support this include aggregated logs (loggregator). Container SSH to connect securely to a running container, Metrics to monitor application behavior to known test inputs, etc. </a:t>
            </a:r>
          </a:p>
          <a:p>
            <a:pPr marL="171450" marR="0" lvl="0" indent="-171450" algn="l" rtl="0">
              <a:spcBef>
                <a:spcPts val="0"/>
              </a:spcBef>
              <a:spcAft>
                <a:spcPts val="0"/>
              </a:spcAft>
              <a:buClr>
                <a:schemeClr val="dk1"/>
              </a:buClr>
              <a:buSzPts val="1100"/>
              <a:buFont typeface="Arial"/>
              <a:buChar char="•"/>
            </a:pPr>
            <a:r>
              <a:rPr lang="en-US" sz="1100" b="0" i="0" u="none" strike="noStrike" cap="none">
                <a:solidFill>
                  <a:schemeClr val="dk1"/>
                </a:solidFill>
                <a:latin typeface="Arial"/>
                <a:ea typeface="Arial"/>
                <a:cs typeface="Arial"/>
                <a:sym typeface="Arial"/>
              </a:rPr>
              <a:t>Deploy – PCF provides Concourse, a built in CI/CD tool as well as support for Jenkins. Being an API driven platform, these tools can easily use the APIs to orchestrate a CD pipeline to automate testing and deployment.  </a:t>
            </a:r>
          </a:p>
          <a:p>
            <a:pPr marL="171450" marR="0" lvl="0" indent="-171450" algn="l" rtl="0">
              <a:spcBef>
                <a:spcPts val="0"/>
              </a:spcBef>
              <a:spcAft>
                <a:spcPts val="0"/>
              </a:spcAft>
              <a:buClr>
                <a:schemeClr val="dk1"/>
              </a:buClr>
              <a:buSzPts val="1100"/>
              <a:buFont typeface="Arial"/>
              <a:buChar char="•"/>
            </a:pPr>
            <a:r>
              <a:rPr lang="en-US" sz="1100" b="0" i="0" u="none" strike="noStrike" cap="none">
                <a:solidFill>
                  <a:schemeClr val="dk1"/>
                </a:solidFill>
                <a:latin typeface="Arial"/>
                <a:ea typeface="Arial"/>
                <a:cs typeface="Arial"/>
                <a:sym typeface="Arial"/>
              </a:rPr>
              <a:t>Manage – PCF provides various means of managing both the platform as well as users and running applications. The platform can be managed by directly calling APIs, or using the CLI or Apps Manager UI (which uses the API) to scale applications, inspect runtime environment configurations and status, etc. In addition, the platform provides Ops Manager to manage the the infrastructure and PCF deployment (using Bosh under the covers). </a:t>
            </a:r>
          </a:p>
          <a:p>
            <a:pPr marL="171450" marR="0" lvl="0" indent="-171450" algn="l" rtl="0">
              <a:spcBef>
                <a:spcPts val="0"/>
              </a:spcBef>
              <a:spcAft>
                <a:spcPts val="0"/>
              </a:spcAft>
              <a:buClr>
                <a:schemeClr val="dk1"/>
              </a:buClr>
              <a:buSzPts val="1100"/>
              <a:buFont typeface="Arial"/>
              <a:buChar char="•"/>
            </a:pPr>
            <a:r>
              <a:rPr lang="en-US" sz="1100" b="0" i="0" u="none" strike="noStrike" cap="none">
                <a:solidFill>
                  <a:schemeClr val="dk1"/>
                </a:solidFill>
                <a:latin typeface="Arial"/>
                <a:ea typeface="Arial"/>
                <a:cs typeface="Arial"/>
                <a:sym typeface="Arial"/>
              </a:rPr>
              <a:t>Optimize – PCF enables metrics gathering and monitoring to enable developers to analyze application behavior in order to fix problems or enhance performance. </a:t>
            </a:r>
          </a:p>
          <a:p>
            <a:pPr marL="171450" marR="0" lvl="0" indent="-171450" algn="l" rtl="0">
              <a:spcBef>
                <a:spcPts val="0"/>
              </a:spcBef>
              <a:spcAft>
                <a:spcPts val="0"/>
              </a:spcAft>
              <a:buClr>
                <a:schemeClr val="dk1"/>
              </a:buClr>
              <a:buSzPts val="1100"/>
              <a:buFont typeface="Arial"/>
              <a:buNone/>
            </a:pPr>
            <a:endParaRPr sz="1100" b="0" i="0" u="none" strike="noStrike" cap="none">
              <a:solidFill>
                <a:schemeClr val="dk1"/>
              </a:solidFill>
              <a:latin typeface="Arial"/>
              <a:ea typeface="Arial"/>
              <a:cs typeface="Arial"/>
              <a:sym typeface="Arial"/>
            </a:endParaRPr>
          </a:p>
          <a:p>
            <a:pPr marL="171450" marR="0" lvl="0" indent="-171450" algn="l" rtl="0">
              <a:spcBef>
                <a:spcPts val="0"/>
              </a:spcBef>
              <a:spcAft>
                <a:spcPts val="0"/>
              </a:spcAft>
              <a:buClr>
                <a:schemeClr val="dk1"/>
              </a:buClr>
              <a:buSzPts val="1100"/>
              <a:buFont typeface="Arial"/>
              <a:buNone/>
            </a:pPr>
            <a:endParaRPr sz="1100" b="0" i="0" u="none" strike="noStrike" cap="none">
              <a:solidFill>
                <a:schemeClr val="dk1"/>
              </a:solidFill>
              <a:latin typeface="Arial"/>
              <a:ea typeface="Arial"/>
              <a:cs typeface="Arial"/>
              <a:sym typeface="Arial"/>
            </a:endParaRPr>
          </a:p>
          <a:p>
            <a:pPr marL="0" marR="0" lvl="0" indent="0" algn="l" rtl="0">
              <a:spcBef>
                <a:spcPts val="0"/>
              </a:spcBef>
              <a:buClr>
                <a:schemeClr val="dk1"/>
              </a:buClr>
              <a:buFont typeface="Arial"/>
              <a:buNone/>
            </a:pPr>
            <a:r>
              <a:rPr lang="en-US" sz="1100" b="0" i="0" u="none" strike="noStrike" cap="none">
                <a:solidFill>
                  <a:schemeClr val="dk1"/>
                </a:solidFill>
                <a:latin typeface="Arial"/>
                <a:ea typeface="Arial"/>
                <a:cs typeface="Arial"/>
                <a:sym typeface="Arial"/>
              </a:rPr>
              <a:t>Security</a:t>
            </a:r>
          </a:p>
        </p:txBody>
      </p:sp>
      <p:sp>
        <p:nvSpPr>
          <p:cNvPr id="556" name="Shape 556"/>
          <p:cNvSpPr txBox="1">
            <a:spLocks noGrp="1"/>
          </p:cNvSpPr>
          <p:nvPr>
            <p:ph type="sldNum" idx="12"/>
          </p:nvPr>
        </p:nvSpPr>
        <p:spPr>
          <a:xfrm>
            <a:off x="0" y="0"/>
            <a:ext cx="3000000" cy="3000000"/>
          </a:xfrm>
          <a:prstGeom prst="rect">
            <a:avLst/>
          </a:prstGeom>
          <a:noFill/>
          <a:ln>
            <a:noFill/>
          </a:ln>
        </p:spPr>
        <p:txBody>
          <a:bodyPr wrap="square" lIns="91425" tIns="45700" rIns="91425" bIns="45700" anchor="t" anchorCtr="0">
            <a:noAutofit/>
          </a:bodyPr>
          <a:lstStyle/>
          <a:p>
            <a:pPr marL="0" marR="0" lvl="0" indent="0" algn="r" rtl="0">
              <a:lnSpc>
                <a:spcPct val="100000"/>
              </a:lnSpc>
              <a:spcBef>
                <a:spcPts val="0"/>
              </a:spcBef>
              <a:spcAft>
                <a:spcPts val="0"/>
              </a:spcAft>
              <a:buClr>
                <a:srgbClr val="000000"/>
              </a:buClr>
              <a:buFont typeface="Calibri"/>
              <a:buNone/>
            </a:pPr>
            <a:fld id="{00000000-1234-1234-1234-123412341234}" type="slidenum">
              <a:rPr lang="en-US" sz="1200" b="0" i="0" u="none" strike="noStrike" cap="none">
                <a:solidFill>
                  <a:srgbClr val="000000"/>
                </a:solidFill>
                <a:latin typeface="Calibri"/>
                <a:ea typeface="Calibri"/>
                <a:cs typeface="Calibri"/>
                <a:sym typeface="Calibri"/>
              </a:rPr>
              <a:t>5</a:t>
            </a:fld>
            <a:endParaRPr lang="en-US"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9296688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Clr>
                <a:schemeClr val="dk1"/>
              </a:buClr>
              <a:buSzPct val="100000"/>
            </a:pPr>
            <a:r>
              <a:rPr lang="en-US" sz="1200" dirty="0" smtClean="0"/>
              <a:t>Let’s go into a little more detail about the components that actually make up Pivotal Cloud Foundry.</a:t>
            </a:r>
          </a:p>
          <a:p>
            <a:pPr>
              <a:buClr>
                <a:schemeClr val="dk1"/>
              </a:buClr>
              <a:buSzPct val="100000"/>
            </a:pPr>
            <a:endParaRPr lang="en-US" sz="1200" dirty="0" smtClean="0"/>
          </a:p>
          <a:p>
            <a:pPr>
              <a:buClr>
                <a:schemeClr val="dk1"/>
              </a:buClr>
              <a:buSzPct val="100000"/>
            </a:pPr>
            <a:r>
              <a:rPr lang="en-US" sz="1200" baseline="0" dirty="0" smtClean="0"/>
              <a:t>Applications are where things start. You need to select an application framework that lets you build these distributed systems.</a:t>
            </a:r>
            <a:endParaRPr lang="en-US" sz="1200" dirty="0" smtClean="0"/>
          </a:p>
          <a:p>
            <a:pPr>
              <a:buClr>
                <a:schemeClr val="dk1"/>
              </a:buClr>
              <a:buSzPct val="100000"/>
            </a:pPr>
            <a:endParaRPr lang="en-US" sz="1200" dirty="0" smtClean="0"/>
          </a:p>
          <a:p>
            <a:pPr>
              <a:buClr>
                <a:schemeClr val="dk1"/>
              </a:buClr>
              <a:buSzPct val="100000"/>
            </a:pPr>
            <a:r>
              <a:rPr lang="en-US" sz="1200" dirty="0" smtClean="0"/>
              <a:t>We have a platform runtime, which handles routing etc. Attachable backing services for data, CI,</a:t>
            </a:r>
            <a:r>
              <a:rPr lang="en-US" sz="1200" baseline="0" dirty="0" smtClean="0"/>
              <a:t> and whatever your need</a:t>
            </a:r>
          </a:p>
          <a:p>
            <a:pPr>
              <a:buClr>
                <a:schemeClr val="dk1"/>
              </a:buClr>
              <a:buSzPct val="100000"/>
            </a:pPr>
            <a:endParaRPr lang="en-US" sz="1200" baseline="0" dirty="0" smtClean="0"/>
          </a:p>
          <a:p>
            <a:pPr>
              <a:buClr>
                <a:schemeClr val="dk1"/>
              </a:buClr>
              <a:buSzPct val="100000"/>
            </a:pPr>
            <a:r>
              <a:rPr lang="en-US" sz="1200" baseline="0" dirty="0" smtClean="0"/>
              <a:t>This is built on an operations layer</a:t>
            </a:r>
          </a:p>
          <a:p>
            <a:pPr marL="0" marR="0" indent="0" algn="l" defTabSz="457200" rtl="0" eaLnBrk="1" fontAlgn="auto" latinLnBrk="0" hangingPunct="1">
              <a:lnSpc>
                <a:spcPct val="100000"/>
              </a:lnSpc>
              <a:spcBef>
                <a:spcPts val="0"/>
              </a:spcBef>
              <a:spcAft>
                <a:spcPts val="0"/>
              </a:spcAft>
              <a:buClr>
                <a:schemeClr val="dk1"/>
              </a:buClr>
              <a:buSzPct val="100000"/>
              <a:buFontTx/>
              <a:buNone/>
              <a:tabLst/>
              <a:defRPr/>
            </a:pPr>
            <a:r>
              <a:rPr lang="en-US" sz="1200" baseline="0" dirty="0" smtClean="0">
                <a:solidFill>
                  <a:schemeClr val="dk1"/>
                </a:solidFill>
                <a:ea typeface="Verdana"/>
                <a:cs typeface="Verdana"/>
                <a:sym typeface="Verdana"/>
              </a:rPr>
              <a:t>It does all this on VMware and </a:t>
            </a:r>
            <a:r>
              <a:rPr lang="en-US" sz="1200" baseline="0" dirty="0" err="1" smtClean="0">
                <a:solidFill>
                  <a:schemeClr val="dk1"/>
                </a:solidFill>
                <a:ea typeface="Verdana"/>
                <a:cs typeface="Verdana"/>
                <a:sym typeface="Verdana"/>
              </a:rPr>
              <a:t>OpenStack</a:t>
            </a:r>
            <a:r>
              <a:rPr lang="en-US" sz="1200" baseline="0" dirty="0" smtClean="0">
                <a:solidFill>
                  <a:schemeClr val="dk1"/>
                </a:solidFill>
                <a:ea typeface="Verdana"/>
                <a:cs typeface="Verdana"/>
                <a:sym typeface="Verdana"/>
              </a:rPr>
              <a:t> in your data center, plus Amazon public cloud. If each of those infrastructures was an electricity grid, Cloud Foundry would be the travel adapter. You get a single deployment API and set of backing services, so you can port applications with no code changes. </a:t>
            </a:r>
          </a:p>
          <a:p>
            <a:pPr marL="0" marR="0" indent="0" algn="l" defTabSz="457200" rtl="0" eaLnBrk="1" fontAlgn="auto" latinLnBrk="0" hangingPunct="1">
              <a:lnSpc>
                <a:spcPct val="100000"/>
              </a:lnSpc>
              <a:spcBef>
                <a:spcPts val="0"/>
              </a:spcBef>
              <a:spcAft>
                <a:spcPts val="0"/>
              </a:spcAft>
              <a:buClr>
                <a:schemeClr val="dk1"/>
              </a:buClr>
              <a:buSzPct val="100000"/>
              <a:buFontTx/>
              <a:buNone/>
              <a:tabLst/>
              <a:defRPr/>
            </a:pPr>
            <a:endParaRPr lang="en-US" sz="1200" dirty="0" smtClean="0"/>
          </a:p>
          <a:p>
            <a:pPr marL="0" marR="0" indent="0" algn="l" defTabSz="457200" rtl="0" eaLnBrk="1" fontAlgn="auto" latinLnBrk="0" hangingPunct="1">
              <a:lnSpc>
                <a:spcPct val="100000"/>
              </a:lnSpc>
              <a:spcBef>
                <a:spcPts val="0"/>
              </a:spcBef>
              <a:spcAft>
                <a:spcPts val="0"/>
              </a:spcAft>
              <a:buClr>
                <a:schemeClr val="dk1"/>
              </a:buClr>
              <a:buSzPct val="100000"/>
              <a:buFontTx/>
              <a:buNone/>
              <a:tabLst/>
              <a:defRPr/>
            </a:pPr>
            <a:r>
              <a:rPr lang="en-US" sz="1200" dirty="0" smtClean="0"/>
              <a:t>It comes down to this: Would you rather have developers spend their time building a platform, or using one?</a:t>
            </a:r>
            <a:endParaRPr lang="en-US" sz="1200" baseline="0" dirty="0" smtClean="0"/>
          </a:p>
          <a:p>
            <a:pPr>
              <a:buClr>
                <a:schemeClr val="dk1"/>
              </a:buClr>
            </a:pPr>
            <a:endParaRPr lang="en-US" sz="1200" baseline="0" dirty="0" smtClean="0"/>
          </a:p>
        </p:txBody>
      </p:sp>
    </p:spTree>
    <p:extLst>
      <p:ext uri="{BB962C8B-B14F-4D97-AF65-F5344CB8AC3E}">
        <p14:creationId xmlns:p14="http://schemas.microsoft.com/office/powerpoint/2010/main" val="35356639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Shape 447"/>
          <p:cNvSpPr>
            <a:spLocks noGrp="1" noRot="1" noChangeAspect="1"/>
          </p:cNvSpPr>
          <p:nvPr>
            <p:ph type="sldImg" idx="2"/>
          </p:nvPr>
        </p:nvSpPr>
        <p:spPr>
          <a:xfrm>
            <a:off x="295275" y="258763"/>
            <a:ext cx="6267450" cy="3525837"/>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48" name="Shape 448"/>
          <p:cNvSpPr txBox="1">
            <a:spLocks noGrp="1"/>
          </p:cNvSpPr>
          <p:nvPr>
            <p:ph type="body" idx="1"/>
          </p:nvPr>
        </p:nvSpPr>
        <p:spPr>
          <a:xfrm>
            <a:off x="295171" y="3937000"/>
            <a:ext cx="6267659" cy="4829149"/>
          </a:xfrm>
          <a:prstGeom prst="rect">
            <a:avLst/>
          </a:prstGeom>
          <a:noFill/>
          <a:ln>
            <a:noFill/>
          </a:ln>
        </p:spPr>
        <p:txBody>
          <a:bodyPr lIns="0" tIns="0" rIns="0" bIns="0" anchor="t" anchorCtr="0">
            <a:noAutofit/>
          </a:bodyPr>
          <a:lstStyle/>
          <a:p>
            <a:pPr>
              <a:buClr>
                <a:schemeClr val="dk1"/>
              </a:buClr>
              <a:buSzPct val="25000"/>
            </a:pPr>
            <a:r>
              <a:rPr lang="en-US" sz="1100" dirty="0">
                <a:solidFill>
                  <a:schemeClr val="dk1"/>
                </a:solidFill>
                <a:latin typeface="Verdana"/>
                <a:ea typeface="Verdana"/>
                <a:cs typeface="Verdana"/>
                <a:sym typeface="Verdana"/>
              </a:rPr>
              <a:t>Its no longer about running an app on a single VM and relying on </a:t>
            </a:r>
            <a:r>
              <a:rPr lang="en-US" sz="1100" dirty="0" err="1">
                <a:solidFill>
                  <a:schemeClr val="dk1"/>
                </a:solidFill>
                <a:latin typeface="Verdana"/>
                <a:ea typeface="Verdana"/>
                <a:cs typeface="Verdana"/>
                <a:sym typeface="Verdana"/>
              </a:rPr>
              <a:t>Vm</a:t>
            </a:r>
            <a:r>
              <a:rPr lang="en-US" sz="1100" dirty="0">
                <a:solidFill>
                  <a:schemeClr val="dk1"/>
                </a:solidFill>
                <a:latin typeface="Verdana"/>
                <a:ea typeface="Verdana"/>
                <a:cs typeface="Verdana"/>
                <a:sym typeface="Verdana"/>
              </a:rPr>
              <a:t> centric scaling to manage demand.</a:t>
            </a:r>
          </a:p>
          <a:p>
            <a:pPr defTabSz="452844">
              <a:buClr>
                <a:schemeClr val="dk1"/>
              </a:buClr>
              <a:buSzPct val="25000"/>
              <a:defRPr/>
            </a:pPr>
            <a:r>
              <a:rPr lang="en-US" sz="1100" dirty="0">
                <a:solidFill>
                  <a:schemeClr val="dk1"/>
                </a:solidFill>
                <a:latin typeface="Verdana"/>
                <a:ea typeface="Verdana"/>
                <a:cs typeface="Verdana"/>
                <a:sym typeface="Verdana"/>
              </a:rPr>
              <a:t>PCF provides an abstraction layer that allow you to scale out with application containers as the unit (not the VMs). So…You will no longer need to know which VM or where your app container is running because PCF surfaces visibility at the app layer and not though infrastructure constructs like VMs. We call this an </a:t>
            </a:r>
            <a:r>
              <a:rPr lang="en-US" sz="1100" b="1" dirty="0">
                <a:solidFill>
                  <a:schemeClr val="dk1"/>
                </a:solidFill>
                <a:latin typeface="Verdana"/>
                <a:ea typeface="Verdana"/>
                <a:cs typeface="Verdana"/>
                <a:sym typeface="Verdana"/>
              </a:rPr>
              <a:t>application</a:t>
            </a:r>
            <a:r>
              <a:rPr lang="en-US" sz="1100" dirty="0">
                <a:solidFill>
                  <a:schemeClr val="dk1"/>
                </a:solidFill>
                <a:latin typeface="Verdana"/>
                <a:ea typeface="Verdana"/>
                <a:cs typeface="Verdana"/>
                <a:sym typeface="Verdana"/>
              </a:rPr>
              <a:t> “dial tone”</a:t>
            </a:r>
          </a:p>
          <a:p>
            <a:pPr>
              <a:buClr>
                <a:schemeClr val="dk1"/>
              </a:buClr>
              <a:buSzPct val="25000"/>
            </a:pPr>
            <a:endParaRPr lang="en-US" sz="1100" dirty="0">
              <a:solidFill>
                <a:schemeClr val="dk1"/>
              </a:solidFill>
              <a:latin typeface="Verdana"/>
              <a:ea typeface="Verdana"/>
              <a:cs typeface="Verdana"/>
              <a:sym typeface="Verdana"/>
            </a:endParaRPr>
          </a:p>
          <a:p>
            <a:pPr>
              <a:buClr>
                <a:schemeClr val="dk1"/>
              </a:buClr>
              <a:buSzPct val="25000"/>
            </a:pPr>
            <a:r>
              <a:rPr lang="en-US" sz="1100" dirty="0">
                <a:solidFill>
                  <a:schemeClr val="dk1"/>
                </a:solidFill>
                <a:latin typeface="Verdana"/>
                <a:ea typeface="Verdana"/>
                <a:cs typeface="Verdana"/>
                <a:sym typeface="Verdana"/>
              </a:rPr>
              <a:t>This along with a high degree of automation with no additional wiring needed is what radically simplify application operations</a:t>
            </a:r>
          </a:p>
          <a:p>
            <a:pPr>
              <a:buClr>
                <a:schemeClr val="dk1"/>
              </a:buClr>
              <a:buSzPct val="25000"/>
            </a:pPr>
            <a:r>
              <a:rPr lang="en-US" sz="1100" dirty="0">
                <a:solidFill>
                  <a:schemeClr val="dk1"/>
                </a:solidFill>
                <a:latin typeface="Verdana"/>
                <a:ea typeface="Verdana"/>
                <a:cs typeface="Verdana"/>
                <a:sym typeface="Verdana"/>
              </a:rPr>
              <a:t>You can do really rapid blue-green deployment, A/B testing, health management needed for the resiliency and fast updates of your apps. It has built in features that wrap full lifecycle management  like APM, log aggregation. Policy enforcement and role based access to resources are all integrated and can be set. </a:t>
            </a:r>
          </a:p>
          <a:p>
            <a:pPr>
              <a:buClr>
                <a:schemeClr val="dk1"/>
              </a:buClr>
              <a:buSzPct val="25000"/>
            </a:pPr>
            <a:endParaRPr lang="en-US" sz="1100" dirty="0">
              <a:solidFill>
                <a:schemeClr val="dk1"/>
              </a:solidFill>
              <a:latin typeface="Verdana"/>
              <a:ea typeface="Verdana"/>
              <a:cs typeface="Verdana"/>
              <a:sym typeface="Verdana"/>
            </a:endParaRPr>
          </a:p>
          <a:p>
            <a:pPr>
              <a:buClr>
                <a:schemeClr val="dk1"/>
              </a:buClr>
              <a:buSzPct val="25000"/>
            </a:pPr>
            <a:r>
              <a:rPr lang="en-US" sz="1100" dirty="0">
                <a:solidFill>
                  <a:schemeClr val="dk1"/>
                </a:solidFill>
                <a:latin typeface="Verdana"/>
                <a:ea typeface="Verdana"/>
                <a:cs typeface="Verdana"/>
                <a:sym typeface="Verdana"/>
              </a:rPr>
              <a:t>Everything that you need for an enterprise grade distributed app container management system is right there.  </a:t>
            </a:r>
          </a:p>
          <a:p>
            <a:pPr>
              <a:spcBef>
                <a:spcPts val="1189"/>
              </a:spcBef>
              <a:buClr>
                <a:schemeClr val="dk1"/>
              </a:buClr>
            </a:pPr>
            <a:endParaRPr sz="1100" dirty="0">
              <a:solidFill>
                <a:schemeClr val="dk1"/>
              </a:solidFill>
              <a:latin typeface="Verdana"/>
              <a:ea typeface="Verdana"/>
              <a:cs typeface="Verdana"/>
              <a:sym typeface="Verdana"/>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7"/>
        <p:cNvGrpSpPr/>
        <p:nvPr/>
      </p:nvGrpSpPr>
      <p:grpSpPr>
        <a:xfrm>
          <a:off x="0" y="0"/>
          <a:ext cx="0" cy="0"/>
          <a:chOff x="0" y="0"/>
          <a:chExt cx="0" cy="0"/>
        </a:xfrm>
      </p:grpSpPr>
      <p:sp>
        <p:nvSpPr>
          <p:cNvPr id="778" name="Shape 7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779" name="Shape 779"/>
          <p:cNvSpPr txBox="1">
            <a:spLocks noGrp="1"/>
          </p:cNvSpPr>
          <p:nvPr>
            <p:ph type="body" idx="1"/>
          </p:nvPr>
        </p:nvSpPr>
        <p:spPr>
          <a:xfrm>
            <a:off x="685800" y="4343400"/>
            <a:ext cx="5486399" cy="4114800"/>
          </a:xfrm>
          <a:prstGeom prst="rect">
            <a:avLst/>
          </a:prstGeom>
          <a:noFill/>
          <a:ln>
            <a:noFill/>
          </a:ln>
        </p:spPr>
        <p:txBody>
          <a:bodyPr wrap="square" lIns="91425" tIns="91425" rIns="91425" bIns="91425" anchor="t"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7535432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Shape 493"/>
          <p:cNvSpPr>
            <a:spLocks noGrp="1" noRot="1" noChangeAspect="1"/>
          </p:cNvSpPr>
          <p:nvPr>
            <p:ph type="sldImg" idx="2"/>
          </p:nvPr>
        </p:nvSpPr>
        <p:spPr>
          <a:xfrm>
            <a:off x="295275" y="339725"/>
            <a:ext cx="6270625" cy="3527425"/>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a:headEnd type="none" w="med" len="med"/>
            <a:tailEnd type="none" w="med" len="med"/>
          </a:ln>
        </p:spPr>
      </p:sp>
      <p:sp>
        <p:nvSpPr>
          <p:cNvPr id="494" name="Shape 494"/>
          <p:cNvSpPr txBox="1">
            <a:spLocks noGrp="1"/>
          </p:cNvSpPr>
          <p:nvPr>
            <p:ph type="body" idx="1"/>
          </p:nvPr>
        </p:nvSpPr>
        <p:spPr>
          <a:xfrm>
            <a:off x="295171" y="4087091"/>
            <a:ext cx="6267659" cy="4679058"/>
          </a:xfrm>
          <a:prstGeom prst="rect">
            <a:avLst/>
          </a:prstGeom>
          <a:noFill/>
          <a:ln>
            <a:noFill/>
          </a:ln>
        </p:spPr>
        <p:txBody>
          <a:bodyPr lIns="0" tIns="0" rIns="0" bIns="0" anchor="t" anchorCtr="0">
            <a:noAutofit/>
          </a:bodyPr>
          <a:lstStyle/>
          <a:p>
            <a:pPr>
              <a:buClr>
                <a:schemeClr val="dk1"/>
              </a:buClr>
              <a:buSzPct val="25000"/>
            </a:pPr>
            <a:r>
              <a:rPr lang="en-US" sz="1100">
                <a:solidFill>
                  <a:schemeClr val="dk1"/>
                </a:solidFill>
                <a:latin typeface="Calibri"/>
                <a:ea typeface="Calibri"/>
                <a:cs typeface="Calibri"/>
                <a:sym typeface="Calibri"/>
              </a:rPr>
              <a:t>First, it’s important to understand that the Cloud Foundry Elastic Runtime is, itself, a collection of microservices running on virtual machines. These services govern the health of your containerized applications, provide centralized logging aggregation, automatic scaling and load balancing, etc. Let’s take a look at an example of an inbound HTTP request to our sample application:</a:t>
            </a:r>
          </a:p>
        </p:txBody>
      </p:sp>
      <p:sp>
        <p:nvSpPr>
          <p:cNvPr id="495" name="Shape 495"/>
          <p:cNvSpPr txBox="1">
            <a:spLocks noGrp="1"/>
          </p:cNvSpPr>
          <p:nvPr>
            <p:ph type="sldNum" idx="12"/>
          </p:nvPr>
        </p:nvSpPr>
        <p:spPr>
          <a:xfrm>
            <a:off x="3884613" y="8685213"/>
            <a:ext cx="2971800" cy="457199"/>
          </a:xfrm>
          <a:prstGeom prst="rect">
            <a:avLst/>
          </a:prstGeom>
          <a:noFill/>
          <a:ln>
            <a:noFill/>
          </a:ln>
        </p:spPr>
        <p:txBody>
          <a:bodyPr lIns="91423" tIns="45712" rIns="91423" bIns="45712" anchor="t" anchorCtr="0">
            <a:noAutofit/>
          </a:bodyPr>
          <a:lstStyle/>
          <a:p>
            <a:pPr algn="l">
              <a:buClr>
                <a:srgbClr val="000000"/>
              </a:buClr>
              <a:buSzPct val="25000"/>
            </a:pPr>
            <a:fld id="{00000000-1234-1234-1234-123412341234}" type="slidenum">
              <a:rPr lang="en-US">
                <a:solidFill>
                  <a:srgbClr val="000000"/>
                </a:solidFill>
                <a:latin typeface="Calibri"/>
                <a:ea typeface="Calibri"/>
                <a:cs typeface="Calibri"/>
                <a:sym typeface="Calibri"/>
                <a:rtl val="0"/>
              </a:rPr>
              <a:pPr algn="l">
                <a:buClr>
                  <a:srgbClr val="000000"/>
                </a:buClr>
                <a:buSzPct val="25000"/>
              </a:pPr>
              <a:t>9</a:t>
            </a:fld>
            <a:endParaRPr lang="en-US">
              <a:solidFill>
                <a:srgbClr val="000000"/>
              </a:solidFill>
              <a:latin typeface="Calibri"/>
              <a:ea typeface="Calibri"/>
              <a:cs typeface="Calibri"/>
              <a:sym typeface="Calibri"/>
              <a:rtl val="0"/>
            </a:endParaRPr>
          </a:p>
        </p:txBody>
      </p:sp>
    </p:spTree>
    <p:extLst>
      <p:ext uri="{BB962C8B-B14F-4D97-AF65-F5344CB8AC3E}">
        <p14:creationId xmlns:p14="http://schemas.microsoft.com/office/powerpoint/2010/main" val="2414841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p:cSld name="Presentation Title">
    <p:spTree>
      <p:nvGrpSpPr>
        <p:cNvPr id="1" name="Shape 9"/>
        <p:cNvGrpSpPr/>
        <p:nvPr/>
      </p:nvGrpSpPr>
      <p:grpSpPr>
        <a:xfrm>
          <a:off x="0" y="0"/>
          <a:ext cx="0" cy="0"/>
          <a:chOff x="0" y="0"/>
          <a:chExt cx="0" cy="0"/>
        </a:xfrm>
      </p:grpSpPr>
      <p:sp>
        <p:nvSpPr>
          <p:cNvPr id="10" name="Shape 10"/>
          <p:cNvSpPr txBox="1">
            <a:spLocks noGrp="1"/>
          </p:cNvSpPr>
          <p:nvPr>
            <p:ph type="sldNum" idx="12"/>
          </p:nvPr>
        </p:nvSpPr>
        <p:spPr>
          <a:xfrm>
            <a:off x="8553450" y="5021494"/>
            <a:ext cx="533399" cy="126900"/>
          </a:xfrm>
          <a:prstGeom prst="rect">
            <a:avLst/>
          </a:prstGeom>
          <a:noFill/>
          <a:ln>
            <a:noFill/>
          </a:ln>
        </p:spPr>
        <p:txBody>
          <a:bodyPr lIns="91425" tIns="45700" rIns="91425" bIns="45700" anchor="t" anchorCtr="0">
            <a:noAutofit/>
          </a:bodyPr>
          <a:lstStyle>
            <a:lvl1pPr marL="0" marR="0" indent="0" algn="l" rtl="0">
              <a:spcBef>
                <a:spcPts val="0"/>
              </a:spcBef>
              <a:buNone/>
              <a:defRPr sz="1800" b="0" i="0" u="none" strike="noStrike" cap="none" baseline="0">
                <a:solidFill>
                  <a:schemeClr val="dk1"/>
                </a:solidFill>
                <a:latin typeface="Arial"/>
                <a:ea typeface="Arial"/>
                <a:cs typeface="Arial"/>
                <a:sym typeface="Arial"/>
              </a:defRPr>
            </a:lvl1pPr>
          </a:lstStyle>
          <a:p>
            <a:pPr marL="0" lvl="0" indent="0">
              <a:spcBef>
                <a:spcPts val="0"/>
              </a:spcBef>
              <a:buSzPct val="25000"/>
              <a:buNone/>
            </a:pPr>
            <a:fld id="{00000000-1234-1234-1234-123412341234}" type="slidenum">
              <a:rPr lang="en"/>
              <a:t>‹#›</a:t>
            </a:fld>
            <a:endParaRPr lang="en"/>
          </a:p>
        </p:txBody>
      </p:sp>
      <p:sp>
        <p:nvSpPr>
          <p:cNvPr id="11" name="Shape 11"/>
          <p:cNvSpPr txBox="1">
            <a:spLocks noGrp="1"/>
          </p:cNvSpPr>
          <p:nvPr>
            <p:ph type="ctrTitle"/>
          </p:nvPr>
        </p:nvSpPr>
        <p:spPr>
          <a:xfrm>
            <a:off x="890587" y="1312907"/>
            <a:ext cx="4384200" cy="10065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defRPr/>
            </a:lvl1pPr>
            <a:lvl2pPr marL="0" marR="0" indent="0" algn="l" rtl="0">
              <a:spcBef>
                <a:spcPts val="0"/>
              </a:spcBef>
              <a:spcAft>
                <a:spcPts val="0"/>
              </a:spcAft>
              <a:defRPr/>
            </a:lvl2pPr>
            <a:lvl3pPr marL="0" marR="0" indent="0" algn="l" rtl="0">
              <a:spcBef>
                <a:spcPts val="0"/>
              </a:spcBef>
              <a:spcAft>
                <a:spcPts val="0"/>
              </a:spcAft>
              <a:defRPr/>
            </a:lvl3pPr>
            <a:lvl4pPr marL="0" marR="0" indent="0" algn="l" rtl="0">
              <a:spcBef>
                <a:spcPts val="0"/>
              </a:spcBef>
              <a:spcAft>
                <a:spcPts val="0"/>
              </a:spcAft>
              <a:defRPr/>
            </a:lvl4pPr>
            <a:lvl5pPr marL="0" marR="0" indent="0" algn="l" rtl="0">
              <a:spcBef>
                <a:spcPts val="0"/>
              </a:spcBef>
              <a:spcAft>
                <a:spcPts val="0"/>
              </a:spcAft>
              <a:defRPr/>
            </a:lvl5pPr>
            <a:lvl6pPr marL="457200" marR="0" indent="0" algn="l" rtl="0">
              <a:spcBef>
                <a:spcPts val="0"/>
              </a:spcBef>
              <a:spcAft>
                <a:spcPts val="0"/>
              </a:spcAft>
              <a:defRPr/>
            </a:lvl6pPr>
            <a:lvl7pPr marL="914400" marR="0" indent="0" algn="l" rtl="0">
              <a:spcBef>
                <a:spcPts val="0"/>
              </a:spcBef>
              <a:spcAft>
                <a:spcPts val="0"/>
              </a:spcAft>
              <a:defRPr/>
            </a:lvl7pPr>
            <a:lvl8pPr marL="1371600" marR="0" indent="0" algn="l" rtl="0">
              <a:spcBef>
                <a:spcPts val="0"/>
              </a:spcBef>
              <a:spcAft>
                <a:spcPts val="0"/>
              </a:spcAft>
              <a:defRPr/>
            </a:lvl8pPr>
            <a:lvl9pPr marL="1828800" marR="0" indent="0" algn="l" rtl="0">
              <a:spcBef>
                <a:spcPts val="0"/>
              </a:spcBef>
              <a:spcAft>
                <a:spcPts val="0"/>
              </a:spcAft>
              <a:defRPr/>
            </a:lvl9pPr>
          </a:lstStyle>
          <a:p>
            <a:endParaRPr/>
          </a:p>
        </p:txBody>
      </p:sp>
      <p:sp>
        <p:nvSpPr>
          <p:cNvPr id="12" name="Shape 12"/>
          <p:cNvSpPr txBox="1">
            <a:spLocks noGrp="1"/>
          </p:cNvSpPr>
          <p:nvPr>
            <p:ph type="subTitle" idx="1"/>
          </p:nvPr>
        </p:nvSpPr>
        <p:spPr>
          <a:xfrm>
            <a:off x="890587" y="2633383"/>
            <a:ext cx="6048299" cy="369299"/>
          </a:xfrm>
          <a:prstGeom prst="rect">
            <a:avLst/>
          </a:prstGeom>
          <a:noFill/>
          <a:ln>
            <a:noFill/>
          </a:ln>
        </p:spPr>
        <p:txBody>
          <a:bodyPr lIns="91425" tIns="91425" rIns="91425" bIns="91425" anchor="t" anchorCtr="0"/>
          <a:lstStyle>
            <a:lvl1pPr marL="0" marR="0" indent="0" algn="l" rtl="0">
              <a:spcBef>
                <a:spcPts val="0"/>
              </a:spcBef>
              <a:spcAft>
                <a:spcPts val="0"/>
              </a:spcAft>
              <a:buClr>
                <a:srgbClr val="2C95DD"/>
              </a:buClr>
              <a:buFont typeface="Arial"/>
              <a:buNone/>
              <a:defRPr/>
            </a:lvl1pPr>
            <a:lvl2pPr marL="457200" marR="0" indent="0" algn="ctr" rtl="0">
              <a:spcBef>
                <a:spcPts val="480"/>
              </a:spcBef>
              <a:spcAft>
                <a:spcPts val="0"/>
              </a:spcAft>
              <a:buClr>
                <a:srgbClr val="2C95DD"/>
              </a:buClr>
              <a:buFont typeface="Arial"/>
              <a:buNone/>
              <a:defRPr/>
            </a:lvl2pPr>
            <a:lvl3pPr marL="914400" marR="0" indent="0" algn="ctr" rtl="0">
              <a:spcBef>
                <a:spcPts val="400"/>
              </a:spcBef>
              <a:spcAft>
                <a:spcPts val="0"/>
              </a:spcAft>
              <a:buClr>
                <a:srgbClr val="2C95DD"/>
              </a:buClr>
              <a:buFont typeface="Arial"/>
              <a:buNone/>
              <a:defRPr/>
            </a:lvl3pPr>
            <a:lvl4pPr marL="1371600" marR="0" indent="0" algn="ctr" rtl="0">
              <a:spcBef>
                <a:spcPts val="360"/>
              </a:spcBef>
              <a:spcAft>
                <a:spcPts val="0"/>
              </a:spcAft>
              <a:buClr>
                <a:srgbClr val="2C95DD"/>
              </a:buClr>
              <a:buFont typeface="Arial"/>
              <a:buNone/>
              <a:defRPr/>
            </a:lvl4pPr>
            <a:lvl5pPr marL="1828800" marR="0" indent="0" algn="ctr" rtl="0">
              <a:spcBef>
                <a:spcPts val="360"/>
              </a:spcBef>
              <a:spcAft>
                <a:spcPts val="0"/>
              </a:spcAft>
              <a:buClr>
                <a:srgbClr val="2C95DD"/>
              </a:buClr>
              <a:buFont typeface="Arial"/>
              <a:buNone/>
              <a:defRPr/>
            </a:lvl5pPr>
            <a:lvl6pPr marL="2286000" marR="0" indent="0" algn="ctr" rtl="0">
              <a:spcBef>
                <a:spcPts val="400"/>
              </a:spcBef>
              <a:buClr>
                <a:srgbClr val="ACACAC"/>
              </a:buClr>
              <a:buFont typeface="Arial"/>
              <a:buNone/>
              <a:defRPr/>
            </a:lvl6pPr>
            <a:lvl7pPr marL="2743200" marR="0" indent="0" algn="ctr" rtl="0">
              <a:spcBef>
                <a:spcPts val="400"/>
              </a:spcBef>
              <a:buClr>
                <a:srgbClr val="ACACAC"/>
              </a:buClr>
              <a:buFont typeface="Arial"/>
              <a:buNone/>
              <a:defRPr/>
            </a:lvl7pPr>
            <a:lvl8pPr marL="3200400" marR="0" indent="0" algn="ctr" rtl="0">
              <a:spcBef>
                <a:spcPts val="400"/>
              </a:spcBef>
              <a:buClr>
                <a:srgbClr val="ACACAC"/>
              </a:buClr>
              <a:buFont typeface="Arial"/>
              <a:buNone/>
              <a:defRPr/>
            </a:lvl8pPr>
            <a:lvl9pPr marL="3657600" marR="0" indent="0" algn="ctr" rtl="0">
              <a:spcBef>
                <a:spcPts val="400"/>
              </a:spcBef>
              <a:buClr>
                <a:srgbClr val="ACACAC"/>
              </a:buClr>
              <a:buFont typeface="Arial"/>
              <a:buNone/>
              <a:defRPr/>
            </a:lvl9pPr>
          </a:lstStyle>
          <a:p>
            <a:endParaRPr/>
          </a:p>
        </p:txBody>
      </p:sp>
      <p:sp>
        <p:nvSpPr>
          <p:cNvPr id="13" name="Shape 13"/>
          <p:cNvSpPr txBox="1">
            <a:spLocks noGrp="1"/>
          </p:cNvSpPr>
          <p:nvPr>
            <p:ph type="body" idx="2"/>
          </p:nvPr>
        </p:nvSpPr>
        <p:spPr>
          <a:xfrm>
            <a:off x="908582" y="3710101"/>
            <a:ext cx="5026500" cy="276899"/>
          </a:xfrm>
          <a:prstGeom prst="rect">
            <a:avLst/>
          </a:prstGeom>
          <a:noFill/>
          <a:ln>
            <a:noFill/>
          </a:ln>
        </p:spPr>
        <p:txBody>
          <a:bodyPr lIns="91425" tIns="91425" rIns="91425" bIns="91425" anchor="t" anchorCtr="0"/>
          <a:lstStyle>
            <a:lvl1pPr rtl="0">
              <a:spcBef>
                <a:spcPts val="0"/>
              </a:spcBef>
              <a:buClr>
                <a:schemeClr val="lt1"/>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1_Title, Subtitle and Content">
    <p:spTree>
      <p:nvGrpSpPr>
        <p:cNvPr id="1" name="Shape 70"/>
        <p:cNvGrpSpPr/>
        <p:nvPr/>
      </p:nvGrpSpPr>
      <p:grpSpPr>
        <a:xfrm>
          <a:off x="0" y="0"/>
          <a:ext cx="0" cy="0"/>
          <a:chOff x="0" y="0"/>
          <a:chExt cx="0" cy="0"/>
        </a:xfrm>
      </p:grpSpPr>
      <p:sp>
        <p:nvSpPr>
          <p:cNvPr id="71" name="Shape 71"/>
          <p:cNvSpPr txBox="1">
            <a:spLocks noGrp="1"/>
          </p:cNvSpPr>
          <p:nvPr>
            <p:ph type="title"/>
          </p:nvPr>
        </p:nvSpPr>
        <p:spPr>
          <a:xfrm>
            <a:off x="457200" y="205979"/>
            <a:ext cx="8229600" cy="857400"/>
          </a:xfrm>
          <a:prstGeom prst="rect">
            <a:avLst/>
          </a:prstGeom>
          <a:noFill/>
          <a:ln>
            <a:noFill/>
          </a:ln>
        </p:spPr>
        <p:txBody>
          <a:bodyPr lIns="91425" tIns="91425" rIns="91425" bIns="91425" anchor="t" anchorCtr="0"/>
          <a:lstStyle>
            <a:lvl1pPr algn="l" rtl="0">
              <a:spcBef>
                <a:spcPts val="0"/>
              </a:spcBef>
              <a:spcAft>
                <a:spcPts val="0"/>
              </a:spcAft>
              <a:defRPr/>
            </a:lvl1pPr>
            <a:lvl2pPr algn="l" rtl="0">
              <a:spcBef>
                <a:spcPts val="0"/>
              </a:spcBef>
              <a:spcAft>
                <a:spcPts val="0"/>
              </a:spcAft>
              <a:defRPr/>
            </a:lvl2pPr>
            <a:lvl3pPr algn="l" rtl="0">
              <a:spcBef>
                <a:spcPts val="0"/>
              </a:spcBef>
              <a:spcAft>
                <a:spcPts val="0"/>
              </a:spcAft>
              <a:defRPr/>
            </a:lvl3pPr>
            <a:lvl4pPr algn="l" rtl="0">
              <a:spcBef>
                <a:spcPts val="0"/>
              </a:spcBef>
              <a:spcAft>
                <a:spcPts val="0"/>
              </a:spcAft>
              <a:defRPr/>
            </a:lvl4pPr>
            <a:lvl5pPr algn="l" rtl="0">
              <a:spcBef>
                <a:spcPts val="0"/>
              </a:spcBef>
              <a:spcAft>
                <a:spcPts val="0"/>
              </a:spcAft>
              <a:defRPr/>
            </a:lvl5pPr>
            <a:lvl6pPr marL="457200" algn="l" rtl="0">
              <a:spcBef>
                <a:spcPts val="0"/>
              </a:spcBef>
              <a:spcAft>
                <a:spcPts val="0"/>
              </a:spcAft>
              <a:defRPr/>
            </a:lvl6pPr>
            <a:lvl7pPr marL="914400" algn="l" rtl="0">
              <a:spcBef>
                <a:spcPts val="0"/>
              </a:spcBef>
              <a:spcAft>
                <a:spcPts val="0"/>
              </a:spcAft>
              <a:defRPr/>
            </a:lvl7pPr>
            <a:lvl8pPr marL="1371600" algn="l" rtl="0">
              <a:spcBef>
                <a:spcPts val="0"/>
              </a:spcBef>
              <a:spcAft>
                <a:spcPts val="0"/>
              </a:spcAft>
              <a:defRPr/>
            </a:lvl8pPr>
            <a:lvl9pPr marL="1828800" algn="l" rtl="0">
              <a:spcBef>
                <a:spcPts val="0"/>
              </a:spcBef>
              <a:spcAft>
                <a:spcPts val="0"/>
              </a:spcAft>
              <a:defRPr/>
            </a:lvl9pPr>
          </a:lstStyle>
          <a:p>
            <a:endParaRPr/>
          </a:p>
        </p:txBody>
      </p:sp>
      <p:sp>
        <p:nvSpPr>
          <p:cNvPr id="72" name="Shape 72"/>
          <p:cNvSpPr txBox="1">
            <a:spLocks noGrp="1"/>
          </p:cNvSpPr>
          <p:nvPr>
            <p:ph type="body" idx="1"/>
          </p:nvPr>
        </p:nvSpPr>
        <p:spPr>
          <a:xfrm>
            <a:off x="457200" y="1200150"/>
            <a:ext cx="8229600" cy="33945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73" name="Shape 73"/>
          <p:cNvSpPr txBox="1">
            <a:spLocks noGrp="1"/>
          </p:cNvSpPr>
          <p:nvPr>
            <p:ph type="body" idx="2"/>
          </p:nvPr>
        </p:nvSpPr>
        <p:spPr>
          <a:xfrm>
            <a:off x="567274" y="951201"/>
            <a:ext cx="8119500" cy="259799"/>
          </a:xfrm>
          <a:prstGeom prst="rect">
            <a:avLst/>
          </a:prstGeom>
          <a:noFill/>
          <a:ln>
            <a:noFill/>
          </a:ln>
        </p:spPr>
        <p:txBody>
          <a:bodyPr lIns="91425" tIns="91425" rIns="91425" bIns="91425" anchor="t" anchorCtr="0"/>
          <a:lstStyle>
            <a:lvl1pPr marL="0" indent="0" rtl="0">
              <a:spcBef>
                <a:spcPts val="0"/>
              </a:spcBef>
              <a:buClr>
                <a:schemeClr val="dk1"/>
              </a:buClr>
              <a:buFont typeface="Arial"/>
              <a:buNone/>
              <a:defRPr/>
            </a:lvl1pPr>
            <a:lvl2pPr marL="457200" indent="0" rtl="0">
              <a:spcBef>
                <a:spcPts val="0"/>
              </a:spcBef>
              <a:buNone/>
              <a:defRPr/>
            </a:lvl2pPr>
            <a:lvl3pPr marL="914400" indent="0" rtl="0">
              <a:spcBef>
                <a:spcPts val="0"/>
              </a:spcBef>
              <a:buNone/>
              <a:defRPr/>
            </a:lvl3pPr>
            <a:lvl4pPr marL="1371600" indent="0" rtl="0">
              <a:spcBef>
                <a:spcPts val="0"/>
              </a:spcBef>
              <a:buNone/>
              <a:defRPr/>
            </a:lvl4pPr>
            <a:lvl5pPr marL="1828800" indent="0" rtl="0">
              <a:spcBef>
                <a:spcPts val="0"/>
              </a:spcBef>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cSld name="Title Slide 1">
    <p:spTree>
      <p:nvGrpSpPr>
        <p:cNvPr id="1" name="Shape 74"/>
        <p:cNvGrpSpPr/>
        <p:nvPr/>
      </p:nvGrpSpPr>
      <p:grpSpPr>
        <a:xfrm>
          <a:off x="0" y="0"/>
          <a:ext cx="0" cy="0"/>
          <a:chOff x="0" y="0"/>
          <a:chExt cx="0" cy="0"/>
        </a:xfrm>
      </p:grpSpPr>
      <p:sp>
        <p:nvSpPr>
          <p:cNvPr id="75" name="Shape 75"/>
          <p:cNvSpPr txBox="1">
            <a:spLocks noGrp="1"/>
          </p:cNvSpPr>
          <p:nvPr>
            <p:ph type="ctrTitle"/>
          </p:nvPr>
        </p:nvSpPr>
        <p:spPr>
          <a:xfrm>
            <a:off x="685800" y="1583342"/>
            <a:ext cx="7772400" cy="1159799"/>
          </a:xfrm>
          <a:prstGeom prst="rect">
            <a:avLst/>
          </a:prstGeom>
          <a:noFill/>
          <a:ln>
            <a:noFill/>
          </a:ln>
        </p:spPr>
        <p:txBody>
          <a:bodyPr lIns="91425" tIns="91425" rIns="91425" bIns="91425" anchor="ctr" anchorCtr="0"/>
          <a:lstStyle>
            <a:lvl1pPr algn="ctr" rtl="0">
              <a:spcBef>
                <a:spcPts val="0"/>
              </a:spcBef>
              <a:buSzPct val="100000"/>
              <a:defRPr sz="4800"/>
            </a:lvl1pPr>
            <a:lvl2pPr algn="ctr" rtl="0">
              <a:spcBef>
                <a:spcPts val="0"/>
              </a:spcBef>
              <a:buSzPct val="100000"/>
              <a:defRPr sz="4800"/>
            </a:lvl2pPr>
            <a:lvl3pPr algn="ctr" rtl="0">
              <a:spcBef>
                <a:spcPts val="0"/>
              </a:spcBef>
              <a:buSzPct val="100000"/>
              <a:defRPr sz="4800"/>
            </a:lvl3pPr>
            <a:lvl4pPr algn="ctr" rtl="0">
              <a:spcBef>
                <a:spcPts val="0"/>
              </a:spcBef>
              <a:buSzPct val="100000"/>
              <a:defRPr sz="4800"/>
            </a:lvl4pPr>
            <a:lvl5pPr algn="ctr" rtl="0">
              <a:spcBef>
                <a:spcPts val="0"/>
              </a:spcBef>
              <a:buSzPct val="100000"/>
              <a:defRPr sz="4800"/>
            </a:lvl5pPr>
            <a:lvl6pPr algn="ctr" rtl="0">
              <a:spcBef>
                <a:spcPts val="0"/>
              </a:spcBef>
              <a:buSzPct val="100000"/>
              <a:defRPr sz="4800"/>
            </a:lvl6pPr>
            <a:lvl7pPr algn="ctr" rtl="0">
              <a:spcBef>
                <a:spcPts val="0"/>
              </a:spcBef>
              <a:buSzPct val="100000"/>
              <a:defRPr sz="4800"/>
            </a:lvl7pPr>
            <a:lvl8pPr algn="ctr" rtl="0">
              <a:spcBef>
                <a:spcPts val="0"/>
              </a:spcBef>
              <a:buSzPct val="100000"/>
              <a:defRPr sz="4800"/>
            </a:lvl8pPr>
            <a:lvl9pPr algn="ctr" rtl="0">
              <a:spcBef>
                <a:spcPts val="0"/>
              </a:spcBef>
              <a:buSzPct val="100000"/>
              <a:defRPr sz="4800"/>
            </a:lvl9pPr>
          </a:lstStyle>
          <a:p>
            <a:endParaRPr/>
          </a:p>
        </p:txBody>
      </p:sp>
      <p:sp>
        <p:nvSpPr>
          <p:cNvPr id="76" name="Shape 76"/>
          <p:cNvSpPr txBox="1">
            <a:spLocks noGrp="1"/>
          </p:cNvSpPr>
          <p:nvPr>
            <p:ph type="subTitle" idx="1"/>
          </p:nvPr>
        </p:nvSpPr>
        <p:spPr>
          <a:xfrm>
            <a:off x="685800" y="2840053"/>
            <a:ext cx="7772400" cy="784799"/>
          </a:xfrm>
          <a:prstGeom prst="rect">
            <a:avLst/>
          </a:prstGeom>
          <a:noFill/>
          <a:ln>
            <a:noFill/>
          </a:ln>
        </p:spPr>
        <p:txBody>
          <a:bodyPr lIns="91425" tIns="91425" rIns="91425" bIns="91425" anchor="ctr" anchorCtr="0"/>
          <a:lstStyle>
            <a:lvl1pPr algn="ctr" rtl="0">
              <a:spcBef>
                <a:spcPts val="0"/>
              </a:spcBef>
              <a:buClr>
                <a:schemeClr val="dk2"/>
              </a:buClr>
              <a:buNone/>
              <a:defRPr>
                <a:solidFill>
                  <a:schemeClr val="dk2"/>
                </a:solidFill>
              </a:defRPr>
            </a:lvl1pPr>
            <a:lvl2pPr algn="ctr" rtl="0">
              <a:spcBef>
                <a:spcPts val="0"/>
              </a:spcBef>
              <a:buClr>
                <a:schemeClr val="dk2"/>
              </a:buClr>
              <a:buSzPct val="100000"/>
              <a:buNone/>
              <a:defRPr sz="3000">
                <a:solidFill>
                  <a:schemeClr val="dk2"/>
                </a:solidFill>
              </a:defRPr>
            </a:lvl2pPr>
            <a:lvl3pPr algn="ctr" rtl="0">
              <a:spcBef>
                <a:spcPts val="0"/>
              </a:spcBef>
              <a:buClr>
                <a:schemeClr val="dk2"/>
              </a:buClr>
              <a:buSzPct val="100000"/>
              <a:buNone/>
              <a:defRPr sz="3000">
                <a:solidFill>
                  <a:schemeClr val="dk2"/>
                </a:solidFill>
              </a:defRPr>
            </a:lvl3pPr>
            <a:lvl4pPr algn="ctr" rtl="0">
              <a:spcBef>
                <a:spcPts val="0"/>
              </a:spcBef>
              <a:buClr>
                <a:schemeClr val="dk2"/>
              </a:buClr>
              <a:buSzPct val="100000"/>
              <a:buNone/>
              <a:defRPr sz="3000">
                <a:solidFill>
                  <a:schemeClr val="dk2"/>
                </a:solidFill>
              </a:defRPr>
            </a:lvl4pPr>
            <a:lvl5pPr algn="ctr" rtl="0">
              <a:spcBef>
                <a:spcPts val="0"/>
              </a:spcBef>
              <a:buClr>
                <a:schemeClr val="dk2"/>
              </a:buClr>
              <a:buSzPct val="100000"/>
              <a:buNone/>
              <a:defRPr sz="3000">
                <a:solidFill>
                  <a:schemeClr val="dk2"/>
                </a:solidFill>
              </a:defRPr>
            </a:lvl5pPr>
            <a:lvl6pPr algn="ctr" rtl="0">
              <a:spcBef>
                <a:spcPts val="0"/>
              </a:spcBef>
              <a:buClr>
                <a:schemeClr val="dk2"/>
              </a:buClr>
              <a:buSzPct val="100000"/>
              <a:buNone/>
              <a:defRPr sz="3000">
                <a:solidFill>
                  <a:schemeClr val="dk2"/>
                </a:solidFill>
              </a:defRPr>
            </a:lvl6pPr>
            <a:lvl7pPr algn="ctr" rtl="0">
              <a:spcBef>
                <a:spcPts val="0"/>
              </a:spcBef>
              <a:buClr>
                <a:schemeClr val="dk2"/>
              </a:buClr>
              <a:buSzPct val="100000"/>
              <a:buNone/>
              <a:defRPr sz="3000">
                <a:solidFill>
                  <a:schemeClr val="dk2"/>
                </a:solidFill>
              </a:defRPr>
            </a:lvl7pPr>
            <a:lvl8pPr algn="ctr" rtl="0">
              <a:spcBef>
                <a:spcPts val="0"/>
              </a:spcBef>
              <a:buClr>
                <a:schemeClr val="dk2"/>
              </a:buClr>
              <a:buSzPct val="100000"/>
              <a:buNone/>
              <a:defRPr sz="3000">
                <a:solidFill>
                  <a:schemeClr val="dk2"/>
                </a:solidFill>
              </a:defRPr>
            </a:lvl8pPr>
            <a:lvl9pPr algn="ctr" rtl="0">
              <a:spcBef>
                <a:spcPts val="0"/>
              </a:spcBef>
              <a:buClr>
                <a:schemeClr val="dk2"/>
              </a:buClr>
              <a:buSzPct val="100000"/>
              <a:buNone/>
              <a:defRPr sz="3000">
                <a:solidFill>
                  <a:schemeClr val="dk2"/>
                </a:solidFill>
              </a:defRPr>
            </a:lvl9pPr>
          </a:lstStyle>
          <a:p>
            <a:endParaRPr/>
          </a:p>
        </p:txBody>
      </p:sp>
      <p:sp>
        <p:nvSpPr>
          <p:cNvPr id="77" name="Shape 77"/>
          <p:cNvSpPr txBox="1">
            <a:spLocks noGrp="1"/>
          </p:cNvSpPr>
          <p:nvPr>
            <p:ph type="sldNum" idx="12"/>
          </p:nvPr>
        </p:nvSpPr>
        <p:spPr>
          <a:xfrm>
            <a:off x="8556791" y="4749850"/>
            <a:ext cx="548699" cy="393600"/>
          </a:xfrm>
          <a:prstGeom prst="rect">
            <a:avLst/>
          </a:prstGeom>
          <a:noFill/>
          <a:ln>
            <a:noFill/>
          </a:ln>
        </p:spPr>
        <p:txBody>
          <a:bodyPr lIns="91425" tIns="91425" rIns="91425" bIns="91425" anchor="ctr" anchorCtr="0">
            <a:noAutofit/>
          </a:bodyPr>
          <a:lstStyle>
            <a:lvl1pPr rtl="0">
              <a:spcBef>
                <a:spcPts val="0"/>
              </a:spcBef>
              <a:buNone/>
              <a:defRPr/>
            </a:lvl1p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64" name="Shape 64"/>
          <p:cNvSpPr>
            <a:spLocks noGrp="1"/>
          </p:cNvSpPr>
          <p:nvPr>
            <p:ph type="title"/>
          </p:nvPr>
        </p:nvSpPr>
        <p:spPr>
          <a:xfrm>
            <a:off x="366713" y="325438"/>
            <a:ext cx="8410576" cy="457201"/>
          </a:xfrm>
          <a:prstGeom prst="rect">
            <a:avLst/>
          </a:prstGeom>
        </p:spPr>
        <p:txBody>
          <a:bodyPr/>
          <a:lstStyle/>
          <a:p>
            <a:pPr lvl="0">
              <a:defRPr sz="1800">
                <a:solidFill>
                  <a:srgbClr val="000000"/>
                </a:solidFill>
                <a:uFillTx/>
              </a:defRPr>
            </a:pPr>
            <a:r>
              <a:rPr sz="3200">
                <a:solidFill>
                  <a:srgbClr val="008881"/>
                </a:solidFill>
                <a:uFill>
                  <a:solidFill>
                    <a:srgbClr val="008881"/>
                  </a:solidFill>
                </a:uFill>
              </a:rPr>
              <a:t>Title Text</a:t>
            </a:r>
          </a:p>
        </p:txBody>
      </p:sp>
      <p:sp>
        <p:nvSpPr>
          <p:cNvPr id="65" name="Shape 65"/>
          <p:cNvSpPr>
            <a:spLocks noGrp="1"/>
          </p:cNvSpPr>
          <p:nvPr>
            <p:ph type="sldNum" sz="quarter" idx="2"/>
          </p:nvPr>
        </p:nvSpPr>
        <p:spPr>
          <a:xfrm>
            <a:off x="8553450" y="5021495"/>
            <a:ext cx="533400" cy="127001"/>
          </a:xfrm>
          <a:prstGeom prst="rect">
            <a:avLst/>
          </a:prstGeom>
        </p:spPr>
        <p:txBody>
          <a:bodyPr/>
          <a:lstStyle/>
          <a:p>
            <a:pPr lvl="0"/>
            <a:fld id="{86CB4B4D-7CA3-9044-876B-883B54F8677D}" type="slidenum">
              <a:t>‹#›</a:t>
            </a:fld>
            <a:endParaRPr/>
          </a:p>
        </p:txBody>
      </p:sp>
    </p:spTree>
    <p:extLst>
      <p:ext uri="{BB962C8B-B14F-4D97-AF65-F5344CB8AC3E}">
        <p14:creationId xmlns:p14="http://schemas.microsoft.com/office/powerpoint/2010/main" val="1848976648"/>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Only, no circles">
    <p:spTree>
      <p:nvGrpSpPr>
        <p:cNvPr id="1" name=""/>
        <p:cNvGrpSpPr/>
        <p:nvPr/>
      </p:nvGrpSpPr>
      <p:grpSpPr>
        <a:xfrm>
          <a:off x="0" y="0"/>
          <a:ext cx="0" cy="0"/>
          <a:chOff x="0" y="0"/>
          <a:chExt cx="0" cy="0"/>
        </a:xfrm>
      </p:grpSpPr>
      <p:sp>
        <p:nvSpPr>
          <p:cNvPr id="4" name="Title 1"/>
          <p:cNvSpPr>
            <a:spLocks noGrp="1"/>
          </p:cNvSpPr>
          <p:nvPr>
            <p:ph type="title" hasCustomPrompt="1"/>
          </p:nvPr>
        </p:nvSpPr>
        <p:spPr bwMode="gray">
          <a:xfrm>
            <a:off x="366713" y="325438"/>
            <a:ext cx="8410575" cy="460375"/>
          </a:xfrm>
          <a:prstGeom prst="rect">
            <a:avLst/>
          </a:prstGeom>
          <a:noFill/>
        </p:spPr>
        <p:txBody>
          <a:bodyPr lIns="0" tIns="0" rIns="0" bIns="0" anchor="t" anchorCtr="0"/>
          <a:lstStyle>
            <a:lvl1pPr>
              <a:lnSpc>
                <a:spcPct val="90000"/>
              </a:lnSpc>
              <a:defRPr sz="3200">
                <a:solidFill>
                  <a:srgbClr val="00685D"/>
                </a:solidFill>
                <a:latin typeface="Arial"/>
                <a:cs typeface="Arial"/>
              </a:defRPr>
            </a:lvl1pPr>
          </a:lstStyle>
          <a:p>
            <a:r>
              <a:rPr lang="en-US" dirty="0" smtClean="0"/>
              <a:t>Click to Edit Master Title Style</a:t>
            </a:r>
            <a:endParaRPr lang="en-US" dirty="0"/>
          </a:p>
        </p:txBody>
      </p:sp>
    </p:spTree>
    <p:extLst>
      <p:ext uri="{BB962C8B-B14F-4D97-AF65-F5344CB8AC3E}">
        <p14:creationId xmlns:p14="http://schemas.microsoft.com/office/powerpoint/2010/main" val="4161830973"/>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 Blank logo">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pPr/>
              <a:t>‹#›</a:t>
            </a:fld>
            <a:endParaRPr lang="en-US"/>
          </a:p>
        </p:txBody>
      </p:sp>
    </p:spTree>
    <p:extLst>
      <p:ext uri="{BB962C8B-B14F-4D97-AF65-F5344CB8AC3E}">
        <p14:creationId xmlns:p14="http://schemas.microsoft.com/office/powerpoint/2010/main" val="205095889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6_Title and Content">
    <p:spTree>
      <p:nvGrpSpPr>
        <p:cNvPr id="1" name="Shape 15"/>
        <p:cNvGrpSpPr/>
        <p:nvPr/>
      </p:nvGrpSpPr>
      <p:grpSpPr>
        <a:xfrm>
          <a:off x="0" y="0"/>
          <a:ext cx="0" cy="0"/>
          <a:chOff x="0" y="0"/>
          <a:chExt cx="0" cy="0"/>
        </a:xfrm>
      </p:grpSpPr>
      <p:sp>
        <p:nvSpPr>
          <p:cNvPr id="16" name="Shape 16"/>
          <p:cNvSpPr txBox="1">
            <a:spLocks noGrp="1"/>
          </p:cNvSpPr>
          <p:nvPr>
            <p:ph type="title"/>
          </p:nvPr>
        </p:nvSpPr>
        <p:spPr>
          <a:xfrm>
            <a:off x="366712" y="325437"/>
            <a:ext cx="8410574" cy="460374"/>
          </a:xfrm>
          <a:prstGeom prst="rect">
            <a:avLst/>
          </a:prstGeom>
          <a:noFill/>
          <a:ln>
            <a:noFill/>
          </a:ln>
        </p:spPr>
        <p:txBody>
          <a:bodyPr lIns="91425" tIns="91425" rIns="91425" bIns="91425" anchor="t" anchorCtr="0"/>
          <a:lstStyle>
            <a:lvl1pPr rtl="0">
              <a:lnSpc>
                <a:spcPct val="90000"/>
              </a:lnSpc>
              <a:spcBef>
                <a:spcPts val="0"/>
              </a:spcBef>
              <a:defRPr sz="3200" b="1">
                <a:solidFill>
                  <a:schemeClr val="dk2"/>
                </a:solidFill>
                <a:latin typeface="Arial"/>
                <a:ea typeface="Arial"/>
                <a:cs typeface="Arial"/>
                <a:sym typeface="Arial"/>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dirty="0"/>
          </a:p>
        </p:txBody>
      </p:sp>
      <p:sp>
        <p:nvSpPr>
          <p:cNvPr id="17" name="Shape 17"/>
          <p:cNvSpPr txBox="1">
            <a:spLocks noGrp="1"/>
          </p:cNvSpPr>
          <p:nvPr>
            <p:ph type="body" idx="1"/>
          </p:nvPr>
        </p:nvSpPr>
        <p:spPr>
          <a:xfrm>
            <a:off x="366713" y="1074737"/>
            <a:ext cx="8410574" cy="3382961"/>
          </a:xfrm>
          <a:prstGeom prst="rect">
            <a:avLst/>
          </a:prstGeom>
          <a:noFill/>
          <a:ln>
            <a:noFill/>
          </a:ln>
        </p:spPr>
        <p:txBody>
          <a:bodyPr lIns="91425" tIns="91425" rIns="91425" bIns="91425" anchor="t" anchorCtr="0"/>
          <a:lstStyle>
            <a:lvl1pPr rtl="0">
              <a:spcBef>
                <a:spcPts val="1200"/>
              </a:spcBef>
              <a:buClr>
                <a:schemeClr val="accent1"/>
              </a:buClr>
              <a:buFont typeface="Noto Symbol"/>
              <a:buChar char="•"/>
              <a:defRPr sz="2400">
                <a:solidFill>
                  <a:schemeClr val="dk1"/>
                </a:solidFill>
                <a:latin typeface="Arial"/>
                <a:ea typeface="Arial"/>
                <a:cs typeface="Arial"/>
                <a:sym typeface="Arial"/>
              </a:defRPr>
            </a:lvl1pPr>
            <a:lvl2pPr rtl="0">
              <a:spcBef>
                <a:spcPts val="300"/>
              </a:spcBef>
              <a:buClr>
                <a:schemeClr val="accent1"/>
              </a:buClr>
              <a:buFont typeface="Verdana"/>
              <a:buChar char="–"/>
              <a:defRPr sz="2000">
                <a:solidFill>
                  <a:schemeClr val="dk1"/>
                </a:solidFill>
                <a:latin typeface="Arial"/>
                <a:ea typeface="Arial"/>
                <a:cs typeface="Arial"/>
                <a:sym typeface="Arial"/>
              </a:defRPr>
            </a:lvl2pPr>
            <a:lvl3pPr rtl="0">
              <a:spcBef>
                <a:spcPts val="300"/>
              </a:spcBef>
              <a:buClr>
                <a:schemeClr val="accent1"/>
              </a:buClr>
              <a:buFont typeface="Verdana"/>
              <a:buChar char="▪"/>
              <a:defRPr sz="1600">
                <a:solidFill>
                  <a:schemeClr val="dk1"/>
                </a:solidFill>
                <a:latin typeface="Arial"/>
                <a:ea typeface="Arial"/>
                <a:cs typeface="Arial"/>
                <a:sym typeface="Arial"/>
              </a:defRPr>
            </a:lvl3pPr>
            <a:lvl4pPr marL="1658938" indent="-211138" rtl="0">
              <a:spcBef>
                <a:spcPts val="300"/>
              </a:spcBef>
              <a:buClr>
                <a:schemeClr val="accent1"/>
              </a:buClr>
              <a:buFont typeface="Verdana"/>
              <a:buChar char="—"/>
              <a:defRPr sz="1200">
                <a:solidFill>
                  <a:schemeClr val="dk1"/>
                </a:solidFill>
                <a:latin typeface="Arial"/>
                <a:ea typeface="Arial"/>
                <a:cs typeface="Arial"/>
                <a:sym typeface="Arial"/>
              </a:defRPr>
            </a:lvl4pPr>
            <a:lvl5pPr rtl="0">
              <a:spcBef>
                <a:spcPts val="300"/>
              </a:spcBef>
              <a:buClr>
                <a:schemeClr val="accent1"/>
              </a:buClr>
              <a:buFont typeface="Verdana"/>
              <a:buChar char="»"/>
              <a:defRPr sz="1100">
                <a:solidFill>
                  <a:schemeClr val="dk1"/>
                </a:solidFill>
                <a:latin typeface="Arial"/>
                <a:ea typeface="Arial"/>
                <a:cs typeface="Arial"/>
                <a:sym typeface="Arial"/>
              </a:defRPr>
            </a:lvl5pPr>
            <a:lvl6pPr rtl="0">
              <a:spcBef>
                <a:spcPts val="0"/>
              </a:spcBef>
              <a:defRPr sz="2000">
                <a:solidFill>
                  <a:schemeClr val="dk1"/>
                </a:solidFill>
                <a:latin typeface="Arial"/>
                <a:ea typeface="Arial"/>
                <a:cs typeface="Arial"/>
                <a:sym typeface="Arial"/>
              </a:defRPr>
            </a:lvl6pPr>
            <a:lvl7pPr rtl="0">
              <a:spcBef>
                <a:spcPts val="0"/>
              </a:spcBef>
              <a:defRPr sz="2000">
                <a:solidFill>
                  <a:schemeClr val="dk1"/>
                </a:solidFill>
                <a:latin typeface="Arial"/>
                <a:ea typeface="Arial"/>
                <a:cs typeface="Arial"/>
                <a:sym typeface="Arial"/>
              </a:defRPr>
            </a:lvl7pPr>
            <a:lvl8pPr rtl="0">
              <a:spcBef>
                <a:spcPts val="0"/>
              </a:spcBef>
              <a:defRPr sz="2000">
                <a:solidFill>
                  <a:schemeClr val="dk1"/>
                </a:solidFill>
                <a:latin typeface="Arial"/>
                <a:ea typeface="Arial"/>
                <a:cs typeface="Arial"/>
                <a:sym typeface="Arial"/>
              </a:defRPr>
            </a:lvl8pPr>
            <a:lvl9pPr rtl="0">
              <a:spcBef>
                <a:spcPts val="0"/>
              </a:spcBef>
              <a:defRPr sz="2000">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26641140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Title and Subtitle only">
    <p:spTree>
      <p:nvGrpSpPr>
        <p:cNvPr id="1" name="Shape 27"/>
        <p:cNvGrpSpPr/>
        <p:nvPr/>
      </p:nvGrpSpPr>
      <p:grpSpPr>
        <a:xfrm>
          <a:off x="0" y="0"/>
          <a:ext cx="0" cy="0"/>
          <a:chOff x="0" y="0"/>
          <a:chExt cx="0" cy="0"/>
        </a:xfrm>
      </p:grpSpPr>
      <p:sp>
        <p:nvSpPr>
          <p:cNvPr id="28" name="Shape 28"/>
          <p:cNvSpPr txBox="1">
            <a:spLocks noGrp="1"/>
          </p:cNvSpPr>
          <p:nvPr>
            <p:ph type="body" idx="1"/>
          </p:nvPr>
        </p:nvSpPr>
        <p:spPr>
          <a:xfrm>
            <a:off x="366712" y="785812"/>
            <a:ext cx="8410574" cy="346219"/>
          </a:xfrm>
          <a:prstGeom prst="rect">
            <a:avLst/>
          </a:prstGeom>
          <a:noFill/>
          <a:ln>
            <a:noFill/>
          </a:ln>
        </p:spPr>
        <p:txBody>
          <a:bodyPr lIns="91425" tIns="91425" rIns="91425" bIns="91425" anchor="t" anchorCtr="0"/>
          <a:lstStyle>
            <a:lvl1pPr marL="0" indent="0" rtl="0">
              <a:spcBef>
                <a:spcPts val="0"/>
              </a:spcBef>
              <a:buClr>
                <a:schemeClr val="dk1"/>
              </a:buClr>
              <a:buFont typeface="Arial"/>
              <a:buNone/>
              <a:defRPr sz="2000" b="0">
                <a:solidFill>
                  <a:schemeClr val="dk1"/>
                </a:solidFill>
                <a:latin typeface="Arial"/>
                <a:ea typeface="Arial"/>
                <a:cs typeface="Arial"/>
                <a:sym typeface="Arial"/>
              </a:defRPr>
            </a:lvl1pPr>
            <a:lvl2pPr marL="457200" indent="0" rtl="0">
              <a:spcBef>
                <a:spcPts val="0"/>
              </a:spcBef>
              <a:buNone/>
              <a:defRPr sz="2000" b="1"/>
            </a:lvl2pPr>
            <a:lvl3pPr marL="914400" indent="0" rtl="0">
              <a:spcBef>
                <a:spcPts val="0"/>
              </a:spcBef>
              <a:buNone/>
              <a:defRPr sz="1800" b="1"/>
            </a:lvl3pPr>
            <a:lvl4pPr marL="1371600" indent="0" rtl="0">
              <a:spcBef>
                <a:spcPts val="0"/>
              </a:spcBef>
              <a:buNone/>
              <a:defRPr sz="1600" b="1"/>
            </a:lvl4pPr>
            <a:lvl5pPr marL="1828800" indent="0" rtl="0">
              <a:spcBef>
                <a:spcPts val="0"/>
              </a:spcBef>
              <a:buNone/>
              <a:defRPr sz="1600" b="1"/>
            </a:lvl5pPr>
            <a:lvl6pPr marL="2286000" indent="0" rtl="0">
              <a:spcBef>
                <a:spcPts val="0"/>
              </a:spcBef>
              <a:buFont typeface="Arial"/>
              <a:buNone/>
              <a:defRPr sz="1600" b="1"/>
            </a:lvl6pPr>
            <a:lvl7pPr marL="2743200" indent="0" rtl="0">
              <a:spcBef>
                <a:spcPts val="0"/>
              </a:spcBef>
              <a:buFont typeface="Arial"/>
              <a:buNone/>
              <a:defRPr sz="1600" b="1"/>
            </a:lvl7pPr>
            <a:lvl8pPr marL="3200400" indent="0" rtl="0">
              <a:spcBef>
                <a:spcPts val="0"/>
              </a:spcBef>
              <a:buFont typeface="Arial"/>
              <a:buNone/>
              <a:defRPr sz="1600" b="1"/>
            </a:lvl8pPr>
            <a:lvl9pPr marL="3657600" indent="0" rtl="0">
              <a:spcBef>
                <a:spcPts val="0"/>
              </a:spcBef>
              <a:buFont typeface="Arial"/>
              <a:buNone/>
              <a:defRPr sz="1600" b="1"/>
            </a:lvl9pPr>
          </a:lstStyle>
          <a:p>
            <a:endParaRPr/>
          </a:p>
        </p:txBody>
      </p:sp>
      <p:sp>
        <p:nvSpPr>
          <p:cNvPr id="29" name="Shape 29"/>
          <p:cNvSpPr txBox="1">
            <a:spLocks noGrp="1"/>
          </p:cNvSpPr>
          <p:nvPr>
            <p:ph type="title"/>
          </p:nvPr>
        </p:nvSpPr>
        <p:spPr>
          <a:xfrm>
            <a:off x="366712" y="325437"/>
            <a:ext cx="8410574" cy="460374"/>
          </a:xfrm>
          <a:prstGeom prst="rect">
            <a:avLst/>
          </a:prstGeom>
          <a:noFill/>
          <a:ln>
            <a:noFill/>
          </a:ln>
        </p:spPr>
        <p:txBody>
          <a:bodyPr lIns="91425" tIns="91425" rIns="91425" bIns="91425" anchor="t" anchorCtr="0"/>
          <a:lstStyle>
            <a:lvl1pPr rtl="0">
              <a:lnSpc>
                <a:spcPct val="90000"/>
              </a:lnSpc>
              <a:spcBef>
                <a:spcPts val="0"/>
              </a:spcBef>
              <a:defRPr sz="3200">
                <a:solidFill>
                  <a:schemeClr val="dk2"/>
                </a:solidFill>
                <a:latin typeface="Arial"/>
                <a:ea typeface="Arial"/>
                <a:cs typeface="Arial"/>
                <a:sym typeface="Arial"/>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extLst>
      <p:ext uri="{BB962C8B-B14F-4D97-AF65-F5344CB8AC3E}">
        <p14:creationId xmlns:p14="http://schemas.microsoft.com/office/powerpoint/2010/main" val="174861279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4767264"/>
            <a:ext cx="2133600" cy="273843"/>
          </a:xfrm>
          <a:prstGeom prst="rect">
            <a:avLst/>
          </a:prstGeom>
        </p:spPr>
        <p:txBody>
          <a:bodyPr/>
          <a:lstStyle/>
          <a:p>
            <a:fld id="{16F00972-1BFC-264F-ABAD-5C2A8AAEB3D3}" type="datetimeFigureOut">
              <a:rPr lang="en-US" smtClean="0"/>
              <a:t>12/20/17</a:t>
            </a:fld>
            <a:endParaRPr lang="en-US"/>
          </a:p>
        </p:txBody>
      </p:sp>
      <p:sp>
        <p:nvSpPr>
          <p:cNvPr id="3" name="Footer Placeholder 2"/>
          <p:cNvSpPr>
            <a:spLocks noGrp="1"/>
          </p:cNvSpPr>
          <p:nvPr>
            <p:ph type="ftr" sz="quarter" idx="11"/>
          </p:nvPr>
        </p:nvSpPr>
        <p:spPr>
          <a:xfrm>
            <a:off x="3124200" y="4767264"/>
            <a:ext cx="2895600" cy="273843"/>
          </a:xfrm>
          <a:prstGeom prst="rect">
            <a:avLst/>
          </a:prstGeom>
        </p:spPr>
        <p:txBody>
          <a:bodyPr/>
          <a:lstStyle/>
          <a:p>
            <a:endParaRPr lang="en-US"/>
          </a:p>
        </p:txBody>
      </p:sp>
      <p:sp>
        <p:nvSpPr>
          <p:cNvPr id="4" name="Slide Number Placeholder 3"/>
          <p:cNvSpPr>
            <a:spLocks noGrp="1"/>
          </p:cNvSpPr>
          <p:nvPr>
            <p:ph type="sldNum" sz="quarter" idx="12"/>
          </p:nvPr>
        </p:nvSpPr>
        <p:spPr>
          <a:xfrm>
            <a:off x="6553200" y="4767264"/>
            <a:ext cx="2133600" cy="273843"/>
          </a:xfrm>
          <a:prstGeom prst="rect">
            <a:avLst/>
          </a:prstGeom>
        </p:spPr>
        <p:txBody>
          <a:bodyPr/>
          <a:lstStyle/>
          <a:p>
            <a:fld id="{D01FC017-2F32-4248-BCE8-5859CF4503CE}" type="slidenum">
              <a:rPr lang="en-US" smtClean="0"/>
              <a:t>‹#›</a:t>
            </a:fld>
            <a:endParaRPr lang="en-US"/>
          </a:p>
        </p:txBody>
      </p:sp>
    </p:spTree>
    <p:extLst>
      <p:ext uri="{BB962C8B-B14F-4D97-AF65-F5344CB8AC3E}">
        <p14:creationId xmlns:p14="http://schemas.microsoft.com/office/powerpoint/2010/main" val="3972324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Temp Basic without Rule">
    <p:bg>
      <p:bgPr>
        <a:solidFill>
          <a:srgbClr val="17232A"/>
        </a:solidFill>
        <a:effectLst/>
      </p:bgPr>
    </p:bg>
    <p:spTree>
      <p:nvGrpSpPr>
        <p:cNvPr id="1" name="Shape 22"/>
        <p:cNvGrpSpPr/>
        <p:nvPr/>
      </p:nvGrpSpPr>
      <p:grpSpPr>
        <a:xfrm>
          <a:off x="0" y="0"/>
          <a:ext cx="0" cy="0"/>
          <a:chOff x="0" y="0"/>
          <a:chExt cx="0" cy="0"/>
        </a:xfrm>
      </p:grpSpPr>
      <p:sp>
        <p:nvSpPr>
          <p:cNvPr id="23" name="Shape 23"/>
          <p:cNvSpPr/>
          <p:nvPr/>
        </p:nvSpPr>
        <p:spPr>
          <a:xfrm>
            <a:off x="0" y="4629150"/>
            <a:ext cx="9144000" cy="385763"/>
          </a:xfrm>
          <a:prstGeom prst="rect">
            <a:avLst/>
          </a:prstGeom>
          <a:solidFill>
            <a:srgbClr val="00786E"/>
          </a:solidFill>
          <a:ln>
            <a:noFill/>
          </a:ln>
        </p:spPr>
        <p:txBody>
          <a:bodyPr wrap="square"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chemeClr val="lt1"/>
              </a:solidFill>
              <a:latin typeface="Source Sans Pro"/>
              <a:ea typeface="Source Sans Pro"/>
              <a:cs typeface="Source Sans Pro"/>
              <a:sym typeface="Source Sans Pro"/>
            </a:endParaRPr>
          </a:p>
        </p:txBody>
      </p:sp>
      <p:sp>
        <p:nvSpPr>
          <p:cNvPr id="24" name="Shape 24"/>
          <p:cNvSpPr txBox="1"/>
          <p:nvPr/>
        </p:nvSpPr>
        <p:spPr>
          <a:xfrm>
            <a:off x="366713" y="5018449"/>
            <a:ext cx="2274887" cy="92333"/>
          </a:xfrm>
          <a:prstGeom prst="rect">
            <a:avLst/>
          </a:prstGeom>
          <a:noFill/>
          <a:ln>
            <a:noFill/>
          </a:ln>
        </p:spPr>
        <p:txBody>
          <a:bodyPr wrap="square" lIns="0" tIns="0" rIns="0" bIns="0" anchor="t" anchorCtr="0">
            <a:noAutofit/>
          </a:bodyPr>
          <a:lstStyle/>
          <a:p>
            <a:pPr marL="0" marR="0" lvl="0" indent="0" algn="l" rtl="0">
              <a:lnSpc>
                <a:spcPct val="100000"/>
              </a:lnSpc>
              <a:spcBef>
                <a:spcPts val="0"/>
              </a:spcBef>
              <a:spcAft>
                <a:spcPts val="0"/>
              </a:spcAft>
              <a:buClr>
                <a:srgbClr val="7F7F7F"/>
              </a:buClr>
              <a:buFont typeface="Arial"/>
              <a:buNone/>
            </a:pPr>
            <a:r>
              <a:rPr lang="en-US" sz="600" b="0" i="0" u="none" strike="noStrike" cap="none">
                <a:solidFill>
                  <a:srgbClr val="7F7F7F"/>
                </a:solidFill>
                <a:latin typeface="Arial"/>
                <a:ea typeface="Arial"/>
                <a:cs typeface="Arial"/>
                <a:sym typeface="Arial"/>
              </a:rPr>
              <a:t>© Copyright 2015 Pivotal. All rights reserved.</a:t>
            </a:r>
          </a:p>
        </p:txBody>
      </p:sp>
      <p:pic>
        <p:nvPicPr>
          <p:cNvPr id="25" name="Shape 25" descr="Pivotal_Logo_white.png"/>
          <p:cNvPicPr preferRelativeResize="0"/>
          <p:nvPr/>
        </p:nvPicPr>
        <p:blipFill rotWithShape="1">
          <a:blip r:embed="rId2">
            <a:alphaModFix/>
          </a:blip>
          <a:srcRect/>
          <a:stretch/>
        </p:blipFill>
        <p:spPr>
          <a:xfrm>
            <a:off x="7941733" y="4713966"/>
            <a:ext cx="957262" cy="219455"/>
          </a:xfrm>
          <a:prstGeom prst="rect">
            <a:avLst/>
          </a:prstGeom>
          <a:noFill/>
          <a:ln>
            <a:noFill/>
          </a:ln>
        </p:spPr>
      </p:pic>
      <p:sp>
        <p:nvSpPr>
          <p:cNvPr id="26" name="Shape 26"/>
          <p:cNvSpPr txBox="1">
            <a:spLocks noGrp="1"/>
          </p:cNvSpPr>
          <p:nvPr>
            <p:ph type="title"/>
          </p:nvPr>
        </p:nvSpPr>
        <p:spPr>
          <a:xfrm>
            <a:off x="457199" y="320040"/>
            <a:ext cx="8229601" cy="363558"/>
          </a:xfrm>
          <a:prstGeom prst="rect">
            <a:avLst/>
          </a:prstGeom>
          <a:noFill/>
          <a:ln>
            <a:noFill/>
          </a:ln>
        </p:spPr>
        <p:txBody>
          <a:bodyPr wrap="square" lIns="91425" tIns="91425" rIns="91425" bIns="91425" anchor="ctr" anchorCtr="0"/>
          <a:lstStyle>
            <a:lvl1pPr marL="0" marR="0" lvl="0" indent="0" algn="l" rtl="0">
              <a:spcBef>
                <a:spcPts val="0"/>
              </a:spcBef>
              <a:buClr>
                <a:schemeClr val="lt1"/>
              </a:buClr>
              <a:buSzPts val="1400"/>
              <a:buFont typeface="Arial"/>
              <a:buNone/>
              <a:defRPr sz="3200" b="0" i="0" u="none" strike="noStrike" cap="none">
                <a:solidFill>
                  <a:schemeClr val="lt1"/>
                </a:solidFill>
                <a:latin typeface="Arial"/>
                <a:ea typeface="Arial"/>
                <a:cs typeface="Arial"/>
                <a:sym typeface="Arial"/>
              </a:defRPr>
            </a:lvl1pPr>
            <a:lvl2pPr lvl="1" indent="0">
              <a:spcBef>
                <a:spcPts val="0"/>
              </a:spcBef>
              <a:buSzPts val="1400"/>
              <a:buNone/>
              <a:defRPr sz="1800"/>
            </a:lvl2pPr>
            <a:lvl3pPr lvl="2" indent="0">
              <a:spcBef>
                <a:spcPts val="0"/>
              </a:spcBef>
              <a:buSzPts val="1400"/>
              <a:buNone/>
              <a:defRPr sz="1800"/>
            </a:lvl3pPr>
            <a:lvl4pPr lvl="3" indent="0">
              <a:spcBef>
                <a:spcPts val="0"/>
              </a:spcBef>
              <a:buSzPts val="1400"/>
              <a:buNone/>
              <a:defRPr sz="1800"/>
            </a:lvl4pPr>
            <a:lvl5pPr lvl="4" indent="0">
              <a:spcBef>
                <a:spcPts val="0"/>
              </a:spcBef>
              <a:buSzPts val="1400"/>
              <a:buNone/>
              <a:defRPr sz="1800"/>
            </a:lvl5pPr>
            <a:lvl6pPr lvl="5" indent="0">
              <a:spcBef>
                <a:spcPts val="0"/>
              </a:spcBef>
              <a:buSzPts val="1400"/>
              <a:buNone/>
              <a:defRPr sz="1800"/>
            </a:lvl6pPr>
            <a:lvl7pPr lvl="6" indent="0">
              <a:spcBef>
                <a:spcPts val="0"/>
              </a:spcBef>
              <a:buSzPts val="1400"/>
              <a:buNone/>
              <a:defRPr sz="1800"/>
            </a:lvl7pPr>
            <a:lvl8pPr lvl="7" indent="0">
              <a:spcBef>
                <a:spcPts val="0"/>
              </a:spcBef>
              <a:buSzPts val="1400"/>
              <a:buNone/>
              <a:defRPr sz="1800"/>
            </a:lvl8pPr>
            <a:lvl9pPr lvl="8" indent="0">
              <a:spcBef>
                <a:spcPts val="0"/>
              </a:spcBef>
              <a:buSzPts val="1400"/>
              <a:buNone/>
              <a:defRPr sz="1800"/>
            </a:lvl9pPr>
          </a:lstStyle>
          <a:p>
            <a:endParaRPr/>
          </a:p>
        </p:txBody>
      </p:sp>
      <p:sp>
        <p:nvSpPr>
          <p:cNvPr id="27" name="Shape 27"/>
          <p:cNvSpPr txBox="1">
            <a:spLocks noGrp="1"/>
          </p:cNvSpPr>
          <p:nvPr>
            <p:ph type="body" idx="1"/>
          </p:nvPr>
        </p:nvSpPr>
        <p:spPr>
          <a:xfrm>
            <a:off x="457200" y="1108074"/>
            <a:ext cx="8229600" cy="3082925"/>
          </a:xfrm>
          <a:prstGeom prst="rect">
            <a:avLst/>
          </a:prstGeom>
          <a:noFill/>
          <a:ln>
            <a:noFill/>
          </a:ln>
        </p:spPr>
        <p:txBody>
          <a:bodyPr wrap="square" lIns="91425" tIns="91425" rIns="91425" bIns="91425" anchor="t" anchorCtr="0"/>
          <a:lstStyle>
            <a:lvl1pPr marL="342900" marR="0" lvl="0" indent="-165100" algn="l" rtl="0">
              <a:spcBef>
                <a:spcPts val="560"/>
              </a:spcBef>
              <a:buClr>
                <a:schemeClr val="lt1"/>
              </a:buClr>
              <a:buSzPts val="2800"/>
              <a:buFont typeface="Arial"/>
              <a:buChar char="•"/>
              <a:defRPr sz="2800" b="0" i="0" u="none" strike="noStrike" cap="none">
                <a:solidFill>
                  <a:schemeClr val="lt1"/>
                </a:solidFill>
                <a:latin typeface="Arial"/>
                <a:ea typeface="Arial"/>
                <a:cs typeface="Arial"/>
                <a:sym typeface="Arial"/>
              </a:defRPr>
            </a:lvl1pPr>
            <a:lvl2pPr marL="742950" marR="0" lvl="1" indent="-133350" algn="l" rtl="0">
              <a:spcBef>
                <a:spcPts val="480"/>
              </a:spcBef>
              <a:buClr>
                <a:schemeClr val="lt1"/>
              </a:buClr>
              <a:buSzPts val="2400"/>
              <a:buFont typeface="Arial"/>
              <a:buChar char="–"/>
              <a:defRPr sz="2400" b="0" i="0" u="none" strike="noStrike" cap="none">
                <a:solidFill>
                  <a:schemeClr val="lt1"/>
                </a:solidFill>
                <a:latin typeface="Arial"/>
                <a:ea typeface="Arial"/>
                <a:cs typeface="Arial"/>
                <a:sym typeface="Arial"/>
              </a:defRPr>
            </a:lvl2pPr>
            <a:lvl3pPr marL="1143000" marR="0" lvl="2" indent="-101600" algn="l" rtl="0">
              <a:spcBef>
                <a:spcPts val="400"/>
              </a:spcBef>
              <a:buClr>
                <a:schemeClr val="lt1"/>
              </a:buClr>
              <a:buSzPts val="2000"/>
              <a:buFont typeface="Arial"/>
              <a:buChar char="•"/>
              <a:defRPr sz="2000" b="0" i="0" u="none" strike="noStrike" cap="none">
                <a:solidFill>
                  <a:schemeClr val="lt1"/>
                </a:solidFill>
                <a:latin typeface="Arial"/>
                <a:ea typeface="Arial"/>
                <a:cs typeface="Arial"/>
                <a:sym typeface="Arial"/>
              </a:defRPr>
            </a:lvl3pPr>
            <a:lvl4pPr marL="1600200" marR="0" lvl="3" indent="-114300" algn="l" rtl="0">
              <a:spcBef>
                <a:spcPts val="360"/>
              </a:spcBef>
              <a:buClr>
                <a:schemeClr val="lt1"/>
              </a:buClr>
              <a:buSzPts val="1800"/>
              <a:buFont typeface="Arial"/>
              <a:buChar char="–"/>
              <a:defRPr sz="1800" b="0" i="0" u="none" strike="noStrike" cap="none">
                <a:solidFill>
                  <a:schemeClr val="lt1"/>
                </a:solidFill>
                <a:latin typeface="Arial"/>
                <a:ea typeface="Arial"/>
                <a:cs typeface="Arial"/>
                <a:sym typeface="Arial"/>
              </a:defRPr>
            </a:lvl4pPr>
            <a:lvl5pPr marL="2057400" marR="0" lvl="4" indent="-114300" algn="l" rtl="0">
              <a:spcBef>
                <a:spcPts val="360"/>
              </a:spcBef>
              <a:buClr>
                <a:schemeClr val="lt1"/>
              </a:buClr>
              <a:buSzPts val="1800"/>
              <a:buFont typeface="Arial"/>
              <a:buChar char="»"/>
              <a:defRPr sz="1800" b="0" i="0" u="none" strike="noStrike" cap="none">
                <a:solidFill>
                  <a:schemeClr val="lt1"/>
                </a:solidFill>
                <a:latin typeface="Arial"/>
                <a:ea typeface="Arial"/>
                <a:cs typeface="Arial"/>
                <a:sym typeface="Arial"/>
              </a:defRPr>
            </a:lvl5pPr>
            <a:lvl6pPr marL="2514600" marR="0" lvl="5" indent="-101600" algn="l" rtl="0">
              <a:spcBef>
                <a:spcPts val="400"/>
              </a:spcBef>
              <a:buClr>
                <a:schemeClr val="dk1"/>
              </a:buClr>
              <a:buSzPts val="2000"/>
              <a:buFont typeface="Arial"/>
              <a:buChar char="•"/>
              <a:defRPr sz="2000" b="0" i="0" u="none" strike="noStrike" cap="none">
                <a:solidFill>
                  <a:schemeClr val="dk1"/>
                </a:solidFill>
                <a:latin typeface="Source Sans Pro"/>
                <a:ea typeface="Source Sans Pro"/>
                <a:cs typeface="Source Sans Pro"/>
                <a:sym typeface="Source Sans Pro"/>
              </a:defRPr>
            </a:lvl6pPr>
            <a:lvl7pPr marL="2971800" marR="0" lvl="6" indent="-101600" algn="l" rtl="0">
              <a:spcBef>
                <a:spcPts val="400"/>
              </a:spcBef>
              <a:buClr>
                <a:schemeClr val="dk1"/>
              </a:buClr>
              <a:buSzPts val="2000"/>
              <a:buFont typeface="Arial"/>
              <a:buChar char="•"/>
              <a:defRPr sz="2000" b="0" i="0" u="none" strike="noStrike" cap="none">
                <a:solidFill>
                  <a:schemeClr val="dk1"/>
                </a:solidFill>
                <a:latin typeface="Source Sans Pro"/>
                <a:ea typeface="Source Sans Pro"/>
                <a:cs typeface="Source Sans Pro"/>
                <a:sym typeface="Source Sans Pro"/>
              </a:defRPr>
            </a:lvl7pPr>
            <a:lvl8pPr marL="3429000" marR="0" lvl="7" indent="-101600" algn="l" rtl="0">
              <a:spcBef>
                <a:spcPts val="400"/>
              </a:spcBef>
              <a:buClr>
                <a:schemeClr val="dk1"/>
              </a:buClr>
              <a:buSzPts val="2000"/>
              <a:buFont typeface="Arial"/>
              <a:buChar char="•"/>
              <a:defRPr sz="2000" b="0" i="0" u="none" strike="noStrike" cap="none">
                <a:solidFill>
                  <a:schemeClr val="dk1"/>
                </a:solidFill>
                <a:latin typeface="Source Sans Pro"/>
                <a:ea typeface="Source Sans Pro"/>
                <a:cs typeface="Source Sans Pro"/>
                <a:sym typeface="Source Sans Pro"/>
              </a:defRPr>
            </a:lvl8pPr>
            <a:lvl9pPr marL="3886200" marR="0" lvl="8" indent="-101600" algn="l" rtl="0">
              <a:spcBef>
                <a:spcPts val="400"/>
              </a:spcBef>
              <a:buClr>
                <a:schemeClr val="dk1"/>
              </a:buClr>
              <a:buSzPts val="2000"/>
              <a:buFont typeface="Arial"/>
              <a:buChar char="•"/>
              <a:defRPr sz="2000" b="0" i="0" u="none" strike="noStrike" cap="none">
                <a:solidFill>
                  <a:schemeClr val="dk1"/>
                </a:solidFill>
                <a:latin typeface="Source Sans Pro"/>
                <a:ea typeface="Source Sans Pro"/>
                <a:cs typeface="Source Sans Pro"/>
                <a:sym typeface="Source Sans Pro"/>
              </a:defRPr>
            </a:lvl9pPr>
          </a:lstStyle>
          <a:p>
            <a:endParaRPr/>
          </a:p>
        </p:txBody>
      </p:sp>
    </p:spTree>
    <p:extLst>
      <p:ext uri="{BB962C8B-B14F-4D97-AF65-F5344CB8AC3E}">
        <p14:creationId xmlns:p14="http://schemas.microsoft.com/office/powerpoint/2010/main" val="175982020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3_Custom Layout">
    <p:spTree>
      <p:nvGrpSpPr>
        <p:cNvPr id="1" name="Shape 17"/>
        <p:cNvGrpSpPr/>
        <p:nvPr/>
      </p:nvGrpSpPr>
      <p:grpSpPr>
        <a:xfrm>
          <a:off x="0" y="0"/>
          <a:ext cx="0" cy="0"/>
          <a:chOff x="0" y="0"/>
          <a:chExt cx="0" cy="0"/>
        </a:xfrm>
      </p:grpSpPr>
      <p:sp>
        <p:nvSpPr>
          <p:cNvPr id="18" name="Shape 18"/>
          <p:cNvSpPr/>
          <p:nvPr/>
        </p:nvSpPr>
        <p:spPr>
          <a:xfrm>
            <a:off x="1" y="0"/>
            <a:ext cx="9205602" cy="5143500"/>
          </a:xfrm>
          <a:prstGeom prst="rect">
            <a:avLst/>
          </a:prstGeom>
          <a:solidFill>
            <a:schemeClr val="dk2"/>
          </a:solidFill>
          <a:ln w="25400" cap="flat" cmpd="sng">
            <a:solidFill>
              <a:srgbClr val="1B1B1B"/>
            </a:solidFill>
            <a:prstDash val="solid"/>
            <a:round/>
            <a:headEnd type="none" w="med" len="med"/>
            <a:tailEnd type="none" w="med" len="med"/>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rgbClr val="0A1215"/>
              </a:solidFill>
              <a:latin typeface="Arial"/>
              <a:ea typeface="Arial"/>
              <a:cs typeface="Arial"/>
              <a:sym typeface="Arial"/>
            </a:endParaRPr>
          </a:p>
        </p:txBody>
      </p:sp>
      <p:sp>
        <p:nvSpPr>
          <p:cNvPr id="19" name="Shape 19"/>
          <p:cNvSpPr>
            <a:spLocks noGrp="1"/>
          </p:cNvSpPr>
          <p:nvPr>
            <p:ph type="pic" idx="2"/>
          </p:nvPr>
        </p:nvSpPr>
        <p:spPr>
          <a:xfrm>
            <a:off x="0" y="1756833"/>
            <a:ext cx="9144000" cy="3386667"/>
          </a:xfrm>
          <a:prstGeom prst="rect">
            <a:avLst/>
          </a:prstGeom>
          <a:noFill/>
          <a:ln>
            <a:noFill/>
          </a:ln>
        </p:spPr>
        <p:txBody>
          <a:bodyPr wrap="square" lIns="91425" tIns="91425" rIns="91425" bIns="91425" anchor="t" anchorCtr="0"/>
          <a:lstStyle>
            <a:lvl1pPr marL="342900" marR="0" lvl="0" indent="-165100" algn="l" rtl="0">
              <a:spcBef>
                <a:spcPts val="560"/>
              </a:spcBef>
              <a:buClr>
                <a:srgbClr val="878787"/>
              </a:buClr>
              <a:buSzPts val="2800"/>
              <a:buFont typeface="Arial"/>
              <a:buChar char="•"/>
              <a:defRPr sz="2800" b="0" i="0" u="none" strike="noStrike" cap="none">
                <a:solidFill>
                  <a:srgbClr val="878787"/>
                </a:solidFill>
                <a:latin typeface="Source Sans Pro"/>
                <a:ea typeface="Source Sans Pro"/>
                <a:cs typeface="Source Sans Pro"/>
                <a:sym typeface="Source Sans Pro"/>
              </a:defRPr>
            </a:lvl1pPr>
            <a:lvl2pPr marL="742950" marR="0" lvl="1" indent="-133350" algn="l" rtl="0">
              <a:spcBef>
                <a:spcPts val="480"/>
              </a:spcBef>
              <a:buClr>
                <a:srgbClr val="878787"/>
              </a:buClr>
              <a:buSzPts val="2400"/>
              <a:buFont typeface="Arial"/>
              <a:buChar char="–"/>
              <a:defRPr sz="2400" b="0" i="0" u="none" strike="noStrike" cap="none">
                <a:solidFill>
                  <a:srgbClr val="878787"/>
                </a:solidFill>
                <a:latin typeface="Source Sans Pro"/>
                <a:ea typeface="Source Sans Pro"/>
                <a:cs typeface="Source Sans Pro"/>
                <a:sym typeface="Source Sans Pro"/>
              </a:defRPr>
            </a:lvl2pPr>
            <a:lvl3pPr marL="1143000" marR="0" lvl="2" indent="-101600" algn="l" rtl="0">
              <a:spcBef>
                <a:spcPts val="400"/>
              </a:spcBef>
              <a:buClr>
                <a:srgbClr val="878787"/>
              </a:buClr>
              <a:buSzPts val="2000"/>
              <a:buFont typeface="Arial"/>
              <a:buChar char="•"/>
              <a:defRPr sz="2000" b="0" i="0" u="none" strike="noStrike" cap="none">
                <a:solidFill>
                  <a:srgbClr val="878787"/>
                </a:solidFill>
                <a:latin typeface="Source Sans Pro"/>
                <a:ea typeface="Source Sans Pro"/>
                <a:cs typeface="Source Sans Pro"/>
                <a:sym typeface="Source Sans Pro"/>
              </a:defRPr>
            </a:lvl3pPr>
            <a:lvl4pPr marL="1600200" marR="0" lvl="3" indent="-114300" algn="l" rtl="0">
              <a:spcBef>
                <a:spcPts val="360"/>
              </a:spcBef>
              <a:buClr>
                <a:srgbClr val="878787"/>
              </a:buClr>
              <a:buSzPts val="1800"/>
              <a:buFont typeface="Arial"/>
              <a:buChar char="–"/>
              <a:defRPr sz="1800" b="0" i="0" u="none" strike="noStrike" cap="none">
                <a:solidFill>
                  <a:srgbClr val="878787"/>
                </a:solidFill>
                <a:latin typeface="Source Sans Pro"/>
                <a:ea typeface="Source Sans Pro"/>
                <a:cs typeface="Source Sans Pro"/>
                <a:sym typeface="Source Sans Pro"/>
              </a:defRPr>
            </a:lvl4pPr>
            <a:lvl5pPr marL="2057400" marR="0" lvl="4" indent="-114300" algn="l" rtl="0">
              <a:spcBef>
                <a:spcPts val="360"/>
              </a:spcBef>
              <a:buClr>
                <a:srgbClr val="878787"/>
              </a:buClr>
              <a:buSzPts val="1800"/>
              <a:buFont typeface="Arial"/>
              <a:buChar char="»"/>
              <a:defRPr sz="1800" b="0" i="0" u="none" strike="noStrike" cap="none">
                <a:solidFill>
                  <a:srgbClr val="878787"/>
                </a:solidFill>
                <a:latin typeface="Source Sans Pro"/>
                <a:ea typeface="Source Sans Pro"/>
                <a:cs typeface="Source Sans Pro"/>
                <a:sym typeface="Source Sans Pro"/>
              </a:defRPr>
            </a:lvl5pPr>
            <a:lvl6pPr marL="2514600" marR="0" lvl="5" indent="-101600" algn="l" rtl="0">
              <a:spcBef>
                <a:spcPts val="400"/>
              </a:spcBef>
              <a:buClr>
                <a:schemeClr val="dk1"/>
              </a:buClr>
              <a:buSzPts val="2000"/>
              <a:buFont typeface="Arial"/>
              <a:buChar char="•"/>
              <a:defRPr sz="2000" b="0" i="0" u="none" strike="noStrike" cap="none">
                <a:solidFill>
                  <a:schemeClr val="dk1"/>
                </a:solidFill>
                <a:latin typeface="Source Sans Pro"/>
                <a:ea typeface="Source Sans Pro"/>
                <a:cs typeface="Source Sans Pro"/>
                <a:sym typeface="Source Sans Pro"/>
              </a:defRPr>
            </a:lvl6pPr>
            <a:lvl7pPr marL="2971800" marR="0" lvl="6" indent="-101600" algn="l" rtl="0">
              <a:spcBef>
                <a:spcPts val="400"/>
              </a:spcBef>
              <a:buClr>
                <a:schemeClr val="dk1"/>
              </a:buClr>
              <a:buSzPts val="2000"/>
              <a:buFont typeface="Arial"/>
              <a:buChar char="•"/>
              <a:defRPr sz="2000" b="0" i="0" u="none" strike="noStrike" cap="none">
                <a:solidFill>
                  <a:schemeClr val="dk1"/>
                </a:solidFill>
                <a:latin typeface="Source Sans Pro"/>
                <a:ea typeface="Source Sans Pro"/>
                <a:cs typeface="Source Sans Pro"/>
                <a:sym typeface="Source Sans Pro"/>
              </a:defRPr>
            </a:lvl7pPr>
            <a:lvl8pPr marL="3429000" marR="0" lvl="7" indent="-101600" algn="l" rtl="0">
              <a:spcBef>
                <a:spcPts val="400"/>
              </a:spcBef>
              <a:buClr>
                <a:schemeClr val="dk1"/>
              </a:buClr>
              <a:buSzPts val="2000"/>
              <a:buFont typeface="Arial"/>
              <a:buChar char="•"/>
              <a:defRPr sz="2000" b="0" i="0" u="none" strike="noStrike" cap="none">
                <a:solidFill>
                  <a:schemeClr val="dk1"/>
                </a:solidFill>
                <a:latin typeface="Source Sans Pro"/>
                <a:ea typeface="Source Sans Pro"/>
                <a:cs typeface="Source Sans Pro"/>
                <a:sym typeface="Source Sans Pro"/>
              </a:defRPr>
            </a:lvl8pPr>
            <a:lvl9pPr marL="3886200" marR="0" lvl="8" indent="-101600" algn="l" rtl="0">
              <a:spcBef>
                <a:spcPts val="400"/>
              </a:spcBef>
              <a:buClr>
                <a:schemeClr val="dk1"/>
              </a:buClr>
              <a:buSzPts val="2000"/>
              <a:buFont typeface="Arial"/>
              <a:buChar char="•"/>
              <a:defRPr sz="2000" b="0" i="0" u="none" strike="noStrike" cap="none">
                <a:solidFill>
                  <a:schemeClr val="dk1"/>
                </a:solidFill>
                <a:latin typeface="Source Sans Pro"/>
                <a:ea typeface="Source Sans Pro"/>
                <a:cs typeface="Source Sans Pro"/>
                <a:sym typeface="Source Sans Pro"/>
              </a:defRPr>
            </a:lvl9pPr>
          </a:lstStyle>
          <a:p>
            <a:endParaRPr/>
          </a:p>
        </p:txBody>
      </p:sp>
      <p:sp>
        <p:nvSpPr>
          <p:cNvPr id="20" name="Shape 20"/>
          <p:cNvSpPr txBox="1">
            <a:spLocks noGrp="1"/>
          </p:cNvSpPr>
          <p:nvPr>
            <p:ph type="title"/>
          </p:nvPr>
        </p:nvSpPr>
        <p:spPr>
          <a:xfrm>
            <a:off x="1117709" y="407953"/>
            <a:ext cx="6947616" cy="585514"/>
          </a:xfrm>
          <a:prstGeom prst="rect">
            <a:avLst/>
          </a:prstGeom>
          <a:noFill/>
          <a:ln>
            <a:noFill/>
          </a:ln>
        </p:spPr>
        <p:txBody>
          <a:bodyPr wrap="square" lIns="91425" tIns="91425" rIns="91425" bIns="91425" anchor="ctr" anchorCtr="0"/>
          <a:lstStyle>
            <a:lvl1pPr marL="0" marR="0" lvl="0" indent="0" algn="ctr" rtl="0">
              <a:spcBef>
                <a:spcPts val="0"/>
              </a:spcBef>
              <a:buClr>
                <a:schemeClr val="lt1"/>
              </a:buClr>
              <a:buSzPts val="1400"/>
              <a:buFont typeface="Source Sans Pro"/>
              <a:buNone/>
              <a:defRPr sz="3600" b="1" i="0" u="none" strike="noStrike" cap="none">
                <a:solidFill>
                  <a:schemeClr val="lt1"/>
                </a:solidFill>
                <a:latin typeface="Source Sans Pro"/>
                <a:ea typeface="Source Sans Pro"/>
                <a:cs typeface="Source Sans Pro"/>
                <a:sym typeface="Source Sans Pro"/>
              </a:defRPr>
            </a:lvl1pPr>
            <a:lvl2pPr lvl="1" indent="0">
              <a:spcBef>
                <a:spcPts val="0"/>
              </a:spcBef>
              <a:buSzPts val="1400"/>
              <a:buNone/>
              <a:defRPr sz="1800"/>
            </a:lvl2pPr>
            <a:lvl3pPr lvl="2" indent="0">
              <a:spcBef>
                <a:spcPts val="0"/>
              </a:spcBef>
              <a:buSzPts val="1400"/>
              <a:buNone/>
              <a:defRPr sz="1800"/>
            </a:lvl3pPr>
            <a:lvl4pPr lvl="3" indent="0">
              <a:spcBef>
                <a:spcPts val="0"/>
              </a:spcBef>
              <a:buSzPts val="1400"/>
              <a:buNone/>
              <a:defRPr sz="1800"/>
            </a:lvl4pPr>
            <a:lvl5pPr lvl="4" indent="0">
              <a:spcBef>
                <a:spcPts val="0"/>
              </a:spcBef>
              <a:buSzPts val="1400"/>
              <a:buNone/>
              <a:defRPr sz="1800"/>
            </a:lvl5pPr>
            <a:lvl6pPr lvl="5" indent="0">
              <a:spcBef>
                <a:spcPts val="0"/>
              </a:spcBef>
              <a:buSzPts val="1400"/>
              <a:buNone/>
              <a:defRPr sz="1800"/>
            </a:lvl6pPr>
            <a:lvl7pPr lvl="6" indent="0">
              <a:spcBef>
                <a:spcPts val="0"/>
              </a:spcBef>
              <a:buSzPts val="1400"/>
              <a:buNone/>
              <a:defRPr sz="1800"/>
            </a:lvl7pPr>
            <a:lvl8pPr lvl="7" indent="0">
              <a:spcBef>
                <a:spcPts val="0"/>
              </a:spcBef>
              <a:buSzPts val="1400"/>
              <a:buNone/>
              <a:defRPr sz="1800"/>
            </a:lvl8pPr>
            <a:lvl9pPr lvl="8" indent="0">
              <a:spcBef>
                <a:spcPts val="0"/>
              </a:spcBef>
              <a:buSzPts val="1400"/>
              <a:buNone/>
              <a:defRPr sz="1800"/>
            </a:lvl9pPr>
          </a:lstStyle>
          <a:p>
            <a:endParaRPr/>
          </a:p>
        </p:txBody>
      </p:sp>
      <p:sp>
        <p:nvSpPr>
          <p:cNvPr id="21" name="Shape 21"/>
          <p:cNvSpPr txBox="1">
            <a:spLocks noGrp="1"/>
          </p:cNvSpPr>
          <p:nvPr>
            <p:ph type="body" idx="1"/>
          </p:nvPr>
        </p:nvSpPr>
        <p:spPr>
          <a:xfrm>
            <a:off x="1677241" y="998561"/>
            <a:ext cx="5828553" cy="481696"/>
          </a:xfrm>
          <a:prstGeom prst="rect">
            <a:avLst/>
          </a:prstGeom>
          <a:noFill/>
          <a:ln>
            <a:noFill/>
          </a:ln>
        </p:spPr>
        <p:txBody>
          <a:bodyPr wrap="square" lIns="91425" tIns="91425" rIns="91425" bIns="91425" anchor="t" anchorCtr="0"/>
          <a:lstStyle>
            <a:lvl1pPr marL="0" marR="0" lvl="0" indent="0" algn="ctr" rtl="0">
              <a:spcBef>
                <a:spcPts val="480"/>
              </a:spcBef>
              <a:buClr>
                <a:schemeClr val="lt1"/>
              </a:buClr>
              <a:buSzPts val="2800"/>
              <a:buFont typeface="Arial"/>
              <a:buNone/>
              <a:defRPr sz="2400" b="0" i="0" u="none" strike="noStrike" cap="none">
                <a:solidFill>
                  <a:schemeClr val="lt1"/>
                </a:solidFill>
                <a:latin typeface="Source Sans Pro"/>
                <a:ea typeface="Source Sans Pro"/>
                <a:cs typeface="Source Sans Pro"/>
                <a:sym typeface="Source Sans Pro"/>
              </a:defRPr>
            </a:lvl1pPr>
            <a:lvl2pPr marL="742950" marR="0" lvl="1" indent="-133350" algn="l" rtl="0">
              <a:spcBef>
                <a:spcPts val="480"/>
              </a:spcBef>
              <a:buClr>
                <a:srgbClr val="878787"/>
              </a:buClr>
              <a:buSzPts val="2400"/>
              <a:buFont typeface="Arial"/>
              <a:buChar char="–"/>
              <a:defRPr sz="2400" b="0" i="0" u="none" strike="noStrike" cap="none">
                <a:solidFill>
                  <a:srgbClr val="878787"/>
                </a:solidFill>
                <a:latin typeface="Source Sans Pro"/>
                <a:ea typeface="Source Sans Pro"/>
                <a:cs typeface="Source Sans Pro"/>
                <a:sym typeface="Source Sans Pro"/>
              </a:defRPr>
            </a:lvl2pPr>
            <a:lvl3pPr marL="1143000" marR="0" lvl="2" indent="-101600" algn="l" rtl="0">
              <a:spcBef>
                <a:spcPts val="400"/>
              </a:spcBef>
              <a:buClr>
                <a:srgbClr val="878787"/>
              </a:buClr>
              <a:buSzPts val="2000"/>
              <a:buFont typeface="Arial"/>
              <a:buChar char="•"/>
              <a:defRPr sz="2000" b="0" i="0" u="none" strike="noStrike" cap="none">
                <a:solidFill>
                  <a:srgbClr val="878787"/>
                </a:solidFill>
                <a:latin typeface="Source Sans Pro"/>
                <a:ea typeface="Source Sans Pro"/>
                <a:cs typeface="Source Sans Pro"/>
                <a:sym typeface="Source Sans Pro"/>
              </a:defRPr>
            </a:lvl3pPr>
            <a:lvl4pPr marL="1600200" marR="0" lvl="3" indent="-114300" algn="l" rtl="0">
              <a:spcBef>
                <a:spcPts val="360"/>
              </a:spcBef>
              <a:buClr>
                <a:srgbClr val="878787"/>
              </a:buClr>
              <a:buSzPts val="1800"/>
              <a:buFont typeface="Arial"/>
              <a:buChar char="–"/>
              <a:defRPr sz="1800" b="0" i="0" u="none" strike="noStrike" cap="none">
                <a:solidFill>
                  <a:srgbClr val="878787"/>
                </a:solidFill>
                <a:latin typeface="Source Sans Pro"/>
                <a:ea typeface="Source Sans Pro"/>
                <a:cs typeface="Source Sans Pro"/>
                <a:sym typeface="Source Sans Pro"/>
              </a:defRPr>
            </a:lvl4pPr>
            <a:lvl5pPr marL="2057400" marR="0" lvl="4" indent="-114300" algn="l" rtl="0">
              <a:spcBef>
                <a:spcPts val="360"/>
              </a:spcBef>
              <a:buClr>
                <a:srgbClr val="878787"/>
              </a:buClr>
              <a:buSzPts val="1800"/>
              <a:buFont typeface="Arial"/>
              <a:buChar char="»"/>
              <a:defRPr sz="1800" b="0" i="0" u="none" strike="noStrike" cap="none">
                <a:solidFill>
                  <a:srgbClr val="878787"/>
                </a:solidFill>
                <a:latin typeface="Source Sans Pro"/>
                <a:ea typeface="Source Sans Pro"/>
                <a:cs typeface="Source Sans Pro"/>
                <a:sym typeface="Source Sans Pro"/>
              </a:defRPr>
            </a:lvl5pPr>
            <a:lvl6pPr marL="2514600" marR="0" lvl="5" indent="-101600" algn="l" rtl="0">
              <a:spcBef>
                <a:spcPts val="400"/>
              </a:spcBef>
              <a:buClr>
                <a:schemeClr val="dk1"/>
              </a:buClr>
              <a:buSzPts val="2000"/>
              <a:buFont typeface="Arial"/>
              <a:buChar char="•"/>
              <a:defRPr sz="2000" b="0" i="0" u="none" strike="noStrike" cap="none">
                <a:solidFill>
                  <a:schemeClr val="dk1"/>
                </a:solidFill>
                <a:latin typeface="Source Sans Pro"/>
                <a:ea typeface="Source Sans Pro"/>
                <a:cs typeface="Source Sans Pro"/>
                <a:sym typeface="Source Sans Pro"/>
              </a:defRPr>
            </a:lvl6pPr>
            <a:lvl7pPr marL="2971800" marR="0" lvl="6" indent="-101600" algn="l" rtl="0">
              <a:spcBef>
                <a:spcPts val="400"/>
              </a:spcBef>
              <a:buClr>
                <a:schemeClr val="dk1"/>
              </a:buClr>
              <a:buSzPts val="2000"/>
              <a:buFont typeface="Arial"/>
              <a:buChar char="•"/>
              <a:defRPr sz="2000" b="0" i="0" u="none" strike="noStrike" cap="none">
                <a:solidFill>
                  <a:schemeClr val="dk1"/>
                </a:solidFill>
                <a:latin typeface="Source Sans Pro"/>
                <a:ea typeface="Source Sans Pro"/>
                <a:cs typeface="Source Sans Pro"/>
                <a:sym typeface="Source Sans Pro"/>
              </a:defRPr>
            </a:lvl7pPr>
            <a:lvl8pPr marL="3429000" marR="0" lvl="7" indent="-101600" algn="l" rtl="0">
              <a:spcBef>
                <a:spcPts val="400"/>
              </a:spcBef>
              <a:buClr>
                <a:schemeClr val="dk1"/>
              </a:buClr>
              <a:buSzPts val="2000"/>
              <a:buFont typeface="Arial"/>
              <a:buChar char="•"/>
              <a:defRPr sz="2000" b="0" i="0" u="none" strike="noStrike" cap="none">
                <a:solidFill>
                  <a:schemeClr val="dk1"/>
                </a:solidFill>
                <a:latin typeface="Source Sans Pro"/>
                <a:ea typeface="Source Sans Pro"/>
                <a:cs typeface="Source Sans Pro"/>
                <a:sym typeface="Source Sans Pro"/>
              </a:defRPr>
            </a:lvl8pPr>
            <a:lvl9pPr marL="3886200" marR="0" lvl="8" indent="-101600" algn="l" rtl="0">
              <a:spcBef>
                <a:spcPts val="400"/>
              </a:spcBef>
              <a:buClr>
                <a:schemeClr val="dk1"/>
              </a:buClr>
              <a:buSzPts val="2000"/>
              <a:buFont typeface="Arial"/>
              <a:buChar char="•"/>
              <a:defRPr sz="2000" b="0" i="0" u="none" strike="noStrike" cap="none">
                <a:solidFill>
                  <a:schemeClr val="dk1"/>
                </a:solidFill>
                <a:latin typeface="Source Sans Pro"/>
                <a:ea typeface="Source Sans Pro"/>
                <a:cs typeface="Source Sans Pro"/>
                <a:sym typeface="Source Sans Pro"/>
              </a:defRPr>
            </a:lvl9pPr>
          </a:lstStyle>
          <a:p>
            <a:endParaRPr/>
          </a:p>
        </p:txBody>
      </p:sp>
    </p:spTree>
    <p:extLst>
      <p:ext uri="{BB962C8B-B14F-4D97-AF65-F5344CB8AC3E}">
        <p14:creationId xmlns:p14="http://schemas.microsoft.com/office/powerpoint/2010/main" val="18838696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2" name="Shape 22"/>
          <p:cNvSpPr txBox="1">
            <a:spLocks noGrp="1"/>
          </p:cNvSpPr>
          <p:nvPr>
            <p:ph type="body" idx="1"/>
          </p:nvPr>
        </p:nvSpPr>
        <p:spPr>
          <a:xfrm>
            <a:off x="366713" y="1074737"/>
            <a:ext cx="8410499" cy="3383099"/>
          </a:xfrm>
          <a:prstGeom prst="rect">
            <a:avLst/>
          </a:prstGeom>
          <a:noFill/>
          <a:ln>
            <a:noFill/>
          </a:ln>
        </p:spPr>
        <p:txBody>
          <a:bodyPr lIns="91425" tIns="91425" rIns="91425" bIns="91425" anchor="t" anchorCtr="0"/>
          <a:lstStyle>
            <a:lvl1pPr rtl="0">
              <a:spcBef>
                <a:spcPts val="1200"/>
              </a:spcBef>
              <a:buClr>
                <a:schemeClr val="lt1"/>
              </a:buClr>
              <a:buFont typeface="Noto Symbol"/>
              <a:buChar char="•"/>
              <a:defRPr/>
            </a:lvl1pPr>
            <a:lvl2pPr rtl="0">
              <a:spcBef>
                <a:spcPts val="300"/>
              </a:spcBef>
              <a:buClr>
                <a:schemeClr val="lt1"/>
              </a:buClr>
              <a:buFont typeface="Verdana"/>
              <a:buChar char="–"/>
              <a:defRPr/>
            </a:lvl2pPr>
            <a:lvl3pPr rtl="0">
              <a:spcBef>
                <a:spcPts val="300"/>
              </a:spcBef>
              <a:buClr>
                <a:schemeClr val="lt1"/>
              </a:buClr>
              <a:buFont typeface="Verdana"/>
              <a:buChar char="▪"/>
              <a:defRPr/>
            </a:lvl3pPr>
            <a:lvl4pPr marL="1658937" indent="-211137" rtl="0">
              <a:spcBef>
                <a:spcPts val="300"/>
              </a:spcBef>
              <a:buClr>
                <a:schemeClr val="lt1"/>
              </a:buClr>
              <a:buFont typeface="Verdana"/>
              <a:buChar char="—"/>
              <a:defRPr/>
            </a:lvl4pPr>
            <a:lvl5pPr rtl="0">
              <a:spcBef>
                <a:spcPts val="300"/>
              </a:spcBef>
              <a:buClr>
                <a:schemeClr val="lt1"/>
              </a:buClr>
              <a:buFont typeface="Verdana"/>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2_Custom Layout">
    <p:spTree>
      <p:nvGrpSpPr>
        <p:cNvPr id="1" name="Shape 12"/>
        <p:cNvGrpSpPr/>
        <p:nvPr/>
      </p:nvGrpSpPr>
      <p:grpSpPr>
        <a:xfrm>
          <a:off x="0" y="0"/>
          <a:ext cx="0" cy="0"/>
          <a:chOff x="0" y="0"/>
          <a:chExt cx="0" cy="0"/>
        </a:xfrm>
      </p:grpSpPr>
      <p:sp>
        <p:nvSpPr>
          <p:cNvPr id="13" name="Shape 13"/>
          <p:cNvSpPr/>
          <p:nvPr/>
        </p:nvSpPr>
        <p:spPr>
          <a:xfrm>
            <a:off x="1" y="0"/>
            <a:ext cx="9144000" cy="5143500"/>
          </a:xfrm>
          <a:prstGeom prst="rect">
            <a:avLst/>
          </a:prstGeom>
          <a:solidFill>
            <a:schemeClr val="dk2"/>
          </a:solidFill>
          <a:ln w="25400" cap="flat" cmpd="sng">
            <a:solidFill>
              <a:srgbClr val="1B1B1B"/>
            </a:solidFill>
            <a:prstDash val="solid"/>
            <a:round/>
            <a:headEnd type="none" w="med" len="med"/>
            <a:tailEnd type="none" w="med" len="med"/>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14" name="Shape 14"/>
          <p:cNvSpPr>
            <a:spLocks noGrp="1"/>
          </p:cNvSpPr>
          <p:nvPr>
            <p:ph type="pic" idx="2"/>
          </p:nvPr>
        </p:nvSpPr>
        <p:spPr>
          <a:xfrm>
            <a:off x="0" y="0"/>
            <a:ext cx="9144000" cy="5143500"/>
          </a:xfrm>
          <a:prstGeom prst="rect">
            <a:avLst/>
          </a:prstGeom>
          <a:noFill/>
          <a:ln>
            <a:noFill/>
          </a:ln>
        </p:spPr>
        <p:txBody>
          <a:bodyPr wrap="square" lIns="91425" tIns="91425" rIns="91425" bIns="91425" anchor="t" anchorCtr="0"/>
          <a:lstStyle>
            <a:lvl1pPr marL="342900" marR="0" lvl="0" indent="-165100" algn="l" rtl="0">
              <a:spcBef>
                <a:spcPts val="560"/>
              </a:spcBef>
              <a:buClr>
                <a:srgbClr val="878787"/>
              </a:buClr>
              <a:buSzPts val="2800"/>
              <a:buFont typeface="Arial"/>
              <a:buChar char="•"/>
              <a:defRPr sz="2800" b="0" i="0" u="none" strike="noStrike" cap="none">
                <a:solidFill>
                  <a:srgbClr val="878787"/>
                </a:solidFill>
                <a:latin typeface="Source Sans Pro"/>
                <a:ea typeface="Source Sans Pro"/>
                <a:cs typeface="Source Sans Pro"/>
                <a:sym typeface="Source Sans Pro"/>
              </a:defRPr>
            </a:lvl1pPr>
            <a:lvl2pPr marL="742950" marR="0" lvl="1" indent="-133350" algn="l" rtl="0">
              <a:spcBef>
                <a:spcPts val="480"/>
              </a:spcBef>
              <a:buClr>
                <a:srgbClr val="878787"/>
              </a:buClr>
              <a:buSzPts val="2400"/>
              <a:buFont typeface="Arial"/>
              <a:buChar char="–"/>
              <a:defRPr sz="2400" b="0" i="0" u="none" strike="noStrike" cap="none">
                <a:solidFill>
                  <a:srgbClr val="878787"/>
                </a:solidFill>
                <a:latin typeface="Source Sans Pro"/>
                <a:ea typeface="Source Sans Pro"/>
                <a:cs typeface="Source Sans Pro"/>
                <a:sym typeface="Source Sans Pro"/>
              </a:defRPr>
            </a:lvl2pPr>
            <a:lvl3pPr marL="1143000" marR="0" lvl="2" indent="-101600" algn="l" rtl="0">
              <a:spcBef>
                <a:spcPts val="400"/>
              </a:spcBef>
              <a:buClr>
                <a:srgbClr val="878787"/>
              </a:buClr>
              <a:buSzPts val="2000"/>
              <a:buFont typeface="Arial"/>
              <a:buChar char="•"/>
              <a:defRPr sz="2000" b="0" i="0" u="none" strike="noStrike" cap="none">
                <a:solidFill>
                  <a:srgbClr val="878787"/>
                </a:solidFill>
                <a:latin typeface="Source Sans Pro"/>
                <a:ea typeface="Source Sans Pro"/>
                <a:cs typeface="Source Sans Pro"/>
                <a:sym typeface="Source Sans Pro"/>
              </a:defRPr>
            </a:lvl3pPr>
            <a:lvl4pPr marL="1600200" marR="0" lvl="3" indent="-114300" algn="l" rtl="0">
              <a:spcBef>
                <a:spcPts val="360"/>
              </a:spcBef>
              <a:buClr>
                <a:srgbClr val="878787"/>
              </a:buClr>
              <a:buSzPts val="1800"/>
              <a:buFont typeface="Arial"/>
              <a:buChar char="–"/>
              <a:defRPr sz="1800" b="0" i="0" u="none" strike="noStrike" cap="none">
                <a:solidFill>
                  <a:srgbClr val="878787"/>
                </a:solidFill>
                <a:latin typeface="Source Sans Pro"/>
                <a:ea typeface="Source Sans Pro"/>
                <a:cs typeface="Source Sans Pro"/>
                <a:sym typeface="Source Sans Pro"/>
              </a:defRPr>
            </a:lvl4pPr>
            <a:lvl5pPr marL="2057400" marR="0" lvl="4" indent="-114300" algn="l" rtl="0">
              <a:spcBef>
                <a:spcPts val="360"/>
              </a:spcBef>
              <a:buClr>
                <a:srgbClr val="878787"/>
              </a:buClr>
              <a:buSzPts val="1800"/>
              <a:buFont typeface="Arial"/>
              <a:buChar char="»"/>
              <a:defRPr sz="1800" b="0" i="0" u="none" strike="noStrike" cap="none">
                <a:solidFill>
                  <a:srgbClr val="878787"/>
                </a:solidFill>
                <a:latin typeface="Source Sans Pro"/>
                <a:ea typeface="Source Sans Pro"/>
                <a:cs typeface="Source Sans Pro"/>
                <a:sym typeface="Source Sans Pro"/>
              </a:defRPr>
            </a:lvl5pPr>
            <a:lvl6pPr marL="2514600" marR="0" lvl="5" indent="-101600" algn="l" rtl="0">
              <a:spcBef>
                <a:spcPts val="400"/>
              </a:spcBef>
              <a:buClr>
                <a:schemeClr val="dk1"/>
              </a:buClr>
              <a:buSzPts val="2000"/>
              <a:buFont typeface="Arial"/>
              <a:buChar char="•"/>
              <a:defRPr sz="2000" b="0" i="0" u="none" strike="noStrike" cap="none">
                <a:solidFill>
                  <a:schemeClr val="dk1"/>
                </a:solidFill>
                <a:latin typeface="Source Sans Pro"/>
                <a:ea typeface="Source Sans Pro"/>
                <a:cs typeface="Source Sans Pro"/>
                <a:sym typeface="Source Sans Pro"/>
              </a:defRPr>
            </a:lvl6pPr>
            <a:lvl7pPr marL="2971800" marR="0" lvl="6" indent="-101600" algn="l" rtl="0">
              <a:spcBef>
                <a:spcPts val="400"/>
              </a:spcBef>
              <a:buClr>
                <a:schemeClr val="dk1"/>
              </a:buClr>
              <a:buSzPts val="2000"/>
              <a:buFont typeface="Arial"/>
              <a:buChar char="•"/>
              <a:defRPr sz="2000" b="0" i="0" u="none" strike="noStrike" cap="none">
                <a:solidFill>
                  <a:schemeClr val="dk1"/>
                </a:solidFill>
                <a:latin typeface="Source Sans Pro"/>
                <a:ea typeface="Source Sans Pro"/>
                <a:cs typeface="Source Sans Pro"/>
                <a:sym typeface="Source Sans Pro"/>
              </a:defRPr>
            </a:lvl7pPr>
            <a:lvl8pPr marL="3429000" marR="0" lvl="7" indent="-101600" algn="l" rtl="0">
              <a:spcBef>
                <a:spcPts val="400"/>
              </a:spcBef>
              <a:buClr>
                <a:schemeClr val="dk1"/>
              </a:buClr>
              <a:buSzPts val="2000"/>
              <a:buFont typeface="Arial"/>
              <a:buChar char="•"/>
              <a:defRPr sz="2000" b="0" i="0" u="none" strike="noStrike" cap="none">
                <a:solidFill>
                  <a:schemeClr val="dk1"/>
                </a:solidFill>
                <a:latin typeface="Source Sans Pro"/>
                <a:ea typeface="Source Sans Pro"/>
                <a:cs typeface="Source Sans Pro"/>
                <a:sym typeface="Source Sans Pro"/>
              </a:defRPr>
            </a:lvl8pPr>
            <a:lvl9pPr marL="3886200" marR="0" lvl="8" indent="-101600" algn="l" rtl="0">
              <a:spcBef>
                <a:spcPts val="400"/>
              </a:spcBef>
              <a:buClr>
                <a:schemeClr val="dk1"/>
              </a:buClr>
              <a:buSzPts val="2000"/>
              <a:buFont typeface="Arial"/>
              <a:buChar char="•"/>
              <a:defRPr sz="2000" b="0" i="0" u="none" strike="noStrike" cap="none">
                <a:solidFill>
                  <a:schemeClr val="dk1"/>
                </a:solidFill>
                <a:latin typeface="Source Sans Pro"/>
                <a:ea typeface="Source Sans Pro"/>
                <a:cs typeface="Source Sans Pro"/>
                <a:sym typeface="Source Sans Pro"/>
              </a:defRPr>
            </a:lvl9pPr>
          </a:lstStyle>
          <a:p>
            <a:endParaRPr/>
          </a:p>
        </p:txBody>
      </p:sp>
      <p:sp>
        <p:nvSpPr>
          <p:cNvPr id="15" name="Shape 15"/>
          <p:cNvSpPr txBox="1">
            <a:spLocks noGrp="1"/>
          </p:cNvSpPr>
          <p:nvPr>
            <p:ph type="title"/>
          </p:nvPr>
        </p:nvSpPr>
        <p:spPr>
          <a:xfrm>
            <a:off x="1117709" y="407953"/>
            <a:ext cx="6947616" cy="585514"/>
          </a:xfrm>
          <a:prstGeom prst="rect">
            <a:avLst/>
          </a:prstGeom>
          <a:noFill/>
          <a:ln>
            <a:noFill/>
          </a:ln>
        </p:spPr>
        <p:txBody>
          <a:bodyPr wrap="square" lIns="91425" tIns="91425" rIns="91425" bIns="91425" anchor="ctr" anchorCtr="0"/>
          <a:lstStyle>
            <a:lvl1pPr marL="0" marR="0" lvl="0" indent="0" algn="l" rtl="0">
              <a:spcBef>
                <a:spcPts val="0"/>
              </a:spcBef>
              <a:buClr>
                <a:schemeClr val="lt1"/>
              </a:buClr>
              <a:buSzPts val="1400"/>
              <a:buFont typeface="Source Sans Pro"/>
              <a:buNone/>
              <a:defRPr sz="3600" b="1" i="0" u="none" strike="noStrike" cap="none">
                <a:solidFill>
                  <a:schemeClr val="lt1"/>
                </a:solidFill>
                <a:latin typeface="Source Sans Pro"/>
                <a:ea typeface="Source Sans Pro"/>
                <a:cs typeface="Source Sans Pro"/>
                <a:sym typeface="Source Sans Pro"/>
              </a:defRPr>
            </a:lvl1pPr>
            <a:lvl2pPr lvl="1" indent="0">
              <a:spcBef>
                <a:spcPts val="0"/>
              </a:spcBef>
              <a:buSzPts val="1400"/>
              <a:buNone/>
              <a:defRPr sz="1800"/>
            </a:lvl2pPr>
            <a:lvl3pPr lvl="2" indent="0">
              <a:spcBef>
                <a:spcPts val="0"/>
              </a:spcBef>
              <a:buSzPts val="1400"/>
              <a:buNone/>
              <a:defRPr sz="1800"/>
            </a:lvl3pPr>
            <a:lvl4pPr lvl="3" indent="0">
              <a:spcBef>
                <a:spcPts val="0"/>
              </a:spcBef>
              <a:buSzPts val="1400"/>
              <a:buNone/>
              <a:defRPr sz="1800"/>
            </a:lvl4pPr>
            <a:lvl5pPr lvl="4" indent="0">
              <a:spcBef>
                <a:spcPts val="0"/>
              </a:spcBef>
              <a:buSzPts val="1400"/>
              <a:buNone/>
              <a:defRPr sz="1800"/>
            </a:lvl5pPr>
            <a:lvl6pPr lvl="5" indent="0">
              <a:spcBef>
                <a:spcPts val="0"/>
              </a:spcBef>
              <a:buSzPts val="1400"/>
              <a:buNone/>
              <a:defRPr sz="1800"/>
            </a:lvl6pPr>
            <a:lvl7pPr lvl="6" indent="0">
              <a:spcBef>
                <a:spcPts val="0"/>
              </a:spcBef>
              <a:buSzPts val="1400"/>
              <a:buNone/>
              <a:defRPr sz="1800"/>
            </a:lvl7pPr>
            <a:lvl8pPr lvl="7" indent="0">
              <a:spcBef>
                <a:spcPts val="0"/>
              </a:spcBef>
              <a:buSzPts val="1400"/>
              <a:buNone/>
              <a:defRPr sz="1800"/>
            </a:lvl8pPr>
            <a:lvl9pPr lvl="8" indent="0">
              <a:spcBef>
                <a:spcPts val="0"/>
              </a:spcBef>
              <a:buSzPts val="1400"/>
              <a:buNone/>
              <a:defRPr sz="1800"/>
            </a:lvl9pPr>
          </a:lstStyle>
          <a:p>
            <a:endParaRPr/>
          </a:p>
        </p:txBody>
      </p:sp>
      <p:sp>
        <p:nvSpPr>
          <p:cNvPr id="16" name="Shape 16"/>
          <p:cNvSpPr txBox="1">
            <a:spLocks noGrp="1"/>
          </p:cNvSpPr>
          <p:nvPr>
            <p:ph type="body" idx="1"/>
          </p:nvPr>
        </p:nvSpPr>
        <p:spPr>
          <a:xfrm>
            <a:off x="1117709" y="998561"/>
            <a:ext cx="5828553" cy="481696"/>
          </a:xfrm>
          <a:prstGeom prst="rect">
            <a:avLst/>
          </a:prstGeom>
          <a:noFill/>
          <a:ln>
            <a:noFill/>
          </a:ln>
        </p:spPr>
        <p:txBody>
          <a:bodyPr wrap="square" lIns="91425" tIns="91425" rIns="91425" bIns="91425" anchor="t" anchorCtr="0"/>
          <a:lstStyle>
            <a:lvl1pPr marL="0" marR="0" lvl="0" indent="0" algn="l" rtl="0">
              <a:spcBef>
                <a:spcPts val="480"/>
              </a:spcBef>
              <a:buClr>
                <a:schemeClr val="lt1"/>
              </a:buClr>
              <a:buSzPts val="2800"/>
              <a:buFont typeface="Arial"/>
              <a:buNone/>
              <a:defRPr sz="2400" b="0" i="0" u="none" strike="noStrike" cap="none">
                <a:solidFill>
                  <a:schemeClr val="lt1"/>
                </a:solidFill>
                <a:latin typeface="Source Sans Pro"/>
                <a:ea typeface="Source Sans Pro"/>
                <a:cs typeface="Source Sans Pro"/>
                <a:sym typeface="Source Sans Pro"/>
              </a:defRPr>
            </a:lvl1pPr>
            <a:lvl2pPr marL="742950" marR="0" lvl="1" indent="-133350" algn="l" rtl="0">
              <a:spcBef>
                <a:spcPts val="480"/>
              </a:spcBef>
              <a:buClr>
                <a:srgbClr val="878787"/>
              </a:buClr>
              <a:buSzPts val="2400"/>
              <a:buFont typeface="Arial"/>
              <a:buChar char="–"/>
              <a:defRPr sz="2400" b="0" i="0" u="none" strike="noStrike" cap="none">
                <a:solidFill>
                  <a:srgbClr val="878787"/>
                </a:solidFill>
                <a:latin typeface="Source Sans Pro"/>
                <a:ea typeface="Source Sans Pro"/>
                <a:cs typeface="Source Sans Pro"/>
                <a:sym typeface="Source Sans Pro"/>
              </a:defRPr>
            </a:lvl2pPr>
            <a:lvl3pPr marL="1143000" marR="0" lvl="2" indent="-101600" algn="l" rtl="0">
              <a:spcBef>
                <a:spcPts val="400"/>
              </a:spcBef>
              <a:buClr>
                <a:srgbClr val="878787"/>
              </a:buClr>
              <a:buSzPts val="2000"/>
              <a:buFont typeface="Arial"/>
              <a:buChar char="•"/>
              <a:defRPr sz="2000" b="0" i="0" u="none" strike="noStrike" cap="none">
                <a:solidFill>
                  <a:srgbClr val="878787"/>
                </a:solidFill>
                <a:latin typeface="Source Sans Pro"/>
                <a:ea typeface="Source Sans Pro"/>
                <a:cs typeface="Source Sans Pro"/>
                <a:sym typeface="Source Sans Pro"/>
              </a:defRPr>
            </a:lvl3pPr>
            <a:lvl4pPr marL="1600200" marR="0" lvl="3" indent="-114300" algn="l" rtl="0">
              <a:spcBef>
                <a:spcPts val="360"/>
              </a:spcBef>
              <a:buClr>
                <a:srgbClr val="878787"/>
              </a:buClr>
              <a:buSzPts val="1800"/>
              <a:buFont typeface="Arial"/>
              <a:buChar char="–"/>
              <a:defRPr sz="1800" b="0" i="0" u="none" strike="noStrike" cap="none">
                <a:solidFill>
                  <a:srgbClr val="878787"/>
                </a:solidFill>
                <a:latin typeface="Source Sans Pro"/>
                <a:ea typeface="Source Sans Pro"/>
                <a:cs typeface="Source Sans Pro"/>
                <a:sym typeface="Source Sans Pro"/>
              </a:defRPr>
            </a:lvl4pPr>
            <a:lvl5pPr marL="2057400" marR="0" lvl="4" indent="-114300" algn="l" rtl="0">
              <a:spcBef>
                <a:spcPts val="360"/>
              </a:spcBef>
              <a:buClr>
                <a:srgbClr val="878787"/>
              </a:buClr>
              <a:buSzPts val="1800"/>
              <a:buFont typeface="Arial"/>
              <a:buChar char="»"/>
              <a:defRPr sz="1800" b="0" i="0" u="none" strike="noStrike" cap="none">
                <a:solidFill>
                  <a:srgbClr val="878787"/>
                </a:solidFill>
                <a:latin typeface="Source Sans Pro"/>
                <a:ea typeface="Source Sans Pro"/>
                <a:cs typeface="Source Sans Pro"/>
                <a:sym typeface="Source Sans Pro"/>
              </a:defRPr>
            </a:lvl5pPr>
            <a:lvl6pPr marL="2514600" marR="0" lvl="5" indent="-101600" algn="l" rtl="0">
              <a:spcBef>
                <a:spcPts val="400"/>
              </a:spcBef>
              <a:buClr>
                <a:schemeClr val="dk1"/>
              </a:buClr>
              <a:buSzPts val="2000"/>
              <a:buFont typeface="Arial"/>
              <a:buChar char="•"/>
              <a:defRPr sz="2000" b="0" i="0" u="none" strike="noStrike" cap="none">
                <a:solidFill>
                  <a:schemeClr val="dk1"/>
                </a:solidFill>
                <a:latin typeface="Source Sans Pro"/>
                <a:ea typeface="Source Sans Pro"/>
                <a:cs typeface="Source Sans Pro"/>
                <a:sym typeface="Source Sans Pro"/>
              </a:defRPr>
            </a:lvl6pPr>
            <a:lvl7pPr marL="2971800" marR="0" lvl="6" indent="-101600" algn="l" rtl="0">
              <a:spcBef>
                <a:spcPts val="400"/>
              </a:spcBef>
              <a:buClr>
                <a:schemeClr val="dk1"/>
              </a:buClr>
              <a:buSzPts val="2000"/>
              <a:buFont typeface="Arial"/>
              <a:buChar char="•"/>
              <a:defRPr sz="2000" b="0" i="0" u="none" strike="noStrike" cap="none">
                <a:solidFill>
                  <a:schemeClr val="dk1"/>
                </a:solidFill>
                <a:latin typeface="Source Sans Pro"/>
                <a:ea typeface="Source Sans Pro"/>
                <a:cs typeface="Source Sans Pro"/>
                <a:sym typeface="Source Sans Pro"/>
              </a:defRPr>
            </a:lvl7pPr>
            <a:lvl8pPr marL="3429000" marR="0" lvl="7" indent="-101600" algn="l" rtl="0">
              <a:spcBef>
                <a:spcPts val="400"/>
              </a:spcBef>
              <a:buClr>
                <a:schemeClr val="dk1"/>
              </a:buClr>
              <a:buSzPts val="2000"/>
              <a:buFont typeface="Arial"/>
              <a:buChar char="•"/>
              <a:defRPr sz="2000" b="0" i="0" u="none" strike="noStrike" cap="none">
                <a:solidFill>
                  <a:schemeClr val="dk1"/>
                </a:solidFill>
                <a:latin typeface="Source Sans Pro"/>
                <a:ea typeface="Source Sans Pro"/>
                <a:cs typeface="Source Sans Pro"/>
                <a:sym typeface="Source Sans Pro"/>
              </a:defRPr>
            </a:lvl8pPr>
            <a:lvl9pPr marL="3886200" marR="0" lvl="8" indent="-101600" algn="l" rtl="0">
              <a:spcBef>
                <a:spcPts val="400"/>
              </a:spcBef>
              <a:buClr>
                <a:schemeClr val="dk1"/>
              </a:buClr>
              <a:buSzPts val="2000"/>
              <a:buFont typeface="Arial"/>
              <a:buChar char="•"/>
              <a:defRPr sz="2000" b="0" i="0" u="none" strike="noStrike" cap="none">
                <a:solidFill>
                  <a:schemeClr val="dk1"/>
                </a:solidFill>
                <a:latin typeface="Source Sans Pro"/>
                <a:ea typeface="Source Sans Pro"/>
                <a:cs typeface="Source Sans Pro"/>
                <a:sym typeface="Source Sans Pro"/>
              </a:defRPr>
            </a:lvl9pPr>
          </a:lstStyle>
          <a:p>
            <a:endParaRPr/>
          </a:p>
        </p:txBody>
      </p:sp>
    </p:spTree>
    <p:extLst>
      <p:ext uri="{BB962C8B-B14F-4D97-AF65-F5344CB8AC3E}">
        <p14:creationId xmlns:p14="http://schemas.microsoft.com/office/powerpoint/2010/main" val="17486608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16_Blank">
    <p:bg>
      <p:bgPr>
        <a:solidFill>
          <a:schemeClr val="lt1"/>
        </a:solidFill>
        <a:effectLst/>
      </p:bgPr>
    </p:bg>
    <p:spTree>
      <p:nvGrpSpPr>
        <p:cNvPr id="1" name="Shape 209"/>
        <p:cNvGrpSpPr/>
        <p:nvPr/>
      </p:nvGrpSpPr>
      <p:grpSpPr>
        <a:xfrm>
          <a:off x="0" y="0"/>
          <a:ext cx="0" cy="0"/>
          <a:chOff x="0" y="0"/>
          <a:chExt cx="0" cy="0"/>
        </a:xfrm>
      </p:grpSpPr>
      <p:sp>
        <p:nvSpPr>
          <p:cNvPr id="2" name="Rectangle 1"/>
          <p:cNvSpPr/>
          <p:nvPr userDrawn="1"/>
        </p:nvSpPr>
        <p:spPr>
          <a:xfrm>
            <a:off x="0" y="4408714"/>
            <a:ext cx="9144000" cy="73478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 name="Shape 210"/>
          <p:cNvSpPr/>
          <p:nvPr/>
        </p:nvSpPr>
        <p:spPr>
          <a:xfrm>
            <a:off x="114300" y="112014"/>
            <a:ext cx="8915400" cy="4919472"/>
          </a:xfrm>
          <a:prstGeom prst="rect">
            <a:avLst/>
          </a:prstGeom>
          <a:solidFill>
            <a:srgbClr val="22313C"/>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chemeClr val="dk1"/>
              </a:buClr>
              <a:buFont typeface="Arial"/>
              <a:buNone/>
            </a:pPr>
            <a:endParaRPr sz="1800" b="0" i="0" u="none" strike="noStrike" cap="none">
              <a:solidFill>
                <a:schemeClr val="lt1"/>
              </a:solidFill>
              <a:latin typeface="Arial"/>
              <a:ea typeface="Arial"/>
              <a:cs typeface="Arial"/>
              <a:sym typeface="Arial"/>
            </a:endParaRPr>
          </a:p>
        </p:txBody>
      </p:sp>
      <p:sp>
        <p:nvSpPr>
          <p:cNvPr id="211" name="Shape 211"/>
          <p:cNvSpPr>
            <a:spLocks noGrp="1"/>
          </p:cNvSpPr>
          <p:nvPr>
            <p:ph type="pic" idx="2"/>
          </p:nvPr>
        </p:nvSpPr>
        <p:spPr>
          <a:xfrm>
            <a:off x="114300" y="112713"/>
            <a:ext cx="8915400" cy="4918074"/>
          </a:xfrm>
          <a:prstGeom prst="rect">
            <a:avLst/>
          </a:prstGeom>
          <a:noFill/>
          <a:ln>
            <a:noFill/>
          </a:ln>
        </p:spPr>
        <p:txBody>
          <a:bodyPr wrap="square" lIns="91425" tIns="91425" rIns="91425" bIns="91425" anchor="t" anchorCtr="0"/>
          <a:lstStyle>
            <a:lvl1pPr marL="0" marR="0" lvl="0" indent="0" algn="l" rtl="0">
              <a:lnSpc>
                <a:spcPct val="100000"/>
              </a:lnSpc>
              <a:spcBef>
                <a:spcPts val="640"/>
              </a:spcBef>
              <a:spcAft>
                <a:spcPts val="0"/>
              </a:spcAft>
              <a:buClr>
                <a:schemeClr val="dk1"/>
              </a:buClr>
              <a:buSzPts val="1400"/>
              <a:buFont typeface="Arial"/>
              <a:buNone/>
              <a:defRPr sz="3200" b="0" i="0" u="none" strike="noStrike" cap="none">
                <a:solidFill>
                  <a:schemeClr val="dk1"/>
                </a:solidFill>
                <a:latin typeface="Arial"/>
                <a:ea typeface="Arial"/>
                <a:cs typeface="Arial"/>
                <a:sym typeface="Arial"/>
              </a:defRPr>
            </a:lvl1pPr>
            <a:lvl2pPr marL="742950" marR="0" lvl="1" indent="6985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143000" marR="0" lvl="2" indent="762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600200" marR="0" lvl="3" indent="254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057400" marR="0" lvl="4" indent="254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514600" marR="0" lvl="5" indent="254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2971800" marR="0" lvl="6" indent="254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429000" marR="0" lvl="7" indent="254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3886200" marR="0" lvl="8" indent="254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119320459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Main Page">
    <p:spTree>
      <p:nvGrpSpPr>
        <p:cNvPr id="1" name="Shape 463"/>
        <p:cNvGrpSpPr/>
        <p:nvPr/>
      </p:nvGrpSpPr>
      <p:grpSpPr>
        <a:xfrm>
          <a:off x="0" y="0"/>
          <a:ext cx="0" cy="0"/>
          <a:chOff x="0" y="0"/>
          <a:chExt cx="0" cy="0"/>
        </a:xfrm>
      </p:grpSpPr>
      <p:sp>
        <p:nvSpPr>
          <p:cNvPr id="464" name="Shape 464"/>
          <p:cNvSpPr txBox="1">
            <a:spLocks noGrp="1"/>
          </p:cNvSpPr>
          <p:nvPr>
            <p:ph type="title"/>
          </p:nvPr>
        </p:nvSpPr>
        <p:spPr>
          <a:xfrm>
            <a:off x="113722" y="149918"/>
            <a:ext cx="8796928" cy="474445"/>
          </a:xfrm>
          <a:prstGeom prst="rect">
            <a:avLst/>
          </a:prstGeom>
          <a:noFill/>
          <a:ln>
            <a:noFill/>
          </a:ln>
        </p:spPr>
        <p:txBody>
          <a:bodyPr wrap="square" lIns="91425" tIns="91425" rIns="91425" bIns="91425" anchor="t" anchorCtr="0"/>
          <a:lstStyle>
            <a:lvl1pPr marL="0" marR="0" lvl="0" indent="0" algn="l" rtl="0">
              <a:spcBef>
                <a:spcPts val="0"/>
              </a:spcBef>
              <a:buClr>
                <a:srgbClr val="008774"/>
              </a:buClr>
              <a:buSzPts val="1400"/>
              <a:buFont typeface="Proxima Nova Semibold"/>
              <a:buNone/>
              <a:defRPr sz="2800" b="1" i="0" u="none" strike="noStrike" cap="none">
                <a:solidFill>
                  <a:srgbClr val="008774"/>
                </a:solidFill>
                <a:latin typeface="Proxima Nova Semibold"/>
                <a:ea typeface="Proxima Nova Semibold"/>
                <a:cs typeface="Proxima Nova Semibold"/>
                <a:sym typeface="Proxima Nova Semibold"/>
              </a:defRPr>
            </a:lvl1pPr>
            <a:lvl2pPr lvl="1" indent="0">
              <a:spcBef>
                <a:spcPts val="0"/>
              </a:spcBef>
              <a:buSzPts val="1400"/>
              <a:buNone/>
              <a:defRPr sz="1800"/>
            </a:lvl2pPr>
            <a:lvl3pPr lvl="2" indent="0">
              <a:spcBef>
                <a:spcPts val="0"/>
              </a:spcBef>
              <a:buSzPts val="1400"/>
              <a:buNone/>
              <a:defRPr sz="1800"/>
            </a:lvl3pPr>
            <a:lvl4pPr lvl="3" indent="0">
              <a:spcBef>
                <a:spcPts val="0"/>
              </a:spcBef>
              <a:buSzPts val="1400"/>
              <a:buNone/>
              <a:defRPr sz="1800"/>
            </a:lvl4pPr>
            <a:lvl5pPr lvl="4" indent="0">
              <a:spcBef>
                <a:spcPts val="0"/>
              </a:spcBef>
              <a:buSzPts val="1400"/>
              <a:buNone/>
              <a:defRPr sz="1800"/>
            </a:lvl5pPr>
            <a:lvl6pPr lvl="5" indent="0">
              <a:spcBef>
                <a:spcPts val="0"/>
              </a:spcBef>
              <a:buSzPts val="1400"/>
              <a:buNone/>
              <a:defRPr sz="1800"/>
            </a:lvl6pPr>
            <a:lvl7pPr lvl="6" indent="0">
              <a:spcBef>
                <a:spcPts val="0"/>
              </a:spcBef>
              <a:buSzPts val="1400"/>
              <a:buNone/>
              <a:defRPr sz="1800"/>
            </a:lvl7pPr>
            <a:lvl8pPr lvl="7" indent="0">
              <a:spcBef>
                <a:spcPts val="0"/>
              </a:spcBef>
              <a:buSzPts val="1400"/>
              <a:buNone/>
              <a:defRPr sz="1800"/>
            </a:lvl8pPr>
            <a:lvl9pPr lvl="8" indent="0">
              <a:spcBef>
                <a:spcPts val="0"/>
              </a:spcBef>
              <a:buSzPts val="1400"/>
              <a:buNone/>
              <a:defRPr sz="1800"/>
            </a:lvl9pPr>
          </a:lstStyle>
          <a:p>
            <a:endParaRPr/>
          </a:p>
        </p:txBody>
      </p:sp>
      <p:sp>
        <p:nvSpPr>
          <p:cNvPr id="465" name="Shape 465"/>
          <p:cNvSpPr txBox="1">
            <a:spLocks noGrp="1"/>
          </p:cNvSpPr>
          <p:nvPr>
            <p:ph type="body" idx="1"/>
          </p:nvPr>
        </p:nvSpPr>
        <p:spPr>
          <a:xfrm>
            <a:off x="114300" y="624363"/>
            <a:ext cx="8796338" cy="288565"/>
          </a:xfrm>
          <a:prstGeom prst="rect">
            <a:avLst/>
          </a:prstGeom>
          <a:noFill/>
          <a:ln>
            <a:noFill/>
          </a:ln>
        </p:spPr>
        <p:txBody>
          <a:bodyPr wrap="square" lIns="91425" tIns="91425" rIns="91425" bIns="91425" anchor="t" anchorCtr="0"/>
          <a:lstStyle>
            <a:lvl1pPr marL="0" marR="0" lvl="0" indent="0" algn="l" rtl="0">
              <a:spcBef>
                <a:spcPts val="360"/>
              </a:spcBef>
              <a:buClr>
                <a:srgbClr val="7F7F7F"/>
              </a:buClr>
              <a:buSzPts val="1400"/>
              <a:buFont typeface="Arial"/>
              <a:buNone/>
              <a:defRPr sz="1800" b="0" i="0" u="none" strike="noStrike" cap="none">
                <a:solidFill>
                  <a:srgbClr val="7F7F7F"/>
                </a:solidFill>
                <a:latin typeface="Proxima Nova Semibold"/>
                <a:ea typeface="Proxima Nova Semibold"/>
                <a:cs typeface="Proxima Nova Semibold"/>
                <a:sym typeface="Proxima Nova Semibold"/>
              </a:defRPr>
            </a:lvl1pPr>
            <a:lvl2pPr marL="742950" marR="0" lvl="1" indent="-107950" algn="l" rtl="0">
              <a:spcBef>
                <a:spcPts val="560"/>
              </a:spcBef>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143000" marR="0" lvl="2" indent="-76200" algn="l" rtl="0">
              <a:spcBef>
                <a:spcPts val="480"/>
              </a:spcBef>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600200" marR="0" lvl="3" indent="-101600" algn="l" rtl="0">
              <a:spcBef>
                <a:spcPts val="400"/>
              </a:spcBef>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057400" marR="0" lvl="4" indent="-101600" algn="l" rtl="0">
              <a:spcBef>
                <a:spcPts val="400"/>
              </a:spcBef>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514600" marR="0" lvl="5" indent="-101600" algn="l" rtl="0">
              <a:spcBef>
                <a:spcPts val="400"/>
              </a:spcBef>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2971800" marR="0" lvl="6" indent="-101600" algn="l" rtl="0">
              <a:spcBef>
                <a:spcPts val="400"/>
              </a:spcBef>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429000" marR="0" lvl="7" indent="-101600" algn="l" rtl="0">
              <a:spcBef>
                <a:spcPts val="400"/>
              </a:spcBef>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3886200" marR="0" lvl="8" indent="-101600" algn="l" rtl="0">
              <a:spcBef>
                <a:spcPts val="400"/>
              </a:spcBef>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466" name="Shape 466"/>
          <p:cNvSpPr/>
          <p:nvPr/>
        </p:nvSpPr>
        <p:spPr>
          <a:xfrm>
            <a:off x="0" y="0"/>
            <a:ext cx="9144000" cy="53993"/>
          </a:xfrm>
          <a:prstGeom prst="rect">
            <a:avLst/>
          </a:prstGeom>
          <a:solidFill>
            <a:srgbClr val="008774"/>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467" name="Shape 467"/>
          <p:cNvSpPr txBox="1"/>
          <p:nvPr/>
        </p:nvSpPr>
        <p:spPr>
          <a:xfrm>
            <a:off x="8636940" y="123312"/>
            <a:ext cx="431540" cy="230832"/>
          </a:xfrm>
          <a:prstGeom prst="rect">
            <a:avLst/>
          </a:prstGeom>
          <a:noFill/>
          <a:ln>
            <a:noFill/>
          </a:ln>
        </p:spPr>
        <p:txBody>
          <a:bodyPr wrap="square" lIns="91425" tIns="45700" rIns="91425" bIns="45700" anchor="t" anchorCtr="0">
            <a:noAutofit/>
          </a:bodyPr>
          <a:lstStyle/>
          <a:p>
            <a:pPr marL="0" marR="0" lvl="0" indent="0" algn="r" rtl="0">
              <a:lnSpc>
                <a:spcPct val="100000"/>
              </a:lnSpc>
              <a:spcBef>
                <a:spcPts val="0"/>
              </a:spcBef>
              <a:spcAft>
                <a:spcPts val="0"/>
              </a:spcAft>
              <a:buClr>
                <a:srgbClr val="B3B3B3"/>
              </a:buClr>
              <a:buFont typeface="Proxima Nova"/>
              <a:buNone/>
            </a:pPr>
            <a:fld id="{00000000-1234-1234-1234-123412341234}" type="slidenum">
              <a:rPr lang="en-US" sz="900" b="0" i="0" u="none" strike="noStrike" cap="none">
                <a:solidFill>
                  <a:srgbClr val="B3B3B3"/>
                </a:solidFill>
                <a:latin typeface="Proxima Nova"/>
                <a:ea typeface="Proxima Nova"/>
                <a:cs typeface="Proxima Nova"/>
                <a:sym typeface="Proxima Nova"/>
              </a:rPr>
              <a:t>‹#›</a:t>
            </a:fld>
            <a:endParaRPr lang="en-US" sz="900" b="0" i="0" u="none" strike="noStrike" cap="none">
              <a:solidFill>
                <a:srgbClr val="B3B3B3"/>
              </a:solidFill>
              <a:latin typeface="Proxima Nova"/>
              <a:ea typeface="Proxima Nova"/>
              <a:cs typeface="Proxima Nova"/>
              <a:sym typeface="Proxima Nova"/>
            </a:endParaRPr>
          </a:p>
        </p:txBody>
      </p:sp>
      <p:sp>
        <p:nvSpPr>
          <p:cNvPr id="2" name="Rectangle 1"/>
          <p:cNvSpPr/>
          <p:nvPr userDrawn="1"/>
        </p:nvSpPr>
        <p:spPr>
          <a:xfrm>
            <a:off x="0" y="0"/>
            <a:ext cx="9144000" cy="51435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9845780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Title Slide">
    <p:spTree>
      <p:nvGrpSpPr>
        <p:cNvPr id="1" name="Shape 83"/>
        <p:cNvGrpSpPr/>
        <p:nvPr/>
      </p:nvGrpSpPr>
      <p:grpSpPr>
        <a:xfrm>
          <a:off x="0" y="0"/>
          <a:ext cx="0" cy="0"/>
          <a:chOff x="0" y="0"/>
          <a:chExt cx="0" cy="0"/>
        </a:xfrm>
      </p:grpSpPr>
      <p:sp>
        <p:nvSpPr>
          <p:cNvPr id="84" name="Shape 84"/>
          <p:cNvSpPr/>
          <p:nvPr/>
        </p:nvSpPr>
        <p:spPr>
          <a:xfrm>
            <a:off x="0" y="0"/>
            <a:ext cx="9144000" cy="5143499"/>
          </a:xfrm>
          <a:prstGeom prst="rect">
            <a:avLst/>
          </a:prstGeom>
          <a:solidFill>
            <a:schemeClr val="lt2"/>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85" name="Shape 85"/>
          <p:cNvSpPr txBox="1">
            <a:spLocks noGrp="1"/>
          </p:cNvSpPr>
          <p:nvPr>
            <p:ph type="ctrTitle"/>
          </p:nvPr>
        </p:nvSpPr>
        <p:spPr>
          <a:xfrm>
            <a:off x="890587" y="1312906"/>
            <a:ext cx="4384200" cy="10065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buClr>
                <a:srgbClr val="F16F3B"/>
              </a:buClr>
              <a:buFont typeface="Arial"/>
              <a:buNone/>
              <a:defRPr/>
            </a:lvl1pPr>
            <a:lvl2pPr marL="0" marR="0" indent="0" algn="l" rtl="0">
              <a:lnSpc>
                <a:spcPct val="100000"/>
              </a:lnSpc>
              <a:spcBef>
                <a:spcPts val="0"/>
              </a:spcBef>
              <a:spcAft>
                <a:spcPts val="0"/>
              </a:spcAft>
              <a:buClr>
                <a:srgbClr val="000000"/>
              </a:buClr>
              <a:buFont typeface="Arial"/>
              <a:buNone/>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endParaRPr/>
          </a:p>
        </p:txBody>
      </p:sp>
      <p:sp>
        <p:nvSpPr>
          <p:cNvPr id="86" name="Shape 86"/>
          <p:cNvSpPr txBox="1">
            <a:spLocks noGrp="1"/>
          </p:cNvSpPr>
          <p:nvPr>
            <p:ph type="subTitle" idx="1"/>
          </p:nvPr>
        </p:nvSpPr>
        <p:spPr>
          <a:xfrm>
            <a:off x="890587" y="2633383"/>
            <a:ext cx="6048299" cy="369299"/>
          </a:xfrm>
          <a:prstGeom prst="rect">
            <a:avLst/>
          </a:prstGeom>
          <a:noFill/>
          <a:ln>
            <a:noFill/>
          </a:ln>
        </p:spPr>
        <p:txBody>
          <a:bodyPr lIns="91425" tIns="91425" rIns="91425" bIns="91425" anchor="t" anchorCtr="0"/>
          <a:lstStyle>
            <a:lvl1pPr marL="0" marR="0" indent="0" algn="l" rtl="0">
              <a:lnSpc>
                <a:spcPct val="100000"/>
              </a:lnSpc>
              <a:spcBef>
                <a:spcPts val="0"/>
              </a:spcBef>
              <a:spcAft>
                <a:spcPts val="0"/>
              </a:spcAft>
              <a:buClr>
                <a:srgbClr val="2C95DD"/>
              </a:buClr>
              <a:buFont typeface="Arial"/>
              <a:buNone/>
              <a:defRPr/>
            </a:lvl1pPr>
            <a:lvl2pPr marL="457200" marR="0" indent="0" algn="ctr" rtl="0">
              <a:lnSpc>
                <a:spcPct val="100000"/>
              </a:lnSpc>
              <a:spcBef>
                <a:spcPts val="480"/>
              </a:spcBef>
              <a:spcAft>
                <a:spcPts val="0"/>
              </a:spcAft>
              <a:buClr>
                <a:srgbClr val="2C95DD"/>
              </a:buClr>
              <a:buFont typeface="Arial"/>
              <a:buNone/>
              <a:defRPr/>
            </a:lvl2pPr>
            <a:lvl3pPr marL="914400" marR="0" indent="0" algn="ctr" rtl="0">
              <a:lnSpc>
                <a:spcPct val="100000"/>
              </a:lnSpc>
              <a:spcBef>
                <a:spcPts val="400"/>
              </a:spcBef>
              <a:spcAft>
                <a:spcPts val="0"/>
              </a:spcAft>
              <a:buClr>
                <a:srgbClr val="2C95DD"/>
              </a:buClr>
              <a:buFont typeface="Arial"/>
              <a:buNone/>
              <a:defRPr/>
            </a:lvl3pPr>
            <a:lvl4pPr marL="1371600" marR="0" indent="0" algn="ctr" rtl="0">
              <a:lnSpc>
                <a:spcPct val="100000"/>
              </a:lnSpc>
              <a:spcBef>
                <a:spcPts val="360"/>
              </a:spcBef>
              <a:spcAft>
                <a:spcPts val="0"/>
              </a:spcAft>
              <a:buClr>
                <a:srgbClr val="2C95DD"/>
              </a:buClr>
              <a:buFont typeface="Arial"/>
              <a:buNone/>
              <a:defRPr/>
            </a:lvl4pPr>
            <a:lvl5pPr marL="1828800" marR="0" indent="0" algn="ctr" rtl="0">
              <a:lnSpc>
                <a:spcPct val="100000"/>
              </a:lnSpc>
              <a:spcBef>
                <a:spcPts val="360"/>
              </a:spcBef>
              <a:spcAft>
                <a:spcPts val="0"/>
              </a:spcAft>
              <a:buClr>
                <a:srgbClr val="2C95DD"/>
              </a:buClr>
              <a:buFont typeface="Arial"/>
              <a:buNone/>
              <a:defRPr/>
            </a:lvl5pPr>
            <a:lvl6pPr marL="2286000" marR="0" indent="0" algn="ctr" rtl="0">
              <a:lnSpc>
                <a:spcPct val="100000"/>
              </a:lnSpc>
              <a:spcBef>
                <a:spcPts val="400"/>
              </a:spcBef>
              <a:spcAft>
                <a:spcPts val="0"/>
              </a:spcAft>
              <a:buClr>
                <a:srgbClr val="ACACAC"/>
              </a:buClr>
              <a:buFont typeface="Arial"/>
              <a:buNone/>
              <a:defRPr/>
            </a:lvl6pPr>
            <a:lvl7pPr marL="2743200" marR="0" indent="0" algn="ctr" rtl="0">
              <a:lnSpc>
                <a:spcPct val="100000"/>
              </a:lnSpc>
              <a:spcBef>
                <a:spcPts val="400"/>
              </a:spcBef>
              <a:spcAft>
                <a:spcPts val="0"/>
              </a:spcAft>
              <a:buClr>
                <a:srgbClr val="ACACAC"/>
              </a:buClr>
              <a:buFont typeface="Arial"/>
              <a:buNone/>
              <a:defRPr/>
            </a:lvl7pPr>
            <a:lvl8pPr marL="3200400" marR="0" indent="0" algn="ctr" rtl="0">
              <a:lnSpc>
                <a:spcPct val="100000"/>
              </a:lnSpc>
              <a:spcBef>
                <a:spcPts val="400"/>
              </a:spcBef>
              <a:spcAft>
                <a:spcPts val="0"/>
              </a:spcAft>
              <a:buClr>
                <a:srgbClr val="ACACAC"/>
              </a:buClr>
              <a:buFont typeface="Arial"/>
              <a:buNone/>
              <a:defRPr/>
            </a:lvl8pPr>
            <a:lvl9pPr marL="3657600" marR="0" indent="0" algn="ctr" rtl="0">
              <a:lnSpc>
                <a:spcPct val="100000"/>
              </a:lnSpc>
              <a:spcBef>
                <a:spcPts val="400"/>
              </a:spcBef>
              <a:spcAft>
                <a:spcPts val="0"/>
              </a:spcAft>
              <a:buClr>
                <a:srgbClr val="ACACAC"/>
              </a:buClr>
              <a:buFont typeface="Arial"/>
              <a:buNone/>
              <a:defRPr/>
            </a:lvl9pPr>
          </a:lstStyle>
          <a:p>
            <a:endParaRPr/>
          </a:p>
        </p:txBody>
      </p:sp>
      <p:sp>
        <p:nvSpPr>
          <p:cNvPr id="87" name="Shape 87"/>
          <p:cNvSpPr txBox="1">
            <a:spLocks noGrp="1"/>
          </p:cNvSpPr>
          <p:nvPr>
            <p:ph type="body" idx="2"/>
          </p:nvPr>
        </p:nvSpPr>
        <p:spPr>
          <a:xfrm>
            <a:off x="908582" y="3710100"/>
            <a:ext cx="5026500" cy="276899"/>
          </a:xfrm>
          <a:prstGeom prst="rect">
            <a:avLst/>
          </a:prstGeom>
          <a:noFill/>
          <a:ln>
            <a:noFill/>
          </a:ln>
        </p:spPr>
        <p:txBody>
          <a:bodyPr lIns="91425" tIns="91425" rIns="91425" bIns="91425" anchor="t" anchorCtr="0"/>
          <a:lstStyle>
            <a:lvl1pPr rtl="0">
              <a:spcBef>
                <a:spcPts val="0"/>
              </a:spcBef>
              <a:buClr>
                <a:srgbClr val="7F7F7F"/>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88" name="Shape 88"/>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89" name="Shape 89"/>
          <p:cNvSpPr txBox="1"/>
          <p:nvPr/>
        </p:nvSpPr>
        <p:spPr>
          <a:xfrm flipH="1">
            <a:off x="8553449" y="5021496"/>
            <a:ext cx="533399" cy="123000"/>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chemeClr val="dk1"/>
              </a:buClr>
              <a:buSzPct val="25000"/>
              <a:buFont typeface="Arial"/>
              <a:buNone/>
            </a:pPr>
            <a:r>
              <a:rPr lang="en" sz="1400" b="0" i="0" u="none" strike="noStrike" cap="none" baseline="0">
                <a:solidFill>
                  <a:srgbClr val="000000"/>
                </a:solidFill>
                <a:latin typeface="Arial"/>
                <a:ea typeface="Arial"/>
                <a:cs typeface="Arial"/>
                <a:sym typeface="Arial"/>
              </a:rPr>
              <a:t> </a:t>
            </a:r>
          </a:p>
        </p:txBody>
      </p:sp>
      <p:sp>
        <p:nvSpPr>
          <p:cNvPr id="90" name="Shape 90"/>
          <p:cNvSpPr txBox="1"/>
          <p:nvPr/>
        </p:nvSpPr>
        <p:spPr>
          <a:xfrm>
            <a:off x="366712" y="5018448"/>
            <a:ext cx="2274900" cy="99900"/>
          </a:xfrm>
          <a:prstGeom prst="rect">
            <a:avLst/>
          </a:prstGeom>
          <a:noFill/>
          <a:ln>
            <a:noFill/>
          </a:ln>
        </p:spPr>
        <p:txBody>
          <a:bodyPr lIns="0" tIns="0" rIns="0" bIns="0" anchor="t" anchorCtr="0">
            <a:noAutofit/>
          </a:bodyPr>
          <a:lstStyle/>
          <a:p>
            <a:pPr lvl="0" rtl="0">
              <a:spcBef>
                <a:spcPts val="0"/>
              </a:spcBef>
              <a:buClr>
                <a:srgbClr val="7F7F7F"/>
              </a:buClr>
              <a:buSzPct val="25000"/>
              <a:buFont typeface="Arial"/>
              <a:buNone/>
            </a:pPr>
            <a:r>
              <a:rPr lang="en" sz="650">
                <a:solidFill>
                  <a:srgbClr val="7F7F7F"/>
                </a:solidFill>
              </a:rPr>
              <a:t>Pivotal Confidential–Internal Use Only</a:t>
            </a:r>
          </a:p>
          <a:p>
            <a:pPr marL="0" marR="0" lvl="0" indent="0" algn="l" rtl="0">
              <a:lnSpc>
                <a:spcPct val="100000"/>
              </a:lnSpc>
              <a:spcBef>
                <a:spcPts val="0"/>
              </a:spcBef>
              <a:spcAft>
                <a:spcPts val="0"/>
              </a:spcAft>
              <a:buClr>
                <a:srgbClr val="7F7F7F"/>
              </a:buClr>
              <a:buFont typeface="Arial"/>
              <a:buNone/>
            </a:pPr>
            <a:endParaRPr sz="650">
              <a:solidFill>
                <a:srgbClr val="7F7F7F"/>
              </a:solidFill>
            </a:endParaRPr>
          </a:p>
        </p:txBody>
      </p:sp>
      <p:pic>
        <p:nvPicPr>
          <p:cNvPr id="91" name="Shape 91"/>
          <p:cNvPicPr preferRelativeResize="0"/>
          <p:nvPr/>
        </p:nvPicPr>
        <p:blipFill rotWithShape="1">
          <a:blip r:embed="rId2">
            <a:alphaModFix/>
          </a:blip>
          <a:srcRect/>
          <a:stretch/>
        </p:blipFill>
        <p:spPr>
          <a:xfrm>
            <a:off x="7941732" y="4713965"/>
            <a:ext cx="957299" cy="219600"/>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Divider">
    <p:spTree>
      <p:nvGrpSpPr>
        <p:cNvPr id="1" name="Shape 92"/>
        <p:cNvGrpSpPr/>
        <p:nvPr/>
      </p:nvGrpSpPr>
      <p:grpSpPr>
        <a:xfrm>
          <a:off x="0" y="0"/>
          <a:ext cx="0" cy="0"/>
          <a:chOff x="0" y="0"/>
          <a:chExt cx="0" cy="0"/>
        </a:xfrm>
      </p:grpSpPr>
      <p:sp>
        <p:nvSpPr>
          <p:cNvPr id="93" name="Shape 93"/>
          <p:cNvSpPr/>
          <p:nvPr/>
        </p:nvSpPr>
        <p:spPr>
          <a:xfrm>
            <a:off x="0" y="0"/>
            <a:ext cx="9144000" cy="5143499"/>
          </a:xfrm>
          <a:prstGeom prst="rect">
            <a:avLst/>
          </a:prstGeom>
          <a:solidFill>
            <a:srgbClr val="000000"/>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94" name="Shape 94"/>
          <p:cNvSpPr/>
          <p:nvPr/>
        </p:nvSpPr>
        <p:spPr>
          <a:xfrm>
            <a:off x="0" y="4629150"/>
            <a:ext cx="9144000" cy="385800"/>
          </a:xfrm>
          <a:prstGeom prst="rect">
            <a:avLst/>
          </a:prstGeom>
          <a:solidFill>
            <a:srgbClr val="00685D"/>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95" name="Shape 95"/>
          <p:cNvSpPr txBox="1"/>
          <p:nvPr/>
        </p:nvSpPr>
        <p:spPr>
          <a:xfrm flipH="1">
            <a:off x="8553449" y="5021496"/>
            <a:ext cx="533399" cy="123000"/>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chemeClr val="dk1"/>
              </a:buClr>
              <a:buSzPct val="25000"/>
              <a:buFont typeface="Arial"/>
              <a:buNone/>
            </a:pPr>
            <a:r>
              <a:rPr lang="en" sz="1400" b="0" i="0" u="none" strike="noStrike" cap="none" baseline="0">
                <a:solidFill>
                  <a:srgbClr val="000000"/>
                </a:solidFill>
                <a:latin typeface="Arial"/>
                <a:ea typeface="Arial"/>
                <a:cs typeface="Arial"/>
                <a:sym typeface="Arial"/>
              </a:rPr>
              <a:t> </a:t>
            </a:r>
          </a:p>
        </p:txBody>
      </p:sp>
      <p:sp>
        <p:nvSpPr>
          <p:cNvPr id="96" name="Shape 96"/>
          <p:cNvSpPr txBox="1"/>
          <p:nvPr/>
        </p:nvSpPr>
        <p:spPr>
          <a:xfrm>
            <a:off x="366712" y="5018448"/>
            <a:ext cx="2274900" cy="99900"/>
          </a:xfrm>
          <a:prstGeom prst="rect">
            <a:avLst/>
          </a:prstGeom>
          <a:noFill/>
          <a:ln>
            <a:noFill/>
          </a:ln>
        </p:spPr>
        <p:txBody>
          <a:bodyPr lIns="0" tIns="0" rIns="0" bIns="0" anchor="t" anchorCtr="0">
            <a:noAutofit/>
          </a:bodyPr>
          <a:lstStyle/>
          <a:p>
            <a:pPr lvl="0" rtl="0">
              <a:spcBef>
                <a:spcPts val="0"/>
              </a:spcBef>
              <a:buClr>
                <a:srgbClr val="7F7F7F"/>
              </a:buClr>
              <a:buSzPct val="25000"/>
              <a:buFont typeface="Arial"/>
              <a:buNone/>
            </a:pPr>
            <a:r>
              <a:rPr lang="en" sz="650">
                <a:solidFill>
                  <a:srgbClr val="7F7F7F"/>
                </a:solidFill>
              </a:rPr>
              <a:t>Pivotal Confidential–Internal Use Only</a:t>
            </a:r>
          </a:p>
          <a:p>
            <a:pPr marL="0" marR="0" lvl="0" indent="0" algn="l" rtl="0">
              <a:lnSpc>
                <a:spcPct val="100000"/>
              </a:lnSpc>
              <a:spcBef>
                <a:spcPts val="0"/>
              </a:spcBef>
              <a:spcAft>
                <a:spcPts val="0"/>
              </a:spcAft>
              <a:buClr>
                <a:srgbClr val="7F7F7F"/>
              </a:buClr>
              <a:buFont typeface="Arial"/>
              <a:buNone/>
            </a:pPr>
            <a:endParaRPr sz="650">
              <a:solidFill>
                <a:srgbClr val="7F7F7F"/>
              </a:solidFill>
            </a:endParaRPr>
          </a:p>
        </p:txBody>
      </p:sp>
      <p:sp>
        <p:nvSpPr>
          <p:cNvPr id="97" name="Shape 97"/>
          <p:cNvSpPr txBox="1">
            <a:spLocks noGrp="1"/>
          </p:cNvSpPr>
          <p:nvPr>
            <p:ph type="ctrTitle"/>
          </p:nvPr>
        </p:nvSpPr>
        <p:spPr>
          <a:xfrm>
            <a:off x="1017587" y="1739929"/>
            <a:ext cx="6048299" cy="6207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buClr>
                <a:schemeClr val="accent3"/>
              </a:buClr>
              <a:buFont typeface="Arial"/>
              <a:buNone/>
              <a:defRPr/>
            </a:lvl1pPr>
            <a:lvl2pPr marL="0" marR="0" indent="0" algn="l" rtl="0">
              <a:lnSpc>
                <a:spcPct val="100000"/>
              </a:lnSpc>
              <a:spcBef>
                <a:spcPts val="0"/>
              </a:spcBef>
              <a:spcAft>
                <a:spcPts val="0"/>
              </a:spcAft>
              <a:buClr>
                <a:srgbClr val="000000"/>
              </a:buClr>
              <a:buFont typeface="Arial"/>
              <a:buNone/>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endParaRPr/>
          </a:p>
        </p:txBody>
      </p:sp>
      <p:sp>
        <p:nvSpPr>
          <p:cNvPr id="98" name="Shape 98"/>
          <p:cNvSpPr txBox="1">
            <a:spLocks noGrp="1"/>
          </p:cNvSpPr>
          <p:nvPr>
            <p:ph type="body" idx="1"/>
          </p:nvPr>
        </p:nvSpPr>
        <p:spPr>
          <a:xfrm>
            <a:off x="1026053" y="2447127"/>
            <a:ext cx="6048299" cy="562800"/>
          </a:xfrm>
          <a:prstGeom prst="rect">
            <a:avLst/>
          </a:prstGeom>
          <a:noFill/>
          <a:ln>
            <a:noFill/>
          </a:ln>
        </p:spPr>
        <p:txBody>
          <a:bodyPr lIns="91425" tIns="91425" rIns="91425" bIns="91425" anchor="t" anchorCtr="0"/>
          <a:lstStyle>
            <a:lvl1pPr rtl="0">
              <a:spcBef>
                <a:spcPts val="1200"/>
              </a:spcBef>
              <a:buClr>
                <a:srgbClr val="1C7B70"/>
              </a:buClr>
              <a:buFont typeface="Arial"/>
              <a:buNone/>
              <a:defRPr/>
            </a:lvl1pPr>
            <a:lvl2pPr rtl="0">
              <a:spcBef>
                <a:spcPts val="300"/>
              </a:spcBef>
              <a:buClr>
                <a:srgbClr val="1C7B70"/>
              </a:buClr>
              <a:buFont typeface="Arial"/>
              <a:buNone/>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pic>
        <p:nvPicPr>
          <p:cNvPr id="99" name="Shape 99"/>
          <p:cNvPicPr preferRelativeResize="0"/>
          <p:nvPr/>
        </p:nvPicPr>
        <p:blipFill rotWithShape="1">
          <a:blip r:embed="rId2">
            <a:alphaModFix/>
          </a:blip>
          <a:srcRect/>
          <a:stretch/>
        </p:blipFill>
        <p:spPr>
          <a:xfrm>
            <a:off x="7941732" y="4713965"/>
            <a:ext cx="957299" cy="219600"/>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Divider 1">
    <p:spTree>
      <p:nvGrpSpPr>
        <p:cNvPr id="1" name="Shape 100"/>
        <p:cNvGrpSpPr/>
        <p:nvPr/>
      </p:nvGrpSpPr>
      <p:grpSpPr>
        <a:xfrm>
          <a:off x="0" y="0"/>
          <a:ext cx="0" cy="0"/>
          <a:chOff x="0" y="0"/>
          <a:chExt cx="0" cy="0"/>
        </a:xfrm>
      </p:grpSpPr>
      <p:sp>
        <p:nvSpPr>
          <p:cNvPr id="101" name="Shape 101"/>
          <p:cNvSpPr/>
          <p:nvPr/>
        </p:nvSpPr>
        <p:spPr>
          <a:xfrm>
            <a:off x="0" y="0"/>
            <a:ext cx="9144000" cy="2168400"/>
          </a:xfrm>
          <a:prstGeom prst="rect">
            <a:avLst/>
          </a:prstGeom>
          <a:gradFill>
            <a:gsLst>
              <a:gs pos="0">
                <a:schemeClr val="lt1"/>
              </a:gs>
              <a:gs pos="100000">
                <a:srgbClr val="BFBFBF">
                  <a:alpha val="60392"/>
                </a:srgbClr>
              </a:gs>
            </a:gsLst>
            <a:lin ang="16200037" scaled="0"/>
          </a:gra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102" name="Shape 102"/>
          <p:cNvSpPr txBox="1">
            <a:spLocks noGrp="1"/>
          </p:cNvSpPr>
          <p:nvPr>
            <p:ph type="ctrTitle"/>
          </p:nvPr>
        </p:nvSpPr>
        <p:spPr>
          <a:xfrm>
            <a:off x="2728910" y="1006879"/>
            <a:ext cx="6048299" cy="12189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buClr>
                <a:schemeClr val="dk2"/>
              </a:buClr>
              <a:buFont typeface="Arial"/>
              <a:buNone/>
              <a:defRPr/>
            </a:lvl1pPr>
            <a:lvl2pPr marL="0" marR="0" indent="0" algn="l" rtl="0">
              <a:lnSpc>
                <a:spcPct val="100000"/>
              </a:lnSpc>
              <a:spcBef>
                <a:spcPts val="0"/>
              </a:spcBef>
              <a:spcAft>
                <a:spcPts val="0"/>
              </a:spcAft>
              <a:buClr>
                <a:srgbClr val="000000"/>
              </a:buClr>
              <a:buFont typeface="Arial"/>
              <a:buNone/>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endParaRPr/>
          </a:p>
        </p:txBody>
      </p:sp>
      <p:sp>
        <p:nvSpPr>
          <p:cNvPr id="103" name="Shape 103"/>
          <p:cNvSpPr txBox="1">
            <a:spLocks noGrp="1"/>
          </p:cNvSpPr>
          <p:nvPr>
            <p:ph type="subTitle" idx="1"/>
          </p:nvPr>
        </p:nvSpPr>
        <p:spPr>
          <a:xfrm>
            <a:off x="2728913" y="2455862"/>
            <a:ext cx="6048299" cy="1901699"/>
          </a:xfrm>
          <a:prstGeom prst="rect">
            <a:avLst/>
          </a:prstGeom>
          <a:noFill/>
          <a:ln>
            <a:noFill/>
          </a:ln>
        </p:spPr>
        <p:txBody>
          <a:bodyPr lIns="91425" tIns="91425" rIns="91425" bIns="91425" anchor="t" anchorCtr="0"/>
          <a:lstStyle>
            <a:lvl1pPr marL="0" marR="0" indent="0" algn="l" rtl="0">
              <a:lnSpc>
                <a:spcPct val="100000"/>
              </a:lnSpc>
              <a:spcBef>
                <a:spcPts val="600"/>
              </a:spcBef>
              <a:spcAft>
                <a:spcPts val="0"/>
              </a:spcAft>
              <a:buClr>
                <a:srgbClr val="2C95DD"/>
              </a:buClr>
              <a:buFont typeface="Arial"/>
              <a:buNone/>
              <a:defRPr/>
            </a:lvl1pPr>
            <a:lvl2pPr marL="457200" marR="0" indent="0" algn="ctr" rtl="0">
              <a:lnSpc>
                <a:spcPct val="100000"/>
              </a:lnSpc>
              <a:spcBef>
                <a:spcPts val="480"/>
              </a:spcBef>
              <a:spcAft>
                <a:spcPts val="0"/>
              </a:spcAft>
              <a:buClr>
                <a:srgbClr val="2C95DD"/>
              </a:buClr>
              <a:buFont typeface="Arial"/>
              <a:buNone/>
              <a:defRPr/>
            </a:lvl2pPr>
            <a:lvl3pPr marL="914400" marR="0" indent="0" algn="ctr" rtl="0">
              <a:lnSpc>
                <a:spcPct val="100000"/>
              </a:lnSpc>
              <a:spcBef>
                <a:spcPts val="400"/>
              </a:spcBef>
              <a:spcAft>
                <a:spcPts val="0"/>
              </a:spcAft>
              <a:buClr>
                <a:srgbClr val="2C95DD"/>
              </a:buClr>
              <a:buFont typeface="Arial"/>
              <a:buNone/>
              <a:defRPr/>
            </a:lvl3pPr>
            <a:lvl4pPr marL="1371600" marR="0" indent="0" algn="ctr" rtl="0">
              <a:lnSpc>
                <a:spcPct val="100000"/>
              </a:lnSpc>
              <a:spcBef>
                <a:spcPts val="360"/>
              </a:spcBef>
              <a:spcAft>
                <a:spcPts val="0"/>
              </a:spcAft>
              <a:buClr>
                <a:srgbClr val="2C95DD"/>
              </a:buClr>
              <a:buFont typeface="Arial"/>
              <a:buNone/>
              <a:defRPr/>
            </a:lvl4pPr>
            <a:lvl5pPr marL="1828800" marR="0" indent="0" algn="ctr" rtl="0">
              <a:lnSpc>
                <a:spcPct val="100000"/>
              </a:lnSpc>
              <a:spcBef>
                <a:spcPts val="360"/>
              </a:spcBef>
              <a:spcAft>
                <a:spcPts val="0"/>
              </a:spcAft>
              <a:buClr>
                <a:srgbClr val="2C95DD"/>
              </a:buClr>
              <a:buFont typeface="Arial"/>
              <a:buNone/>
              <a:defRPr/>
            </a:lvl5pPr>
            <a:lvl6pPr marL="2286000" marR="0" indent="0" algn="ctr" rtl="0">
              <a:lnSpc>
                <a:spcPct val="100000"/>
              </a:lnSpc>
              <a:spcBef>
                <a:spcPts val="400"/>
              </a:spcBef>
              <a:spcAft>
                <a:spcPts val="0"/>
              </a:spcAft>
              <a:buClr>
                <a:srgbClr val="ACACAC"/>
              </a:buClr>
              <a:buFont typeface="Arial"/>
              <a:buNone/>
              <a:defRPr/>
            </a:lvl6pPr>
            <a:lvl7pPr marL="2743200" marR="0" indent="0" algn="ctr" rtl="0">
              <a:lnSpc>
                <a:spcPct val="100000"/>
              </a:lnSpc>
              <a:spcBef>
                <a:spcPts val="400"/>
              </a:spcBef>
              <a:spcAft>
                <a:spcPts val="0"/>
              </a:spcAft>
              <a:buClr>
                <a:srgbClr val="ACACAC"/>
              </a:buClr>
              <a:buFont typeface="Arial"/>
              <a:buNone/>
              <a:defRPr/>
            </a:lvl7pPr>
            <a:lvl8pPr marL="3200400" marR="0" indent="0" algn="ctr" rtl="0">
              <a:lnSpc>
                <a:spcPct val="100000"/>
              </a:lnSpc>
              <a:spcBef>
                <a:spcPts val="400"/>
              </a:spcBef>
              <a:spcAft>
                <a:spcPts val="0"/>
              </a:spcAft>
              <a:buClr>
                <a:srgbClr val="ACACAC"/>
              </a:buClr>
              <a:buFont typeface="Arial"/>
              <a:buNone/>
              <a:defRPr/>
            </a:lvl8pPr>
            <a:lvl9pPr marL="3657600" marR="0" indent="0" algn="ctr" rtl="0">
              <a:lnSpc>
                <a:spcPct val="100000"/>
              </a:lnSpc>
              <a:spcBef>
                <a:spcPts val="400"/>
              </a:spcBef>
              <a:spcAft>
                <a:spcPts val="0"/>
              </a:spcAft>
              <a:buClr>
                <a:srgbClr val="ACACAC"/>
              </a:buClr>
              <a:buFont typeface="Arial"/>
              <a:buNone/>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Divider 3 -Large Text">
    <p:spTree>
      <p:nvGrpSpPr>
        <p:cNvPr id="1" name="Shape 104"/>
        <p:cNvGrpSpPr/>
        <p:nvPr/>
      </p:nvGrpSpPr>
      <p:grpSpPr>
        <a:xfrm>
          <a:off x="0" y="0"/>
          <a:ext cx="0" cy="0"/>
          <a:chOff x="0" y="0"/>
          <a:chExt cx="0" cy="0"/>
        </a:xfrm>
      </p:grpSpPr>
      <p:sp>
        <p:nvSpPr>
          <p:cNvPr id="105" name="Shape 105"/>
          <p:cNvSpPr/>
          <p:nvPr/>
        </p:nvSpPr>
        <p:spPr>
          <a:xfrm>
            <a:off x="0" y="0"/>
            <a:ext cx="9144000" cy="5143499"/>
          </a:xfrm>
          <a:prstGeom prst="rect">
            <a:avLst/>
          </a:prstGeom>
          <a:solidFill>
            <a:srgbClr val="000000"/>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106" name="Shape 106"/>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107" name="Shape 107"/>
          <p:cNvSpPr txBox="1"/>
          <p:nvPr/>
        </p:nvSpPr>
        <p:spPr>
          <a:xfrm flipH="1">
            <a:off x="8553449" y="5021496"/>
            <a:ext cx="533399" cy="123000"/>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chemeClr val="dk1"/>
              </a:buClr>
              <a:buSzPct val="25000"/>
              <a:buFont typeface="Arial"/>
              <a:buNone/>
            </a:pPr>
            <a:r>
              <a:rPr lang="en" sz="1400" b="0" i="0" u="none" strike="noStrike" cap="none" baseline="0">
                <a:solidFill>
                  <a:srgbClr val="000000"/>
                </a:solidFill>
                <a:latin typeface="Arial"/>
                <a:ea typeface="Arial"/>
                <a:cs typeface="Arial"/>
                <a:sym typeface="Arial"/>
              </a:rPr>
              <a:t> </a:t>
            </a:r>
          </a:p>
        </p:txBody>
      </p:sp>
      <p:sp>
        <p:nvSpPr>
          <p:cNvPr id="108" name="Shape 108"/>
          <p:cNvSpPr txBox="1"/>
          <p:nvPr/>
        </p:nvSpPr>
        <p:spPr>
          <a:xfrm>
            <a:off x="366712" y="5018448"/>
            <a:ext cx="2274900" cy="99900"/>
          </a:xfrm>
          <a:prstGeom prst="rect">
            <a:avLst/>
          </a:prstGeom>
          <a:noFill/>
          <a:ln>
            <a:noFill/>
          </a:ln>
        </p:spPr>
        <p:txBody>
          <a:bodyPr lIns="0" tIns="0" rIns="0" bIns="0" anchor="t" anchorCtr="0">
            <a:noAutofit/>
          </a:bodyPr>
          <a:lstStyle/>
          <a:p>
            <a:pPr lvl="0" rtl="0">
              <a:spcBef>
                <a:spcPts val="0"/>
              </a:spcBef>
              <a:buClr>
                <a:srgbClr val="7F7F7F"/>
              </a:buClr>
              <a:buSzPct val="25000"/>
              <a:buFont typeface="Arial"/>
              <a:buNone/>
            </a:pPr>
            <a:r>
              <a:rPr lang="en" sz="650">
                <a:solidFill>
                  <a:srgbClr val="7F7F7F"/>
                </a:solidFill>
              </a:rPr>
              <a:t>Pivotal Confidential–Internal Use Only</a:t>
            </a:r>
          </a:p>
          <a:p>
            <a:pPr marL="0" marR="0" lvl="0" indent="0" algn="l" rtl="0">
              <a:lnSpc>
                <a:spcPct val="100000"/>
              </a:lnSpc>
              <a:spcBef>
                <a:spcPts val="0"/>
              </a:spcBef>
              <a:spcAft>
                <a:spcPts val="0"/>
              </a:spcAft>
              <a:buClr>
                <a:srgbClr val="7F7F7F"/>
              </a:buClr>
              <a:buFont typeface="Arial"/>
              <a:buNone/>
            </a:pPr>
            <a:endParaRPr sz="650">
              <a:solidFill>
                <a:srgbClr val="7F7F7F"/>
              </a:solidFill>
            </a:endParaRPr>
          </a:p>
        </p:txBody>
      </p:sp>
      <p:sp>
        <p:nvSpPr>
          <p:cNvPr id="109" name="Shape 109"/>
          <p:cNvSpPr txBox="1">
            <a:spLocks noGrp="1"/>
          </p:cNvSpPr>
          <p:nvPr>
            <p:ph type="ctrTitle"/>
          </p:nvPr>
        </p:nvSpPr>
        <p:spPr>
          <a:xfrm>
            <a:off x="670454" y="1674283"/>
            <a:ext cx="6048299" cy="13542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buClr>
                <a:schemeClr val="dk2"/>
              </a:buClr>
              <a:buFont typeface="Arial"/>
              <a:buNone/>
              <a:defRPr/>
            </a:lvl1pPr>
            <a:lvl2pPr marL="0" marR="0" indent="0" algn="l" rtl="0">
              <a:lnSpc>
                <a:spcPct val="100000"/>
              </a:lnSpc>
              <a:spcBef>
                <a:spcPts val="0"/>
              </a:spcBef>
              <a:spcAft>
                <a:spcPts val="0"/>
              </a:spcAft>
              <a:buClr>
                <a:srgbClr val="000000"/>
              </a:buClr>
              <a:buFont typeface="Arial"/>
              <a:buNone/>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endParaRPr/>
          </a:p>
        </p:txBody>
      </p:sp>
      <p:pic>
        <p:nvPicPr>
          <p:cNvPr id="110" name="Shape 110"/>
          <p:cNvPicPr preferRelativeResize="0"/>
          <p:nvPr/>
        </p:nvPicPr>
        <p:blipFill rotWithShape="1">
          <a:blip r:embed="rId2">
            <a:alphaModFix/>
          </a:blip>
          <a:srcRect/>
          <a:stretch/>
        </p:blipFill>
        <p:spPr>
          <a:xfrm>
            <a:off x="7941732" y="4713965"/>
            <a:ext cx="957299" cy="219600"/>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Title and Subtitle only">
    <p:spTree>
      <p:nvGrpSpPr>
        <p:cNvPr id="1" name="Shape 116"/>
        <p:cNvGrpSpPr/>
        <p:nvPr/>
      </p:nvGrpSpPr>
      <p:grpSpPr>
        <a:xfrm>
          <a:off x="0" y="0"/>
          <a:ext cx="0" cy="0"/>
          <a:chOff x="0" y="0"/>
          <a:chExt cx="0" cy="0"/>
        </a:xfrm>
      </p:grpSpPr>
      <p:sp>
        <p:nvSpPr>
          <p:cNvPr id="117" name="Shape 117"/>
          <p:cNvSpPr txBox="1">
            <a:spLocks noGrp="1"/>
          </p:cNvSpPr>
          <p:nvPr>
            <p:ph type="body" idx="1"/>
          </p:nvPr>
        </p:nvSpPr>
        <p:spPr>
          <a:xfrm>
            <a:off x="366712" y="785812"/>
            <a:ext cx="8410499" cy="346200"/>
          </a:xfrm>
          <a:prstGeom prst="rect">
            <a:avLst/>
          </a:prstGeom>
          <a:noFill/>
          <a:ln>
            <a:noFill/>
          </a:ln>
        </p:spPr>
        <p:txBody>
          <a:bodyPr lIns="91425" tIns="91425" rIns="91425" bIns="91425" anchor="t" anchorCtr="0"/>
          <a:lstStyle>
            <a:lvl1pPr marL="0" indent="0" rtl="0">
              <a:spcBef>
                <a:spcPts val="0"/>
              </a:spcBef>
              <a:buClr>
                <a:schemeClr val="dk1"/>
              </a:buClr>
              <a:buFont typeface="Arial"/>
              <a:buNone/>
              <a:defRPr/>
            </a:lvl1pPr>
            <a:lvl2pPr marL="457200" indent="0" rtl="0">
              <a:spcBef>
                <a:spcPts val="0"/>
              </a:spcBef>
              <a:buFont typeface="Arial"/>
              <a:buNone/>
              <a:defRPr/>
            </a:lvl2pPr>
            <a:lvl3pPr marL="914400" indent="0" rtl="0">
              <a:spcBef>
                <a:spcPts val="0"/>
              </a:spcBef>
              <a:buFont typeface="Arial"/>
              <a:buNone/>
              <a:defRPr/>
            </a:lvl3pPr>
            <a:lvl4pPr marL="1371600" indent="0" rtl="0">
              <a:spcBef>
                <a:spcPts val="0"/>
              </a:spcBef>
              <a:buFont typeface="Arial"/>
              <a:buNone/>
              <a:defRPr/>
            </a:lvl4pPr>
            <a:lvl5pPr marL="1828800" indent="0" rtl="0">
              <a:spcBef>
                <a:spcPts val="0"/>
              </a:spcBef>
              <a:buFont typeface="Arial"/>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
        <p:nvSpPr>
          <p:cNvPr id="118" name="Shape 118"/>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1_Title with Subtitle and Content">
    <p:spTree>
      <p:nvGrpSpPr>
        <p:cNvPr id="1" name="Shape 119"/>
        <p:cNvGrpSpPr/>
        <p:nvPr/>
      </p:nvGrpSpPr>
      <p:grpSpPr>
        <a:xfrm>
          <a:off x="0" y="0"/>
          <a:ext cx="0" cy="0"/>
          <a:chOff x="0" y="0"/>
          <a:chExt cx="0" cy="0"/>
        </a:xfrm>
      </p:grpSpPr>
      <p:sp>
        <p:nvSpPr>
          <p:cNvPr id="120" name="Shape 120"/>
          <p:cNvSpPr txBox="1">
            <a:spLocks noGrp="1"/>
          </p:cNvSpPr>
          <p:nvPr>
            <p:ph type="body" idx="1"/>
          </p:nvPr>
        </p:nvSpPr>
        <p:spPr>
          <a:xfrm>
            <a:off x="366712" y="785812"/>
            <a:ext cx="8410499" cy="346200"/>
          </a:xfrm>
          <a:prstGeom prst="rect">
            <a:avLst/>
          </a:prstGeom>
          <a:noFill/>
          <a:ln>
            <a:noFill/>
          </a:ln>
        </p:spPr>
        <p:txBody>
          <a:bodyPr lIns="91425" tIns="91425" rIns="91425" bIns="91425" anchor="t" anchorCtr="0"/>
          <a:lstStyle>
            <a:lvl1pPr marL="0" indent="0" rtl="0">
              <a:spcBef>
                <a:spcPts val="0"/>
              </a:spcBef>
              <a:buClr>
                <a:schemeClr val="dk1"/>
              </a:buClr>
              <a:buFont typeface="Arial"/>
              <a:buNone/>
              <a:defRPr/>
            </a:lvl1pPr>
            <a:lvl2pPr marL="457200" indent="0" rtl="0">
              <a:spcBef>
                <a:spcPts val="0"/>
              </a:spcBef>
              <a:buFont typeface="Arial"/>
              <a:buNone/>
              <a:defRPr/>
            </a:lvl2pPr>
            <a:lvl3pPr marL="914400" indent="0" rtl="0">
              <a:spcBef>
                <a:spcPts val="0"/>
              </a:spcBef>
              <a:buFont typeface="Arial"/>
              <a:buNone/>
              <a:defRPr/>
            </a:lvl3pPr>
            <a:lvl4pPr marL="1371600" indent="0" rtl="0">
              <a:spcBef>
                <a:spcPts val="0"/>
              </a:spcBef>
              <a:buFont typeface="Arial"/>
              <a:buNone/>
              <a:defRPr/>
            </a:lvl4pPr>
            <a:lvl5pPr marL="1828800" indent="0" rtl="0">
              <a:spcBef>
                <a:spcPts val="0"/>
              </a:spcBef>
              <a:buFont typeface="Arial"/>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
        <p:nvSpPr>
          <p:cNvPr id="121" name="Shape 121"/>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22" name="Shape 122"/>
          <p:cNvSpPr txBox="1">
            <a:spLocks noGrp="1"/>
          </p:cNvSpPr>
          <p:nvPr>
            <p:ph type="body" idx="2"/>
          </p:nvPr>
        </p:nvSpPr>
        <p:spPr>
          <a:xfrm>
            <a:off x="366713" y="1419223"/>
            <a:ext cx="8410499" cy="3038399"/>
          </a:xfrm>
          <a:prstGeom prst="rect">
            <a:avLst/>
          </a:prstGeom>
          <a:noFill/>
          <a:ln>
            <a:noFill/>
          </a:ln>
        </p:spPr>
        <p:txBody>
          <a:bodyPr lIns="91425" tIns="91425" rIns="91425" bIns="91425" anchor="t" anchorCtr="0"/>
          <a:lstStyle>
            <a:lvl1pPr rtl="0">
              <a:spcBef>
                <a:spcPts val="1200"/>
              </a:spcBef>
              <a:buClr>
                <a:schemeClr val="accent1"/>
              </a:buClr>
              <a:buFont typeface="Arial"/>
              <a:buChar char="•"/>
              <a:defRPr/>
            </a:lvl1pPr>
            <a:lvl2pPr rtl="0">
              <a:spcBef>
                <a:spcPts val="300"/>
              </a:spcBef>
              <a:buClr>
                <a:schemeClr val="accent1"/>
              </a:buClr>
              <a:buFont typeface="Arial"/>
              <a:buChar char="•"/>
              <a:defRPr/>
            </a:lvl2pPr>
            <a:lvl3pPr rtl="0">
              <a:spcBef>
                <a:spcPts val="300"/>
              </a:spcBef>
              <a:buClr>
                <a:schemeClr val="accent1"/>
              </a:buClr>
              <a:buFont typeface="Arial"/>
              <a:buChar char="•"/>
              <a:defRPr/>
            </a:lvl3pPr>
            <a:lvl4pPr marL="1658937" indent="-173037" rtl="0">
              <a:spcBef>
                <a:spcPts val="300"/>
              </a:spcBef>
              <a:buClr>
                <a:schemeClr val="accent1"/>
              </a:buClr>
              <a:buFont typeface="Arial"/>
              <a:buChar char="•"/>
              <a:defRPr/>
            </a:lvl4pPr>
            <a:lvl5pPr rtl="0">
              <a:spcBef>
                <a:spcPts val="300"/>
              </a:spcBef>
              <a:buClr>
                <a:schemeClr val="accent1"/>
              </a:buClr>
              <a:buFont typeface="Arial"/>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Title, Content, graphic area on left">
    <p:spTree>
      <p:nvGrpSpPr>
        <p:cNvPr id="1" name="Shape 123"/>
        <p:cNvGrpSpPr/>
        <p:nvPr/>
      </p:nvGrpSpPr>
      <p:grpSpPr>
        <a:xfrm>
          <a:off x="0" y="0"/>
          <a:ext cx="0" cy="0"/>
          <a:chOff x="0" y="0"/>
          <a:chExt cx="0" cy="0"/>
        </a:xfrm>
      </p:grpSpPr>
      <p:sp>
        <p:nvSpPr>
          <p:cNvPr id="124" name="Shape 124"/>
          <p:cNvSpPr>
            <a:spLocks noGrp="1"/>
          </p:cNvSpPr>
          <p:nvPr>
            <p:ph type="pic" idx="2"/>
          </p:nvPr>
        </p:nvSpPr>
        <p:spPr>
          <a:xfrm>
            <a:off x="366712" y="1074737"/>
            <a:ext cx="2073300" cy="3383099"/>
          </a:xfrm>
          <a:prstGeom prst="rect">
            <a:avLst/>
          </a:prstGeom>
          <a:noFill/>
          <a:ln>
            <a:noFill/>
          </a:ln>
        </p:spPr>
      </p:sp>
      <p:sp>
        <p:nvSpPr>
          <p:cNvPr id="125" name="Shape 125"/>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26" name="Shape 126"/>
          <p:cNvSpPr txBox="1">
            <a:spLocks noGrp="1"/>
          </p:cNvSpPr>
          <p:nvPr>
            <p:ph type="body" idx="1"/>
          </p:nvPr>
        </p:nvSpPr>
        <p:spPr>
          <a:xfrm>
            <a:off x="2728913" y="1074737"/>
            <a:ext cx="6048299" cy="3383099"/>
          </a:xfrm>
          <a:prstGeom prst="rect">
            <a:avLst/>
          </a:prstGeom>
          <a:noFill/>
          <a:ln>
            <a:noFill/>
          </a:ln>
        </p:spPr>
        <p:txBody>
          <a:bodyPr lIns="91425" tIns="91425" rIns="91425" bIns="91425" anchor="t" anchorCtr="0"/>
          <a:lstStyle>
            <a:lvl1pPr rtl="0">
              <a:spcBef>
                <a:spcPts val="1200"/>
              </a:spcBef>
              <a:buClr>
                <a:schemeClr val="accent1"/>
              </a:buClr>
              <a:buFont typeface="Arial"/>
              <a:buChar char="•"/>
              <a:defRPr/>
            </a:lvl1pPr>
            <a:lvl2pPr rtl="0">
              <a:spcBef>
                <a:spcPts val="300"/>
              </a:spcBef>
              <a:buClr>
                <a:schemeClr val="accent1"/>
              </a:buClr>
              <a:buFont typeface="Arial"/>
              <a:buChar char="•"/>
              <a:defRPr/>
            </a:lvl2pPr>
            <a:lvl3pPr rtl="0">
              <a:spcBef>
                <a:spcPts val="300"/>
              </a:spcBef>
              <a:buClr>
                <a:schemeClr val="accent1"/>
              </a:buClr>
              <a:buFont typeface="Arial"/>
              <a:buChar char="•"/>
              <a:defRPr/>
            </a:lvl3pPr>
            <a:lvl4pPr marL="1658937" indent="-173037" rtl="0">
              <a:spcBef>
                <a:spcPts val="300"/>
              </a:spcBef>
              <a:buClr>
                <a:schemeClr val="accent1"/>
              </a:buClr>
              <a:buFont typeface="Arial"/>
              <a:buChar char="•"/>
              <a:defRPr/>
            </a:lvl4pPr>
            <a:lvl5pPr rtl="0">
              <a:spcBef>
                <a:spcPts val="300"/>
              </a:spcBef>
              <a:buClr>
                <a:schemeClr val="accent1"/>
              </a:buClr>
              <a:buFont typeface="Arial"/>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2_Title and Content, no circles">
    <p:spTree>
      <p:nvGrpSpPr>
        <p:cNvPr id="1" name="Shape 23"/>
        <p:cNvGrpSpPr/>
        <p:nvPr/>
      </p:nvGrpSpPr>
      <p:grpSpPr>
        <a:xfrm>
          <a:off x="0" y="0"/>
          <a:ext cx="0" cy="0"/>
          <a:chOff x="0" y="0"/>
          <a:chExt cx="0" cy="0"/>
        </a:xfrm>
      </p:grpSpPr>
      <p:sp>
        <p:nvSpPr>
          <p:cNvPr id="24" name="Shape 24"/>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5" name="Shape 25"/>
          <p:cNvSpPr txBox="1">
            <a:spLocks noGrp="1"/>
          </p:cNvSpPr>
          <p:nvPr>
            <p:ph type="body" idx="1"/>
          </p:nvPr>
        </p:nvSpPr>
        <p:spPr>
          <a:xfrm>
            <a:off x="366713" y="1074737"/>
            <a:ext cx="8410499" cy="3383099"/>
          </a:xfrm>
          <a:prstGeom prst="rect">
            <a:avLst/>
          </a:prstGeom>
          <a:noFill/>
          <a:ln>
            <a:noFill/>
          </a:ln>
        </p:spPr>
        <p:txBody>
          <a:bodyPr lIns="91425" tIns="91425" rIns="91425" bIns="91425" anchor="t" anchorCtr="0"/>
          <a:lstStyle>
            <a:lvl1pPr rtl="0">
              <a:spcBef>
                <a:spcPts val="1200"/>
              </a:spcBef>
              <a:buClr>
                <a:schemeClr val="accent1"/>
              </a:buClr>
              <a:buFont typeface="Noto Symbol"/>
              <a:buChar char="•"/>
              <a:defRPr/>
            </a:lvl1pPr>
            <a:lvl2pPr rtl="0">
              <a:spcBef>
                <a:spcPts val="300"/>
              </a:spcBef>
              <a:buClr>
                <a:schemeClr val="accent1"/>
              </a:buClr>
              <a:buFont typeface="Verdana"/>
              <a:buChar char="–"/>
              <a:defRPr/>
            </a:lvl2pPr>
            <a:lvl3pPr rtl="0">
              <a:spcBef>
                <a:spcPts val="300"/>
              </a:spcBef>
              <a:buClr>
                <a:schemeClr val="accent1"/>
              </a:buClr>
              <a:buFont typeface="Verdana"/>
              <a:buChar char="▪"/>
              <a:defRPr/>
            </a:lvl3pPr>
            <a:lvl4pPr marL="1658937" indent="-211137" rtl="0">
              <a:spcBef>
                <a:spcPts val="300"/>
              </a:spcBef>
              <a:buClr>
                <a:schemeClr val="accent1"/>
              </a:buClr>
              <a:buFont typeface="Verdana"/>
              <a:buChar char="—"/>
              <a:defRPr/>
            </a:lvl4pPr>
            <a:lvl5pPr rtl="0">
              <a:spcBef>
                <a:spcPts val="300"/>
              </a:spcBef>
              <a:buClr>
                <a:schemeClr val="accent1"/>
              </a:buClr>
              <a:buFont typeface="Verdana"/>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Title, Subtitle, and Content with graphic area at left">
    <p:spTree>
      <p:nvGrpSpPr>
        <p:cNvPr id="1" name="Shape 127"/>
        <p:cNvGrpSpPr/>
        <p:nvPr/>
      </p:nvGrpSpPr>
      <p:grpSpPr>
        <a:xfrm>
          <a:off x="0" y="0"/>
          <a:ext cx="0" cy="0"/>
          <a:chOff x="0" y="0"/>
          <a:chExt cx="0" cy="0"/>
        </a:xfrm>
      </p:grpSpPr>
      <p:sp>
        <p:nvSpPr>
          <p:cNvPr id="128" name="Shape 128"/>
          <p:cNvSpPr>
            <a:spLocks noGrp="1"/>
          </p:cNvSpPr>
          <p:nvPr>
            <p:ph type="pic" idx="2"/>
          </p:nvPr>
        </p:nvSpPr>
        <p:spPr>
          <a:xfrm>
            <a:off x="366712" y="1419225"/>
            <a:ext cx="2073300" cy="3038399"/>
          </a:xfrm>
          <a:prstGeom prst="rect">
            <a:avLst/>
          </a:prstGeom>
          <a:noFill/>
          <a:ln>
            <a:noFill/>
          </a:ln>
        </p:spPr>
      </p:sp>
      <p:sp>
        <p:nvSpPr>
          <p:cNvPr id="129" name="Shape 129"/>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30" name="Shape 130"/>
          <p:cNvSpPr txBox="1">
            <a:spLocks noGrp="1"/>
          </p:cNvSpPr>
          <p:nvPr>
            <p:ph type="body" idx="1"/>
          </p:nvPr>
        </p:nvSpPr>
        <p:spPr>
          <a:xfrm>
            <a:off x="366712" y="785812"/>
            <a:ext cx="8410499" cy="346200"/>
          </a:xfrm>
          <a:prstGeom prst="rect">
            <a:avLst/>
          </a:prstGeom>
          <a:noFill/>
          <a:ln>
            <a:noFill/>
          </a:ln>
        </p:spPr>
        <p:txBody>
          <a:bodyPr lIns="91425" tIns="91425" rIns="91425" bIns="91425" anchor="t" anchorCtr="0"/>
          <a:lstStyle>
            <a:lvl1pPr marL="0" indent="0" rtl="0">
              <a:spcBef>
                <a:spcPts val="0"/>
              </a:spcBef>
              <a:buClr>
                <a:schemeClr val="dk1"/>
              </a:buClr>
              <a:buFont typeface="Arial"/>
              <a:buNone/>
              <a:defRPr/>
            </a:lvl1pPr>
            <a:lvl2pPr marL="457200" indent="0" rtl="0">
              <a:spcBef>
                <a:spcPts val="0"/>
              </a:spcBef>
              <a:buFont typeface="Arial"/>
              <a:buNone/>
              <a:defRPr/>
            </a:lvl2pPr>
            <a:lvl3pPr marL="914400" indent="0" rtl="0">
              <a:spcBef>
                <a:spcPts val="0"/>
              </a:spcBef>
              <a:buFont typeface="Arial"/>
              <a:buNone/>
              <a:defRPr/>
            </a:lvl3pPr>
            <a:lvl4pPr marL="1371600" indent="0" rtl="0">
              <a:spcBef>
                <a:spcPts val="0"/>
              </a:spcBef>
              <a:buFont typeface="Arial"/>
              <a:buNone/>
              <a:defRPr/>
            </a:lvl4pPr>
            <a:lvl5pPr marL="1828800" indent="0" rtl="0">
              <a:spcBef>
                <a:spcPts val="0"/>
              </a:spcBef>
              <a:buFont typeface="Arial"/>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
        <p:nvSpPr>
          <p:cNvPr id="131" name="Shape 131"/>
          <p:cNvSpPr txBox="1">
            <a:spLocks noGrp="1"/>
          </p:cNvSpPr>
          <p:nvPr>
            <p:ph type="body" idx="3"/>
          </p:nvPr>
        </p:nvSpPr>
        <p:spPr>
          <a:xfrm>
            <a:off x="2728913" y="1419223"/>
            <a:ext cx="6048299" cy="3038399"/>
          </a:xfrm>
          <a:prstGeom prst="rect">
            <a:avLst/>
          </a:prstGeom>
          <a:noFill/>
          <a:ln>
            <a:noFill/>
          </a:ln>
        </p:spPr>
        <p:txBody>
          <a:bodyPr lIns="91425" tIns="91425" rIns="91425" bIns="91425" anchor="t" anchorCtr="0"/>
          <a:lstStyle>
            <a:lvl1pPr rtl="0">
              <a:spcBef>
                <a:spcPts val="1200"/>
              </a:spcBef>
              <a:buClr>
                <a:schemeClr val="accent1"/>
              </a:buClr>
              <a:buFont typeface="Arial"/>
              <a:buChar char="•"/>
              <a:defRPr/>
            </a:lvl1pPr>
            <a:lvl2pPr rtl="0">
              <a:spcBef>
                <a:spcPts val="300"/>
              </a:spcBef>
              <a:buClr>
                <a:schemeClr val="accent1"/>
              </a:buClr>
              <a:buFont typeface="Arial"/>
              <a:buChar char="•"/>
              <a:defRPr/>
            </a:lvl2pPr>
            <a:lvl3pPr rtl="0">
              <a:spcBef>
                <a:spcPts val="300"/>
              </a:spcBef>
              <a:buClr>
                <a:schemeClr val="accent1"/>
              </a:buClr>
              <a:buFont typeface="Arial"/>
              <a:buChar char="•"/>
              <a:defRPr/>
            </a:lvl3pPr>
            <a:lvl4pPr marL="1658937" indent="-173037" rtl="0">
              <a:spcBef>
                <a:spcPts val="300"/>
              </a:spcBef>
              <a:buClr>
                <a:schemeClr val="accent1"/>
              </a:buClr>
              <a:buFont typeface="Arial"/>
              <a:buChar char="•"/>
              <a:defRPr/>
            </a:lvl4pPr>
            <a:lvl5pPr rtl="0">
              <a:spcBef>
                <a:spcPts val="300"/>
              </a:spcBef>
              <a:buClr>
                <a:schemeClr val="accent1"/>
              </a:buClr>
              <a:buFont typeface="Arial"/>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cSld name="Two Columns">
    <p:spTree>
      <p:nvGrpSpPr>
        <p:cNvPr id="1" name="Shape 132"/>
        <p:cNvGrpSpPr/>
        <p:nvPr/>
      </p:nvGrpSpPr>
      <p:grpSpPr>
        <a:xfrm>
          <a:off x="0" y="0"/>
          <a:ext cx="0" cy="0"/>
          <a:chOff x="0" y="0"/>
          <a:chExt cx="0" cy="0"/>
        </a:xfrm>
      </p:grpSpPr>
      <p:sp>
        <p:nvSpPr>
          <p:cNvPr id="133" name="Shape 133"/>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34" name="Shape 134"/>
          <p:cNvSpPr txBox="1">
            <a:spLocks noGrp="1"/>
          </p:cNvSpPr>
          <p:nvPr>
            <p:ph type="body" idx="1"/>
          </p:nvPr>
        </p:nvSpPr>
        <p:spPr>
          <a:xfrm>
            <a:off x="366712" y="1074737"/>
            <a:ext cx="4032600" cy="3383099"/>
          </a:xfrm>
          <a:prstGeom prst="rect">
            <a:avLst/>
          </a:prstGeom>
          <a:noFill/>
          <a:ln>
            <a:noFill/>
          </a:ln>
        </p:spPr>
        <p:txBody>
          <a:bodyPr lIns="91425" tIns="91425" rIns="91425" bIns="91425" anchor="t" anchorCtr="0"/>
          <a:lstStyle>
            <a:lvl1pPr rtl="0">
              <a:spcBef>
                <a:spcPts val="1200"/>
              </a:spcBef>
              <a:buClr>
                <a:schemeClr val="accent1"/>
              </a:buClr>
              <a:buFont typeface="Arial"/>
              <a:buChar char="•"/>
              <a:defRPr/>
            </a:lvl1pPr>
            <a:lvl2pPr rtl="0">
              <a:spcBef>
                <a:spcPts val="300"/>
              </a:spcBef>
              <a:buClr>
                <a:schemeClr val="accent1"/>
              </a:buClr>
              <a:buFont typeface="Arial"/>
              <a:buChar char="•"/>
              <a:defRPr/>
            </a:lvl2pPr>
            <a:lvl3pPr rtl="0">
              <a:spcBef>
                <a:spcPts val="300"/>
              </a:spcBef>
              <a:buClr>
                <a:schemeClr val="accent1"/>
              </a:buClr>
              <a:buFont typeface="Arial"/>
              <a:buChar char="•"/>
              <a:defRPr/>
            </a:lvl3pPr>
            <a:lvl4pPr marL="1658937" indent="-173037" rtl="0">
              <a:spcBef>
                <a:spcPts val="300"/>
              </a:spcBef>
              <a:buClr>
                <a:schemeClr val="accent1"/>
              </a:buClr>
              <a:buFont typeface="Arial"/>
              <a:buChar char="•"/>
              <a:defRPr/>
            </a:lvl4pPr>
            <a:lvl5pPr rtl="0">
              <a:spcBef>
                <a:spcPts val="300"/>
              </a:spcBef>
              <a:buClr>
                <a:schemeClr val="accent1"/>
              </a:buClr>
              <a:buFont typeface="Arial"/>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35" name="Shape 135"/>
          <p:cNvSpPr txBox="1">
            <a:spLocks noGrp="1"/>
          </p:cNvSpPr>
          <p:nvPr>
            <p:ph type="body" idx="2"/>
          </p:nvPr>
        </p:nvSpPr>
        <p:spPr>
          <a:xfrm>
            <a:off x="4744823" y="1074737"/>
            <a:ext cx="4032600" cy="3383099"/>
          </a:xfrm>
          <a:prstGeom prst="rect">
            <a:avLst/>
          </a:prstGeom>
          <a:noFill/>
          <a:ln>
            <a:noFill/>
          </a:ln>
        </p:spPr>
        <p:txBody>
          <a:bodyPr lIns="91425" tIns="91425" rIns="91425" bIns="91425" anchor="t" anchorCtr="0"/>
          <a:lstStyle>
            <a:lvl1pPr rtl="0">
              <a:spcBef>
                <a:spcPts val="1200"/>
              </a:spcBef>
              <a:buClr>
                <a:schemeClr val="accent1"/>
              </a:buClr>
              <a:buFont typeface="Arial"/>
              <a:buChar char="•"/>
              <a:defRPr/>
            </a:lvl1pPr>
            <a:lvl2pPr rtl="0">
              <a:spcBef>
                <a:spcPts val="300"/>
              </a:spcBef>
              <a:buClr>
                <a:schemeClr val="accent1"/>
              </a:buClr>
              <a:buFont typeface="Arial"/>
              <a:buChar char="•"/>
              <a:defRPr/>
            </a:lvl2pPr>
            <a:lvl3pPr rtl="0">
              <a:spcBef>
                <a:spcPts val="300"/>
              </a:spcBef>
              <a:buClr>
                <a:schemeClr val="accent1"/>
              </a:buClr>
              <a:buFont typeface="Arial"/>
              <a:buChar char="•"/>
              <a:defRPr/>
            </a:lvl3pPr>
            <a:lvl4pPr marL="1658937" indent="-173037" rtl="0">
              <a:spcBef>
                <a:spcPts val="300"/>
              </a:spcBef>
              <a:buClr>
                <a:schemeClr val="accent1"/>
              </a:buClr>
              <a:buFont typeface="Arial"/>
              <a:buChar char="•"/>
              <a:defRPr/>
            </a:lvl4pPr>
            <a:lvl5pPr rtl="0">
              <a:spcBef>
                <a:spcPts val="300"/>
              </a:spcBef>
              <a:buClr>
                <a:schemeClr val="accent1"/>
              </a:buClr>
              <a:buFont typeface="Arial"/>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cSld name="Footer bar only">
    <p:bg>
      <p:bgPr>
        <a:solidFill>
          <a:schemeClr val="lt1"/>
        </a:solidFill>
        <a:effectLst/>
      </p:bgPr>
    </p:bg>
    <p:spTree>
      <p:nvGrpSpPr>
        <p:cNvPr id="1" name="Shape 136"/>
        <p:cNvGrpSpPr/>
        <p:nvPr/>
      </p:nvGrpSpPr>
      <p:grpSpPr>
        <a:xfrm>
          <a:off x="0" y="0"/>
          <a:ext cx="0" cy="0"/>
          <a:chOff x="0" y="0"/>
          <a:chExt cx="0" cy="0"/>
        </a:xfrm>
      </p:grpSpPr>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cSld name="black background">
    <p:spTree>
      <p:nvGrpSpPr>
        <p:cNvPr id="1" name="Shape 137"/>
        <p:cNvGrpSpPr/>
        <p:nvPr/>
      </p:nvGrpSpPr>
      <p:grpSpPr>
        <a:xfrm>
          <a:off x="0" y="0"/>
          <a:ext cx="0" cy="0"/>
          <a:chOff x="0" y="0"/>
          <a:chExt cx="0" cy="0"/>
        </a:xfrm>
      </p:grpSpPr>
      <p:sp>
        <p:nvSpPr>
          <p:cNvPr id="138" name="Shape 138"/>
          <p:cNvSpPr/>
          <p:nvPr/>
        </p:nvSpPr>
        <p:spPr>
          <a:xfrm>
            <a:off x="0" y="0"/>
            <a:ext cx="9144000" cy="5143499"/>
          </a:xfrm>
          <a:prstGeom prst="rect">
            <a:avLst/>
          </a:prstGeom>
          <a:solidFill>
            <a:srgbClr val="000000"/>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139" name="Shape 139"/>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140" name="Shape 140"/>
          <p:cNvSpPr txBox="1"/>
          <p:nvPr/>
        </p:nvSpPr>
        <p:spPr>
          <a:xfrm flipH="1">
            <a:off x="8553449" y="5021496"/>
            <a:ext cx="533399" cy="123000"/>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chemeClr val="dk1"/>
              </a:buClr>
              <a:buSzPct val="25000"/>
              <a:buFont typeface="Arial"/>
              <a:buNone/>
            </a:pPr>
            <a:r>
              <a:rPr lang="en" sz="1400" b="0" i="0" u="none" strike="noStrike" cap="none" baseline="0">
                <a:solidFill>
                  <a:srgbClr val="000000"/>
                </a:solidFill>
                <a:latin typeface="Arial"/>
                <a:ea typeface="Arial"/>
                <a:cs typeface="Arial"/>
                <a:sym typeface="Arial"/>
              </a:rPr>
              <a:t> </a:t>
            </a:r>
          </a:p>
        </p:txBody>
      </p:sp>
      <p:sp>
        <p:nvSpPr>
          <p:cNvPr id="141" name="Shape 141"/>
          <p:cNvSpPr txBox="1"/>
          <p:nvPr/>
        </p:nvSpPr>
        <p:spPr>
          <a:xfrm>
            <a:off x="366712" y="5018448"/>
            <a:ext cx="2274900" cy="99900"/>
          </a:xfrm>
          <a:prstGeom prst="rect">
            <a:avLst/>
          </a:prstGeom>
          <a:noFill/>
          <a:ln>
            <a:noFill/>
          </a:ln>
        </p:spPr>
        <p:txBody>
          <a:bodyPr lIns="0" tIns="0" rIns="0" bIns="0" anchor="t" anchorCtr="0">
            <a:noAutofit/>
          </a:bodyPr>
          <a:lstStyle/>
          <a:p>
            <a:pPr lvl="0" rtl="0">
              <a:spcBef>
                <a:spcPts val="0"/>
              </a:spcBef>
              <a:buClr>
                <a:srgbClr val="7F7F7F"/>
              </a:buClr>
              <a:buSzPct val="25000"/>
              <a:buFont typeface="Arial"/>
              <a:buNone/>
            </a:pPr>
            <a:r>
              <a:rPr lang="en" sz="650">
                <a:solidFill>
                  <a:srgbClr val="7F7F7F"/>
                </a:solidFill>
              </a:rPr>
              <a:t>Pivotal Confidential–Internal Use Only</a:t>
            </a:r>
          </a:p>
          <a:p>
            <a:pPr marL="0" marR="0" lvl="0" indent="0" algn="l" rtl="0">
              <a:lnSpc>
                <a:spcPct val="100000"/>
              </a:lnSpc>
              <a:spcBef>
                <a:spcPts val="0"/>
              </a:spcBef>
              <a:spcAft>
                <a:spcPts val="0"/>
              </a:spcAft>
              <a:buClr>
                <a:srgbClr val="7F7F7F"/>
              </a:buClr>
              <a:buFont typeface="Arial"/>
              <a:buNone/>
            </a:pPr>
            <a:endParaRPr sz="650">
              <a:solidFill>
                <a:srgbClr val="7F7F7F"/>
              </a:solidFill>
            </a:endParaRPr>
          </a:p>
        </p:txBody>
      </p:sp>
      <p:pic>
        <p:nvPicPr>
          <p:cNvPr id="142" name="Shape 142"/>
          <p:cNvPicPr preferRelativeResize="0"/>
          <p:nvPr/>
        </p:nvPicPr>
        <p:blipFill rotWithShape="1">
          <a:blip r:embed="rId2">
            <a:alphaModFix/>
          </a:blip>
          <a:srcRect/>
          <a:stretch/>
        </p:blipFill>
        <p:spPr>
          <a:xfrm>
            <a:off x="7941732" y="4713965"/>
            <a:ext cx="957299" cy="219600"/>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cSld name="Pivotal Title Slide">
    <p:bg>
      <p:bgPr>
        <a:solidFill>
          <a:schemeClr val="accent1"/>
        </a:solidFill>
        <a:effectLst/>
      </p:bgPr>
    </p:bg>
    <p:spTree>
      <p:nvGrpSpPr>
        <p:cNvPr id="1" name="Shape 143"/>
        <p:cNvGrpSpPr/>
        <p:nvPr/>
      </p:nvGrpSpPr>
      <p:grpSpPr>
        <a:xfrm>
          <a:off x="0" y="0"/>
          <a:ext cx="0" cy="0"/>
          <a:chOff x="0" y="0"/>
          <a:chExt cx="0" cy="0"/>
        </a:xfrm>
      </p:grpSpPr>
      <p:sp>
        <p:nvSpPr>
          <p:cNvPr id="144" name="Shape 144"/>
          <p:cNvSpPr/>
          <p:nvPr/>
        </p:nvSpPr>
        <p:spPr>
          <a:xfrm>
            <a:off x="0" y="0"/>
            <a:ext cx="9144000" cy="5143499"/>
          </a:xfrm>
          <a:prstGeom prst="rect">
            <a:avLst/>
          </a:prstGeom>
          <a:solidFill>
            <a:srgbClr val="000000"/>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pic>
        <p:nvPicPr>
          <p:cNvPr id="145" name="Shape 145"/>
          <p:cNvPicPr preferRelativeResize="0"/>
          <p:nvPr/>
        </p:nvPicPr>
        <p:blipFill rotWithShape="1">
          <a:blip r:embed="rId2">
            <a:alphaModFix/>
          </a:blip>
          <a:srcRect/>
          <a:stretch/>
        </p:blipFill>
        <p:spPr>
          <a:xfrm>
            <a:off x="1934108" y="1452325"/>
            <a:ext cx="5152499" cy="1362599"/>
          </a:xfrm>
          <a:prstGeom prst="rect">
            <a:avLst/>
          </a:prstGeom>
          <a:noFill/>
          <a:ln>
            <a:noFill/>
          </a:ln>
        </p:spPr>
      </p:pic>
      <p:sp>
        <p:nvSpPr>
          <p:cNvPr id="146" name="Shape 146"/>
          <p:cNvSpPr txBox="1"/>
          <p:nvPr/>
        </p:nvSpPr>
        <p:spPr>
          <a:xfrm>
            <a:off x="1701800" y="2984499"/>
            <a:ext cx="5689499" cy="476999"/>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chemeClr val="accent3"/>
              </a:buClr>
              <a:buSzPct val="25000"/>
              <a:buFont typeface="Arial"/>
              <a:buNone/>
            </a:pPr>
            <a:r>
              <a:rPr lang="en" sz="2400" b="0" i="0" u="none" strike="noStrike" cap="none" baseline="0">
                <a:solidFill>
                  <a:schemeClr val="accent3"/>
                </a:solidFill>
                <a:latin typeface="Arial"/>
                <a:ea typeface="Arial"/>
                <a:cs typeface="Arial"/>
                <a:sym typeface="Arial"/>
              </a:rPr>
              <a:t>A NEW </a:t>
            </a:r>
            <a:r>
              <a:rPr lang="en" sz="2300" b="0" i="0" u="none" strike="noStrike" cap="none" baseline="0">
                <a:solidFill>
                  <a:schemeClr val="accent3"/>
                </a:solidFill>
                <a:latin typeface="Arial"/>
                <a:ea typeface="Arial"/>
                <a:cs typeface="Arial"/>
                <a:sym typeface="Arial"/>
              </a:rPr>
              <a:t>PLATFORM</a:t>
            </a:r>
            <a:r>
              <a:rPr lang="en" sz="2400" b="0" i="0" u="none" strike="noStrike" cap="small" baseline="0">
                <a:solidFill>
                  <a:schemeClr val="accent3"/>
                </a:solidFill>
                <a:latin typeface="Arial"/>
                <a:ea typeface="Arial"/>
                <a:cs typeface="Arial"/>
                <a:sym typeface="Arial"/>
              </a:rPr>
              <a:t> </a:t>
            </a:r>
            <a:r>
              <a:rPr lang="en" sz="2400" b="0" i="0" u="none" strike="noStrike" cap="none" baseline="0">
                <a:solidFill>
                  <a:srgbClr val="3EA7BC"/>
                </a:solidFill>
                <a:latin typeface="Arial"/>
                <a:ea typeface="Arial"/>
                <a:cs typeface="Arial"/>
                <a:sym typeface="Arial"/>
              </a:rPr>
              <a:t>FOR A NEW ERA</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Pivotal Title Slide">
    <p:bg>
      <p:bgPr>
        <a:solidFill>
          <a:schemeClr val="accent1"/>
        </a:solidFill>
        <a:effectLst/>
      </p:bgPr>
    </p:bg>
    <p:spTree>
      <p:nvGrpSpPr>
        <p:cNvPr id="1" name="Shape 26"/>
        <p:cNvGrpSpPr/>
        <p:nvPr/>
      </p:nvGrpSpPr>
      <p:grpSpPr>
        <a:xfrm>
          <a:off x="0" y="0"/>
          <a:ext cx="0" cy="0"/>
          <a:chOff x="0" y="0"/>
          <a:chExt cx="0" cy="0"/>
        </a:xfrm>
      </p:grpSpPr>
      <p:sp>
        <p:nvSpPr>
          <p:cNvPr id="27" name="Shape 27"/>
          <p:cNvSpPr/>
          <p:nvPr/>
        </p:nvSpPr>
        <p:spPr>
          <a:xfrm>
            <a:off x="0" y="0"/>
            <a:ext cx="9144000" cy="5143499"/>
          </a:xfrm>
          <a:prstGeom prst="rect">
            <a:avLst/>
          </a:prstGeom>
          <a:solidFill>
            <a:srgbClr val="000000"/>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28" name="Shape 28"/>
          <p:cNvSpPr txBox="1"/>
          <p:nvPr/>
        </p:nvSpPr>
        <p:spPr>
          <a:xfrm>
            <a:off x="1701800" y="3094038"/>
            <a:ext cx="5689499" cy="446099"/>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F27C3A"/>
              </a:buClr>
              <a:buSzPct val="25000"/>
              <a:buFont typeface="Arial"/>
              <a:buNone/>
            </a:pPr>
            <a:r>
              <a:rPr lang="en" sz="2250" b="0" i="0" u="none" strike="noStrike" cap="none" baseline="0">
                <a:solidFill>
                  <a:srgbClr val="F27C3A"/>
                </a:solidFill>
                <a:latin typeface="Arial"/>
                <a:ea typeface="Arial"/>
                <a:cs typeface="Arial"/>
                <a:sym typeface="Arial"/>
                <a:rtl val="0"/>
              </a:rPr>
              <a:t>BUILT FOR THE </a:t>
            </a:r>
            <a:r>
              <a:rPr lang="en" sz="2250" b="0" i="0" u="none" strike="noStrike" cap="none" baseline="0">
                <a:solidFill>
                  <a:srgbClr val="3EA7BC"/>
                </a:solidFill>
                <a:latin typeface="Arial"/>
                <a:ea typeface="Arial"/>
                <a:cs typeface="Arial"/>
                <a:sym typeface="Arial"/>
                <a:rtl val="0"/>
              </a:rPr>
              <a:t>SPEED OF BUSINESS</a:t>
            </a:r>
          </a:p>
        </p:txBody>
      </p:sp>
      <p:pic>
        <p:nvPicPr>
          <p:cNvPr id="29" name="Shape 29"/>
          <p:cNvPicPr preferRelativeResize="0"/>
          <p:nvPr/>
        </p:nvPicPr>
        <p:blipFill rotWithShape="1">
          <a:blip r:embed="rId2">
            <a:alphaModFix/>
          </a:blip>
          <a:srcRect r="5547"/>
          <a:stretch/>
        </p:blipFill>
        <p:spPr>
          <a:xfrm>
            <a:off x="1973263" y="1658938"/>
            <a:ext cx="5189399" cy="1260599"/>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Title Slide">
    <p:spTree>
      <p:nvGrpSpPr>
        <p:cNvPr id="1" name="Shape 30"/>
        <p:cNvGrpSpPr/>
        <p:nvPr/>
      </p:nvGrpSpPr>
      <p:grpSpPr>
        <a:xfrm>
          <a:off x="0" y="0"/>
          <a:ext cx="0" cy="0"/>
          <a:chOff x="0" y="0"/>
          <a:chExt cx="0" cy="0"/>
        </a:xfrm>
      </p:grpSpPr>
      <p:sp>
        <p:nvSpPr>
          <p:cNvPr id="31" name="Shape 31"/>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32" name="Shape 32"/>
          <p:cNvSpPr txBox="1"/>
          <p:nvPr/>
        </p:nvSpPr>
        <p:spPr>
          <a:xfrm flipH="1">
            <a:off x="8553450" y="5021262"/>
            <a:ext cx="533399" cy="123899"/>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7F7F7F"/>
              </a:buClr>
              <a:buSzPct val="25000"/>
              <a:buFont typeface="Arial"/>
              <a:buNone/>
            </a:pPr>
            <a:fld id="{00000000-1234-1234-1234-123412341234}" type="slidenum">
              <a:rPr lang="en" sz="800" b="0" i="0" u="none" strike="noStrike" cap="none" baseline="0">
                <a:solidFill>
                  <a:srgbClr val="7F7F7F"/>
                </a:solidFill>
                <a:latin typeface="Arial"/>
                <a:ea typeface="Arial"/>
                <a:cs typeface="Arial"/>
                <a:sym typeface="Arial"/>
                <a:rtl val="0"/>
              </a:rPr>
              <a:t>‹#›</a:t>
            </a:fld>
            <a:endParaRPr lang="en" sz="800" b="0" i="0" u="none" strike="noStrike" cap="none" baseline="0">
              <a:solidFill>
                <a:srgbClr val="7F7F7F"/>
              </a:solidFill>
              <a:latin typeface="Arial"/>
              <a:ea typeface="Arial"/>
              <a:cs typeface="Arial"/>
              <a:sym typeface="Arial"/>
              <a:rtl val="0"/>
            </a:endParaRPr>
          </a:p>
        </p:txBody>
      </p:sp>
      <p:sp>
        <p:nvSpPr>
          <p:cNvPr id="33" name="Shape 33"/>
          <p:cNvSpPr txBox="1"/>
          <p:nvPr/>
        </p:nvSpPr>
        <p:spPr>
          <a:xfrm>
            <a:off x="366712" y="5018087"/>
            <a:ext cx="2274900" cy="99900"/>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7F7F7F"/>
              </a:buClr>
              <a:buSzPct val="25000"/>
              <a:buFont typeface="Arial"/>
              <a:buNone/>
            </a:pPr>
            <a:r>
              <a:rPr lang="en" sz="600" b="0" i="0" u="none" strike="noStrike" cap="none" baseline="0">
                <a:solidFill>
                  <a:srgbClr val="7F7F7F"/>
                </a:solidFill>
                <a:latin typeface="Arial"/>
                <a:ea typeface="Arial"/>
                <a:cs typeface="Arial"/>
                <a:sym typeface="Arial"/>
                <a:rtl val="0"/>
              </a:rPr>
              <a:t>© Copyright 2013 Pivotal. All rights reserved.</a:t>
            </a:r>
          </a:p>
        </p:txBody>
      </p:sp>
      <p:pic>
        <p:nvPicPr>
          <p:cNvPr id="34" name="Shape 34"/>
          <p:cNvPicPr preferRelativeResize="0"/>
          <p:nvPr/>
        </p:nvPicPr>
        <p:blipFill rotWithShape="1">
          <a:blip r:embed="rId2">
            <a:alphaModFix/>
          </a:blip>
          <a:srcRect/>
          <a:stretch/>
        </p:blipFill>
        <p:spPr>
          <a:xfrm>
            <a:off x="7942263" y="4713287"/>
            <a:ext cx="957299" cy="220800"/>
          </a:xfrm>
          <a:prstGeom prst="rect">
            <a:avLst/>
          </a:prstGeom>
          <a:noFill/>
          <a:ln>
            <a:noFill/>
          </a:ln>
        </p:spPr>
      </p:pic>
      <p:sp>
        <p:nvSpPr>
          <p:cNvPr id="35" name="Shape 35"/>
          <p:cNvSpPr txBox="1">
            <a:spLocks noGrp="1"/>
          </p:cNvSpPr>
          <p:nvPr>
            <p:ph type="ctrTitle"/>
          </p:nvPr>
        </p:nvSpPr>
        <p:spPr>
          <a:xfrm>
            <a:off x="890587" y="1312907"/>
            <a:ext cx="4384200" cy="10065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defRPr/>
            </a:lvl1pPr>
            <a:lvl2pPr marL="0" marR="0" indent="0" algn="l" rtl="0">
              <a:spcBef>
                <a:spcPts val="0"/>
              </a:spcBef>
              <a:spcAft>
                <a:spcPts val="0"/>
              </a:spcAft>
              <a:defRPr/>
            </a:lvl2pPr>
            <a:lvl3pPr marL="0" marR="0" indent="0" algn="l" rtl="0">
              <a:spcBef>
                <a:spcPts val="0"/>
              </a:spcBef>
              <a:spcAft>
                <a:spcPts val="0"/>
              </a:spcAft>
              <a:defRPr/>
            </a:lvl3pPr>
            <a:lvl4pPr marL="0" marR="0" indent="0" algn="l" rtl="0">
              <a:spcBef>
                <a:spcPts val="0"/>
              </a:spcBef>
              <a:spcAft>
                <a:spcPts val="0"/>
              </a:spcAft>
              <a:defRPr/>
            </a:lvl4pPr>
            <a:lvl5pPr marL="0" marR="0" indent="0" algn="l" rtl="0">
              <a:spcBef>
                <a:spcPts val="0"/>
              </a:spcBef>
              <a:spcAft>
                <a:spcPts val="0"/>
              </a:spcAft>
              <a:defRPr/>
            </a:lvl5pPr>
            <a:lvl6pPr marL="457200" marR="0" indent="0" algn="l" rtl="0">
              <a:spcBef>
                <a:spcPts val="0"/>
              </a:spcBef>
              <a:spcAft>
                <a:spcPts val="0"/>
              </a:spcAft>
              <a:defRPr/>
            </a:lvl6pPr>
            <a:lvl7pPr marL="914400" marR="0" indent="0" algn="l" rtl="0">
              <a:spcBef>
                <a:spcPts val="0"/>
              </a:spcBef>
              <a:spcAft>
                <a:spcPts val="0"/>
              </a:spcAft>
              <a:defRPr/>
            </a:lvl7pPr>
            <a:lvl8pPr marL="1371600" marR="0" indent="0" algn="l" rtl="0">
              <a:spcBef>
                <a:spcPts val="0"/>
              </a:spcBef>
              <a:spcAft>
                <a:spcPts val="0"/>
              </a:spcAft>
              <a:defRPr/>
            </a:lvl8pPr>
            <a:lvl9pPr marL="1828800" marR="0" indent="0" algn="l" rtl="0">
              <a:spcBef>
                <a:spcPts val="0"/>
              </a:spcBef>
              <a:spcAft>
                <a:spcPts val="0"/>
              </a:spcAft>
              <a:defRPr/>
            </a:lvl9pPr>
          </a:lstStyle>
          <a:p>
            <a:endParaRPr/>
          </a:p>
        </p:txBody>
      </p:sp>
      <p:sp>
        <p:nvSpPr>
          <p:cNvPr id="36" name="Shape 36"/>
          <p:cNvSpPr txBox="1">
            <a:spLocks noGrp="1"/>
          </p:cNvSpPr>
          <p:nvPr>
            <p:ph type="subTitle" idx="1"/>
          </p:nvPr>
        </p:nvSpPr>
        <p:spPr>
          <a:xfrm>
            <a:off x="890587" y="2633383"/>
            <a:ext cx="6048299" cy="369299"/>
          </a:xfrm>
          <a:prstGeom prst="rect">
            <a:avLst/>
          </a:prstGeom>
          <a:noFill/>
          <a:ln>
            <a:noFill/>
          </a:ln>
        </p:spPr>
        <p:txBody>
          <a:bodyPr lIns="91425" tIns="91425" rIns="91425" bIns="91425" anchor="t" anchorCtr="0"/>
          <a:lstStyle>
            <a:lvl1pPr marL="0" marR="0" indent="0" algn="l" rtl="0">
              <a:spcBef>
                <a:spcPts val="0"/>
              </a:spcBef>
              <a:spcAft>
                <a:spcPts val="0"/>
              </a:spcAft>
              <a:buClr>
                <a:srgbClr val="2C95DD"/>
              </a:buClr>
              <a:buFont typeface="Arial"/>
              <a:buNone/>
              <a:defRPr/>
            </a:lvl1pPr>
            <a:lvl2pPr marL="457200" marR="0" indent="0" algn="ctr" rtl="0">
              <a:spcBef>
                <a:spcPts val="480"/>
              </a:spcBef>
              <a:spcAft>
                <a:spcPts val="0"/>
              </a:spcAft>
              <a:buClr>
                <a:srgbClr val="2C95DD"/>
              </a:buClr>
              <a:buFont typeface="Arial"/>
              <a:buNone/>
              <a:defRPr/>
            </a:lvl2pPr>
            <a:lvl3pPr marL="914400" marR="0" indent="0" algn="ctr" rtl="0">
              <a:spcBef>
                <a:spcPts val="400"/>
              </a:spcBef>
              <a:spcAft>
                <a:spcPts val="0"/>
              </a:spcAft>
              <a:buClr>
                <a:srgbClr val="2C95DD"/>
              </a:buClr>
              <a:buFont typeface="Arial"/>
              <a:buNone/>
              <a:defRPr/>
            </a:lvl3pPr>
            <a:lvl4pPr marL="1371600" marR="0" indent="0" algn="ctr" rtl="0">
              <a:spcBef>
                <a:spcPts val="360"/>
              </a:spcBef>
              <a:spcAft>
                <a:spcPts val="0"/>
              </a:spcAft>
              <a:buClr>
                <a:srgbClr val="2C95DD"/>
              </a:buClr>
              <a:buFont typeface="Arial"/>
              <a:buNone/>
              <a:defRPr/>
            </a:lvl4pPr>
            <a:lvl5pPr marL="1828800" marR="0" indent="0" algn="ctr" rtl="0">
              <a:spcBef>
                <a:spcPts val="360"/>
              </a:spcBef>
              <a:spcAft>
                <a:spcPts val="0"/>
              </a:spcAft>
              <a:buClr>
                <a:srgbClr val="2C95DD"/>
              </a:buClr>
              <a:buFont typeface="Arial"/>
              <a:buNone/>
              <a:defRPr/>
            </a:lvl5pPr>
            <a:lvl6pPr marL="2286000" marR="0" indent="0" algn="ctr" rtl="0">
              <a:spcBef>
                <a:spcPts val="400"/>
              </a:spcBef>
              <a:buClr>
                <a:srgbClr val="ACACAC"/>
              </a:buClr>
              <a:buFont typeface="Arial"/>
              <a:buNone/>
              <a:defRPr/>
            </a:lvl6pPr>
            <a:lvl7pPr marL="2743200" marR="0" indent="0" algn="ctr" rtl="0">
              <a:spcBef>
                <a:spcPts val="400"/>
              </a:spcBef>
              <a:buClr>
                <a:srgbClr val="ACACAC"/>
              </a:buClr>
              <a:buFont typeface="Arial"/>
              <a:buNone/>
              <a:defRPr/>
            </a:lvl7pPr>
            <a:lvl8pPr marL="3200400" marR="0" indent="0" algn="ctr" rtl="0">
              <a:spcBef>
                <a:spcPts val="400"/>
              </a:spcBef>
              <a:buClr>
                <a:srgbClr val="ACACAC"/>
              </a:buClr>
              <a:buFont typeface="Arial"/>
              <a:buNone/>
              <a:defRPr/>
            </a:lvl8pPr>
            <a:lvl9pPr marL="3657600" marR="0" indent="0" algn="ctr" rtl="0">
              <a:spcBef>
                <a:spcPts val="400"/>
              </a:spcBef>
              <a:buClr>
                <a:srgbClr val="ACACAC"/>
              </a:buClr>
              <a:buFont typeface="Arial"/>
              <a:buNone/>
              <a:defRPr/>
            </a:lvl9pPr>
          </a:lstStyle>
          <a:p>
            <a:endParaRPr/>
          </a:p>
        </p:txBody>
      </p:sp>
      <p:sp>
        <p:nvSpPr>
          <p:cNvPr id="37" name="Shape 37"/>
          <p:cNvSpPr txBox="1">
            <a:spLocks noGrp="1"/>
          </p:cNvSpPr>
          <p:nvPr>
            <p:ph type="body" idx="2"/>
          </p:nvPr>
        </p:nvSpPr>
        <p:spPr>
          <a:xfrm>
            <a:off x="908582" y="3710101"/>
            <a:ext cx="5026500" cy="276899"/>
          </a:xfrm>
          <a:prstGeom prst="rect">
            <a:avLst/>
          </a:prstGeom>
          <a:noFill/>
          <a:ln>
            <a:noFill/>
          </a:ln>
        </p:spPr>
        <p:txBody>
          <a:bodyPr lIns="91425" tIns="91425" rIns="91425" bIns="91425" anchor="t" anchorCtr="0"/>
          <a:lstStyle>
            <a:lvl1pPr rtl="0">
              <a:spcBef>
                <a:spcPts val="0"/>
              </a:spcBef>
              <a:buClr>
                <a:schemeClr val="lt1"/>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Divider">
    <p:spTree>
      <p:nvGrpSpPr>
        <p:cNvPr id="1" name="Shape 38"/>
        <p:cNvGrpSpPr/>
        <p:nvPr/>
      </p:nvGrpSpPr>
      <p:grpSpPr>
        <a:xfrm>
          <a:off x="0" y="0"/>
          <a:ext cx="0" cy="0"/>
          <a:chOff x="0" y="0"/>
          <a:chExt cx="0" cy="0"/>
        </a:xfrm>
      </p:grpSpPr>
      <p:sp>
        <p:nvSpPr>
          <p:cNvPr id="39" name="Shape 39"/>
          <p:cNvSpPr/>
          <p:nvPr/>
        </p:nvSpPr>
        <p:spPr>
          <a:xfrm>
            <a:off x="0" y="0"/>
            <a:ext cx="9144000" cy="5143499"/>
          </a:xfrm>
          <a:prstGeom prst="rect">
            <a:avLst/>
          </a:prstGeom>
          <a:solidFill>
            <a:srgbClr val="000000"/>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40" name="Shape 40"/>
          <p:cNvSpPr/>
          <p:nvPr/>
        </p:nvSpPr>
        <p:spPr>
          <a:xfrm>
            <a:off x="0" y="4629150"/>
            <a:ext cx="9144000" cy="385800"/>
          </a:xfrm>
          <a:prstGeom prst="rect">
            <a:avLst/>
          </a:prstGeom>
          <a:solidFill>
            <a:srgbClr val="00685D"/>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41" name="Shape 41"/>
          <p:cNvSpPr txBox="1"/>
          <p:nvPr/>
        </p:nvSpPr>
        <p:spPr>
          <a:xfrm flipH="1">
            <a:off x="8553450" y="5021262"/>
            <a:ext cx="533399" cy="123899"/>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7F7F7F"/>
              </a:buClr>
              <a:buSzPct val="25000"/>
              <a:buFont typeface="Arial"/>
              <a:buNone/>
            </a:pPr>
            <a:fld id="{00000000-1234-1234-1234-123412341234}" type="slidenum">
              <a:rPr lang="en" sz="800" b="0" i="0" u="none" strike="noStrike" cap="none" baseline="0">
                <a:solidFill>
                  <a:srgbClr val="7F7F7F"/>
                </a:solidFill>
                <a:latin typeface="Arial"/>
                <a:ea typeface="Arial"/>
                <a:cs typeface="Arial"/>
                <a:sym typeface="Arial"/>
                <a:rtl val="0"/>
              </a:rPr>
              <a:t>‹#›</a:t>
            </a:fld>
            <a:endParaRPr lang="en" sz="800" b="0" i="0" u="none" strike="noStrike" cap="none" baseline="0">
              <a:solidFill>
                <a:srgbClr val="7F7F7F"/>
              </a:solidFill>
              <a:latin typeface="Arial"/>
              <a:ea typeface="Arial"/>
              <a:cs typeface="Arial"/>
              <a:sym typeface="Arial"/>
              <a:rtl val="0"/>
            </a:endParaRPr>
          </a:p>
        </p:txBody>
      </p:sp>
      <p:sp>
        <p:nvSpPr>
          <p:cNvPr id="42" name="Shape 42"/>
          <p:cNvSpPr txBox="1"/>
          <p:nvPr/>
        </p:nvSpPr>
        <p:spPr>
          <a:xfrm>
            <a:off x="366712" y="5018087"/>
            <a:ext cx="2274900" cy="99900"/>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7F7F7F"/>
              </a:buClr>
              <a:buSzPct val="25000"/>
              <a:buFont typeface="Arial"/>
              <a:buNone/>
            </a:pPr>
            <a:r>
              <a:rPr lang="en" sz="600" b="0" i="0" u="none" strike="noStrike" cap="none" baseline="0">
                <a:solidFill>
                  <a:srgbClr val="7F7F7F"/>
                </a:solidFill>
                <a:latin typeface="Arial"/>
                <a:ea typeface="Arial"/>
                <a:cs typeface="Arial"/>
                <a:sym typeface="Arial"/>
                <a:rtl val="0"/>
              </a:rPr>
              <a:t>© Copyright 2013 Pivotal. All rights reserved.</a:t>
            </a:r>
          </a:p>
        </p:txBody>
      </p:sp>
      <p:pic>
        <p:nvPicPr>
          <p:cNvPr id="43" name="Shape 43"/>
          <p:cNvPicPr preferRelativeResize="0"/>
          <p:nvPr/>
        </p:nvPicPr>
        <p:blipFill rotWithShape="1">
          <a:blip r:embed="rId2">
            <a:alphaModFix/>
          </a:blip>
          <a:srcRect/>
          <a:stretch/>
        </p:blipFill>
        <p:spPr>
          <a:xfrm>
            <a:off x="7942263" y="4713287"/>
            <a:ext cx="957299" cy="220800"/>
          </a:xfrm>
          <a:prstGeom prst="rect">
            <a:avLst/>
          </a:prstGeom>
          <a:noFill/>
          <a:ln>
            <a:noFill/>
          </a:ln>
        </p:spPr>
      </p:pic>
      <p:sp>
        <p:nvSpPr>
          <p:cNvPr id="44" name="Shape 44"/>
          <p:cNvSpPr txBox="1">
            <a:spLocks noGrp="1"/>
          </p:cNvSpPr>
          <p:nvPr>
            <p:ph type="ctrTitle"/>
          </p:nvPr>
        </p:nvSpPr>
        <p:spPr>
          <a:xfrm>
            <a:off x="1017587" y="1739930"/>
            <a:ext cx="6048299" cy="6207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buClr>
                <a:schemeClr val="accent3"/>
              </a:buClr>
              <a:buFont typeface="Arial"/>
              <a:buNone/>
              <a:defRPr/>
            </a:lvl1pPr>
            <a:lvl2pPr marL="0" marR="0" indent="0" algn="l" rtl="0">
              <a:spcBef>
                <a:spcPts val="0"/>
              </a:spcBef>
              <a:spcAft>
                <a:spcPts val="0"/>
              </a:spcAft>
              <a:defRPr/>
            </a:lvl2pPr>
            <a:lvl3pPr marL="0" marR="0" indent="0" algn="l" rtl="0">
              <a:spcBef>
                <a:spcPts val="0"/>
              </a:spcBef>
              <a:spcAft>
                <a:spcPts val="0"/>
              </a:spcAft>
              <a:defRPr/>
            </a:lvl3pPr>
            <a:lvl4pPr marL="0" marR="0" indent="0" algn="l" rtl="0">
              <a:spcBef>
                <a:spcPts val="0"/>
              </a:spcBef>
              <a:spcAft>
                <a:spcPts val="0"/>
              </a:spcAft>
              <a:defRPr/>
            </a:lvl4pPr>
            <a:lvl5pPr marL="0" marR="0" indent="0" algn="l" rtl="0">
              <a:spcBef>
                <a:spcPts val="0"/>
              </a:spcBef>
              <a:spcAft>
                <a:spcPts val="0"/>
              </a:spcAft>
              <a:defRPr/>
            </a:lvl5pPr>
            <a:lvl6pPr marL="457200" marR="0" indent="0" algn="l" rtl="0">
              <a:spcBef>
                <a:spcPts val="0"/>
              </a:spcBef>
              <a:spcAft>
                <a:spcPts val="0"/>
              </a:spcAft>
              <a:defRPr/>
            </a:lvl6pPr>
            <a:lvl7pPr marL="914400" marR="0" indent="0" algn="l" rtl="0">
              <a:spcBef>
                <a:spcPts val="0"/>
              </a:spcBef>
              <a:spcAft>
                <a:spcPts val="0"/>
              </a:spcAft>
              <a:defRPr/>
            </a:lvl7pPr>
            <a:lvl8pPr marL="1371600" marR="0" indent="0" algn="l" rtl="0">
              <a:spcBef>
                <a:spcPts val="0"/>
              </a:spcBef>
              <a:spcAft>
                <a:spcPts val="0"/>
              </a:spcAft>
              <a:defRPr/>
            </a:lvl8pPr>
            <a:lvl9pPr marL="1828800" marR="0" indent="0" algn="l" rtl="0">
              <a:spcBef>
                <a:spcPts val="0"/>
              </a:spcBef>
              <a:spcAft>
                <a:spcPts val="0"/>
              </a:spcAft>
              <a:defRPr/>
            </a:lvl9pPr>
          </a:lstStyle>
          <a:p>
            <a:endParaRPr/>
          </a:p>
        </p:txBody>
      </p:sp>
      <p:sp>
        <p:nvSpPr>
          <p:cNvPr id="45" name="Shape 45"/>
          <p:cNvSpPr txBox="1">
            <a:spLocks noGrp="1"/>
          </p:cNvSpPr>
          <p:nvPr>
            <p:ph type="body" idx="1"/>
          </p:nvPr>
        </p:nvSpPr>
        <p:spPr>
          <a:xfrm>
            <a:off x="1026053" y="2447127"/>
            <a:ext cx="6048299" cy="562800"/>
          </a:xfrm>
          <a:prstGeom prst="rect">
            <a:avLst/>
          </a:prstGeom>
          <a:noFill/>
          <a:ln>
            <a:noFill/>
          </a:ln>
        </p:spPr>
        <p:txBody>
          <a:bodyPr lIns="91425" tIns="91425" rIns="91425" bIns="91425" anchor="t" anchorCtr="0"/>
          <a:lstStyle>
            <a:lvl1pPr rtl="0">
              <a:spcBef>
                <a:spcPts val="1200"/>
              </a:spcBef>
              <a:buClr>
                <a:srgbClr val="1C7B70"/>
              </a:buClr>
              <a:buFont typeface="Arial"/>
              <a:buNone/>
              <a:defRPr/>
            </a:lvl1pPr>
            <a:lvl2pPr rtl="0">
              <a:spcBef>
                <a:spcPts val="300"/>
              </a:spcBef>
              <a:buClr>
                <a:srgbClr val="1C7B70"/>
              </a:buClr>
              <a:buFont typeface="Arial"/>
              <a:buNone/>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Title with Subtitle Only">
    <p:spTree>
      <p:nvGrpSpPr>
        <p:cNvPr id="1" name="Shape 57"/>
        <p:cNvGrpSpPr/>
        <p:nvPr/>
      </p:nvGrpSpPr>
      <p:grpSpPr>
        <a:xfrm>
          <a:off x="0" y="0"/>
          <a:ext cx="0" cy="0"/>
          <a:chOff x="0" y="0"/>
          <a:chExt cx="0" cy="0"/>
        </a:xfrm>
      </p:grpSpPr>
      <p:sp>
        <p:nvSpPr>
          <p:cNvPr id="58" name="Shape 58"/>
          <p:cNvSpPr txBox="1">
            <a:spLocks noGrp="1"/>
          </p:cNvSpPr>
          <p:nvPr>
            <p:ph type="body" idx="1"/>
          </p:nvPr>
        </p:nvSpPr>
        <p:spPr>
          <a:xfrm>
            <a:off x="366712" y="785812"/>
            <a:ext cx="8410499" cy="346200"/>
          </a:xfrm>
          <a:prstGeom prst="rect">
            <a:avLst/>
          </a:prstGeom>
          <a:noFill/>
          <a:ln>
            <a:noFill/>
          </a:ln>
        </p:spPr>
        <p:txBody>
          <a:bodyPr lIns="91425" tIns="91425" rIns="91425" bIns="91425" anchor="t" anchorCtr="0"/>
          <a:lstStyle>
            <a:lvl1pPr marL="0" indent="0" rtl="0">
              <a:spcBef>
                <a:spcPts val="0"/>
              </a:spcBef>
              <a:buClr>
                <a:schemeClr val="lt1"/>
              </a:buClr>
              <a:buFont typeface="Arial"/>
              <a:buNone/>
              <a:defRPr/>
            </a:lvl1pPr>
            <a:lvl2pPr marL="457200" indent="0" rtl="0">
              <a:spcBef>
                <a:spcPts val="0"/>
              </a:spcBef>
              <a:buNone/>
              <a:defRPr/>
            </a:lvl2pPr>
            <a:lvl3pPr marL="914400" indent="0" rtl="0">
              <a:spcBef>
                <a:spcPts val="0"/>
              </a:spcBef>
              <a:buNone/>
              <a:defRPr/>
            </a:lvl3pPr>
            <a:lvl4pPr marL="1371600" indent="0" rtl="0">
              <a:spcBef>
                <a:spcPts val="0"/>
              </a:spcBef>
              <a:buNone/>
              <a:defRPr/>
            </a:lvl4pPr>
            <a:lvl5pPr marL="1828800" indent="0" rtl="0">
              <a:spcBef>
                <a:spcPts val="0"/>
              </a:spcBef>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
        <p:nvSpPr>
          <p:cNvPr id="59" name="Shape 59"/>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Footer bar only">
    <p:spTree>
      <p:nvGrpSpPr>
        <p:cNvPr id="1" name="Shape 60"/>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black background">
    <p:spTree>
      <p:nvGrpSpPr>
        <p:cNvPr id="1" name="Shape 61"/>
        <p:cNvGrpSpPr/>
        <p:nvPr/>
      </p:nvGrpSpPr>
      <p:grpSpPr>
        <a:xfrm>
          <a:off x="0" y="0"/>
          <a:ext cx="0" cy="0"/>
          <a:chOff x="0" y="0"/>
          <a:chExt cx="0" cy="0"/>
        </a:xfrm>
      </p:grpSpPr>
      <p:sp>
        <p:nvSpPr>
          <p:cNvPr id="62" name="Shape 62"/>
          <p:cNvSpPr/>
          <p:nvPr/>
        </p:nvSpPr>
        <p:spPr>
          <a:xfrm>
            <a:off x="0" y="0"/>
            <a:ext cx="9144000" cy="5143499"/>
          </a:xfrm>
          <a:prstGeom prst="rect">
            <a:avLst/>
          </a:prstGeom>
          <a:solidFill>
            <a:srgbClr val="000000"/>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63" name="Shape 63"/>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64" name="Shape 64"/>
          <p:cNvSpPr txBox="1"/>
          <p:nvPr/>
        </p:nvSpPr>
        <p:spPr>
          <a:xfrm flipH="1">
            <a:off x="8553450" y="5021262"/>
            <a:ext cx="533399" cy="123899"/>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7F7F7F"/>
              </a:buClr>
              <a:buSzPct val="25000"/>
              <a:buFont typeface="Arial"/>
              <a:buNone/>
            </a:pPr>
            <a:fld id="{00000000-1234-1234-1234-123412341234}" type="slidenum">
              <a:rPr lang="en" sz="800" b="0" i="0" u="none" strike="noStrike" cap="none" baseline="0">
                <a:solidFill>
                  <a:srgbClr val="7F7F7F"/>
                </a:solidFill>
                <a:latin typeface="Arial"/>
                <a:ea typeface="Arial"/>
                <a:cs typeface="Arial"/>
                <a:sym typeface="Arial"/>
                <a:rtl val="0"/>
              </a:rPr>
              <a:t>‹#›</a:t>
            </a:fld>
            <a:endParaRPr lang="en" sz="800" b="0" i="0" u="none" strike="noStrike" cap="none" baseline="0">
              <a:solidFill>
                <a:srgbClr val="7F7F7F"/>
              </a:solidFill>
              <a:latin typeface="Arial"/>
              <a:ea typeface="Arial"/>
              <a:cs typeface="Arial"/>
              <a:sym typeface="Arial"/>
              <a:rtl val="0"/>
            </a:endParaRPr>
          </a:p>
        </p:txBody>
      </p:sp>
      <p:sp>
        <p:nvSpPr>
          <p:cNvPr id="65" name="Shape 65"/>
          <p:cNvSpPr txBox="1"/>
          <p:nvPr/>
        </p:nvSpPr>
        <p:spPr>
          <a:xfrm>
            <a:off x="366712" y="5018087"/>
            <a:ext cx="2274900" cy="99900"/>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7F7F7F"/>
              </a:buClr>
              <a:buSzPct val="25000"/>
              <a:buFont typeface="Arial"/>
              <a:buNone/>
            </a:pPr>
            <a:r>
              <a:rPr lang="en" sz="600" b="0" i="0" u="none" strike="noStrike" cap="none" baseline="0">
                <a:solidFill>
                  <a:srgbClr val="7F7F7F"/>
                </a:solidFill>
                <a:latin typeface="Arial"/>
                <a:ea typeface="Arial"/>
                <a:cs typeface="Arial"/>
                <a:sym typeface="Arial"/>
                <a:rtl val="0"/>
              </a:rPr>
              <a:t>© Copyright 2013 Pivotal. All rights reserved.</a:t>
            </a:r>
          </a:p>
        </p:txBody>
      </p:sp>
      <p:pic>
        <p:nvPicPr>
          <p:cNvPr id="66" name="Shape 66"/>
          <p:cNvPicPr preferRelativeResize="0"/>
          <p:nvPr/>
        </p:nvPicPr>
        <p:blipFill rotWithShape="1">
          <a:blip r:embed="rId2">
            <a:alphaModFix/>
          </a:blip>
          <a:srcRect/>
          <a:stretch/>
        </p:blipFill>
        <p:spPr>
          <a:xfrm>
            <a:off x="7942263" y="4713287"/>
            <a:ext cx="957299" cy="22080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theme" Target="../theme/theme1.xml"/><Relationship Id="rId24" Type="http://schemas.openxmlformats.org/officeDocument/2006/relationships/image" Target="../media/image1.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33.xml"/><Relationship Id="rId12" Type="http://schemas.openxmlformats.org/officeDocument/2006/relationships/slideLayout" Target="../slideLayouts/slideLayout34.xml"/><Relationship Id="rId13" Type="http://schemas.openxmlformats.org/officeDocument/2006/relationships/theme" Target="../theme/theme2.xml"/><Relationship Id="rId14" Type="http://schemas.openxmlformats.org/officeDocument/2006/relationships/image" Target="../media/image5.png"/><Relationship Id="rId1" Type="http://schemas.openxmlformats.org/officeDocument/2006/relationships/slideLayout" Target="../slideLayouts/slideLayout23.xml"/><Relationship Id="rId2" Type="http://schemas.openxmlformats.org/officeDocument/2006/relationships/slideLayout" Target="../slideLayouts/slideLayout24.xml"/><Relationship Id="rId3" Type="http://schemas.openxmlformats.org/officeDocument/2006/relationships/slideLayout" Target="../slideLayouts/slideLayout25.xml"/><Relationship Id="rId4" Type="http://schemas.openxmlformats.org/officeDocument/2006/relationships/slideLayout" Target="../slideLayouts/slideLayout26.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 Id="rId9" Type="http://schemas.openxmlformats.org/officeDocument/2006/relationships/slideLayout" Target="../slideLayouts/slideLayout31.xml"/><Relationship Id="rId10"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17232A"/>
        </a:solidFill>
        <a:effectLst/>
      </p:bgPr>
    </p:bg>
    <p:spTree>
      <p:nvGrpSpPr>
        <p:cNvPr id="1" name="Shape 4"/>
        <p:cNvGrpSpPr/>
        <p:nvPr/>
      </p:nvGrpSpPr>
      <p:grpSpPr>
        <a:xfrm>
          <a:off x="0" y="0"/>
          <a:ext cx="0" cy="0"/>
          <a:chOff x="0" y="0"/>
          <a:chExt cx="0" cy="0"/>
        </a:xfrm>
      </p:grpSpPr>
      <p:sp>
        <p:nvSpPr>
          <p:cNvPr id="5" name="Shape 5"/>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pic>
        <p:nvPicPr>
          <p:cNvPr id="6" name="Shape 6"/>
          <p:cNvPicPr preferRelativeResize="0"/>
          <p:nvPr/>
        </p:nvPicPr>
        <p:blipFill rotWithShape="1">
          <a:blip r:embed="rId24">
            <a:alphaModFix/>
          </a:blip>
          <a:srcRect/>
          <a:stretch/>
        </p:blipFill>
        <p:spPr>
          <a:xfrm>
            <a:off x="7942263" y="4713287"/>
            <a:ext cx="957299" cy="220800"/>
          </a:xfrm>
          <a:prstGeom prst="rect">
            <a:avLst/>
          </a:prstGeom>
          <a:noFill/>
          <a:ln>
            <a:noFill/>
          </a:ln>
        </p:spPr>
      </p:pic>
      <p:sp>
        <p:nvSpPr>
          <p:cNvPr id="7" name="Shape 7"/>
          <p:cNvSpPr txBox="1"/>
          <p:nvPr/>
        </p:nvSpPr>
        <p:spPr>
          <a:xfrm flipH="1">
            <a:off x="8553450" y="5021262"/>
            <a:ext cx="533399" cy="123899"/>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7F7F7F"/>
              </a:buClr>
              <a:buSzPct val="25000"/>
              <a:buFont typeface="Arial"/>
              <a:buNone/>
            </a:pPr>
            <a:fld id="{00000000-1234-1234-1234-123412341234}" type="slidenum">
              <a:rPr lang="en" sz="800" b="0" i="0" u="none" strike="noStrike" cap="none" baseline="0">
                <a:solidFill>
                  <a:srgbClr val="7F7F7F"/>
                </a:solidFill>
                <a:latin typeface="Arial"/>
                <a:ea typeface="Arial"/>
                <a:cs typeface="Arial"/>
                <a:sym typeface="Arial"/>
                <a:rtl val="0"/>
              </a:rPr>
              <a:t>‹#›</a:t>
            </a:fld>
            <a:endParaRPr lang="en" sz="800" b="0" i="0" u="none" strike="noStrike" cap="none" baseline="0">
              <a:solidFill>
                <a:srgbClr val="7F7F7F"/>
              </a:solidFill>
              <a:latin typeface="Arial"/>
              <a:ea typeface="Arial"/>
              <a:cs typeface="Arial"/>
              <a:sym typeface="Arial"/>
              <a:rtl val="0"/>
            </a:endParaRPr>
          </a:p>
        </p:txBody>
      </p:sp>
      <p:sp>
        <p:nvSpPr>
          <p:cNvPr id="8" name="Shape 8"/>
          <p:cNvSpPr txBox="1"/>
          <p:nvPr/>
        </p:nvSpPr>
        <p:spPr>
          <a:xfrm>
            <a:off x="366712" y="5018087"/>
            <a:ext cx="2274900" cy="92399"/>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7F7F7F"/>
              </a:buClr>
              <a:buSzPct val="25000"/>
              <a:buFont typeface="Arial"/>
              <a:buNone/>
            </a:pPr>
            <a:r>
              <a:rPr lang="en" sz="600" b="0" i="0" u="none" strike="noStrike" cap="none" baseline="0" dirty="0">
                <a:solidFill>
                  <a:srgbClr val="7F7F7F"/>
                </a:solidFill>
                <a:latin typeface="Arial"/>
                <a:ea typeface="Arial"/>
                <a:cs typeface="Arial"/>
                <a:sym typeface="Arial"/>
                <a:rtl val="0"/>
              </a:rPr>
              <a:t>© Copyright </a:t>
            </a:r>
            <a:r>
              <a:rPr lang="en" sz="600" b="0" i="0" u="none" strike="noStrike" cap="none" baseline="0" dirty="0" smtClean="0">
                <a:solidFill>
                  <a:srgbClr val="7F7F7F"/>
                </a:solidFill>
                <a:latin typeface="Arial"/>
                <a:ea typeface="Arial"/>
                <a:cs typeface="Arial"/>
                <a:sym typeface="Arial"/>
                <a:rtl val="0"/>
              </a:rPr>
              <a:t>201</a:t>
            </a:r>
            <a:r>
              <a:rPr lang="en-US" sz="600" b="0" i="0" u="none" strike="noStrike" cap="none" baseline="0" dirty="0" smtClean="0">
                <a:solidFill>
                  <a:srgbClr val="7F7F7F"/>
                </a:solidFill>
                <a:latin typeface="Arial"/>
                <a:ea typeface="Arial"/>
                <a:cs typeface="Arial"/>
                <a:sym typeface="Arial"/>
                <a:rtl val="0"/>
              </a:rPr>
              <a:t>6</a:t>
            </a:r>
            <a:r>
              <a:rPr lang="en" sz="600" b="0" i="0" u="none" strike="noStrike" cap="none" baseline="0" dirty="0" smtClean="0">
                <a:solidFill>
                  <a:srgbClr val="7F7F7F"/>
                </a:solidFill>
                <a:latin typeface="Arial"/>
                <a:ea typeface="Arial"/>
                <a:cs typeface="Arial"/>
                <a:sym typeface="Arial"/>
                <a:rtl val="0"/>
              </a:rPr>
              <a:t> </a:t>
            </a:r>
            <a:r>
              <a:rPr lang="en" sz="600" b="0" i="0" u="none" strike="noStrike" cap="none" baseline="0" dirty="0">
                <a:solidFill>
                  <a:srgbClr val="7F7F7F"/>
                </a:solidFill>
                <a:latin typeface="Arial"/>
                <a:ea typeface="Arial"/>
                <a:cs typeface="Arial"/>
                <a:sym typeface="Arial"/>
                <a:rtl val="0"/>
              </a:rPr>
              <a:t>Pivotal. All rights reserved.</a:t>
            </a:r>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2" r:id="rId3"/>
    <p:sldLayoutId id="2147483653" r:id="rId4"/>
    <p:sldLayoutId id="2147483654" r:id="rId5"/>
    <p:sldLayoutId id="2147483655" r:id="rId6"/>
    <p:sldLayoutId id="2147483658" r:id="rId7"/>
    <p:sldLayoutId id="2147483659" r:id="rId8"/>
    <p:sldLayoutId id="2147483660" r:id="rId9"/>
    <p:sldLayoutId id="2147483662" r:id="rId10"/>
    <p:sldLayoutId id="2147483663" r:id="rId11"/>
    <p:sldLayoutId id="2147483681" r:id="rId12"/>
    <p:sldLayoutId id="2147483683" r:id="rId13"/>
    <p:sldLayoutId id="2147483684" r:id="rId14"/>
    <p:sldLayoutId id="2147483685" r:id="rId15"/>
    <p:sldLayoutId id="2147483688" r:id="rId16"/>
    <p:sldLayoutId id="2147483689" r:id="rId17"/>
    <p:sldLayoutId id="2147483690" r:id="rId18"/>
    <p:sldLayoutId id="2147483691" r:id="rId19"/>
    <p:sldLayoutId id="2147483692" r:id="rId20"/>
    <p:sldLayoutId id="2147483693" r:id="rId21"/>
    <p:sldLayoutId id="2147483694" r:id="rId22"/>
  </p:sldLayoutIdLst>
  <p:hf sldNum="0" hdr="0" ftr="0" dt="0"/>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8"/>
        <p:cNvGrpSpPr/>
        <p:nvPr/>
      </p:nvGrpSpPr>
      <p:grpSpPr>
        <a:xfrm>
          <a:off x="0" y="0"/>
          <a:ext cx="0" cy="0"/>
          <a:chOff x="0" y="0"/>
          <a:chExt cx="0" cy="0"/>
        </a:xfrm>
      </p:grpSpPr>
      <p:sp>
        <p:nvSpPr>
          <p:cNvPr id="79" name="Shape 79"/>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80" name="Shape 80"/>
          <p:cNvSpPr txBox="1"/>
          <p:nvPr/>
        </p:nvSpPr>
        <p:spPr>
          <a:xfrm flipH="1">
            <a:off x="8553449" y="5021496"/>
            <a:ext cx="533399" cy="123000"/>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chemeClr val="dk1"/>
              </a:buClr>
              <a:buSzPct val="25000"/>
              <a:buFont typeface="Arial"/>
              <a:buNone/>
            </a:pPr>
            <a:r>
              <a:rPr lang="en" sz="1400" b="0" i="0" u="none" strike="noStrike" cap="none" baseline="0">
                <a:solidFill>
                  <a:srgbClr val="000000"/>
                </a:solidFill>
                <a:latin typeface="Arial"/>
                <a:ea typeface="Arial"/>
                <a:cs typeface="Arial"/>
                <a:sym typeface="Arial"/>
              </a:rPr>
              <a:t> </a:t>
            </a:r>
          </a:p>
        </p:txBody>
      </p:sp>
      <p:sp>
        <p:nvSpPr>
          <p:cNvPr id="81" name="Shape 81"/>
          <p:cNvSpPr txBox="1"/>
          <p:nvPr/>
        </p:nvSpPr>
        <p:spPr>
          <a:xfrm>
            <a:off x="366712" y="5018448"/>
            <a:ext cx="2274900" cy="99900"/>
          </a:xfrm>
          <a:prstGeom prst="rect">
            <a:avLst/>
          </a:prstGeom>
          <a:noFill/>
          <a:ln>
            <a:noFill/>
          </a:ln>
        </p:spPr>
        <p:txBody>
          <a:bodyPr lIns="0" tIns="0" rIns="0" bIns="0" anchor="t" anchorCtr="0">
            <a:noAutofit/>
          </a:bodyPr>
          <a:lstStyle/>
          <a:p>
            <a:pPr lvl="0" rtl="0">
              <a:spcBef>
                <a:spcPts val="0"/>
              </a:spcBef>
              <a:buClr>
                <a:srgbClr val="7F7F7F"/>
              </a:buClr>
              <a:buSzPct val="25000"/>
              <a:buFont typeface="Arial"/>
              <a:buNone/>
            </a:pPr>
            <a:r>
              <a:rPr lang="en" sz="650">
                <a:solidFill>
                  <a:srgbClr val="7F7F7F"/>
                </a:solidFill>
              </a:rPr>
              <a:t>Pivotal Confidential–Internal Use Only</a:t>
            </a:r>
          </a:p>
          <a:p>
            <a:pPr marL="0" marR="0" lvl="0" indent="0" algn="l" rtl="0">
              <a:lnSpc>
                <a:spcPct val="100000"/>
              </a:lnSpc>
              <a:spcBef>
                <a:spcPts val="0"/>
              </a:spcBef>
              <a:spcAft>
                <a:spcPts val="0"/>
              </a:spcAft>
              <a:buClr>
                <a:srgbClr val="7F7F7F"/>
              </a:buClr>
              <a:buFont typeface="Arial"/>
              <a:buNone/>
            </a:pPr>
            <a:endParaRPr sz="650">
              <a:solidFill>
                <a:srgbClr val="7F7F7F"/>
              </a:solidFill>
            </a:endParaRPr>
          </a:p>
        </p:txBody>
      </p:sp>
      <p:pic>
        <p:nvPicPr>
          <p:cNvPr id="82" name="Shape 82"/>
          <p:cNvPicPr preferRelativeResize="0"/>
          <p:nvPr/>
        </p:nvPicPr>
        <p:blipFill rotWithShape="1">
          <a:blip r:embed="rId14">
            <a:alphaModFix/>
          </a:blip>
          <a:srcRect/>
          <a:stretch/>
        </p:blipFill>
        <p:spPr>
          <a:xfrm>
            <a:off x="7941732" y="4713965"/>
            <a:ext cx="957299" cy="21960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Lst>
  <p:hf sldNum="0" hdr="0" ftr="0" dt="0"/>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jpg"/><Relationship Id="rId4" Type="http://schemas.openxmlformats.org/officeDocument/2006/relationships/image" Target="../media/image8.png"/><Relationship Id="rId5" Type="http://schemas.openxmlformats.org/officeDocument/2006/relationships/image" Target="../media/image9.png"/><Relationship Id="rId6" Type="http://schemas.microsoft.com/office/2007/relationships/hdphoto" Target="../media/hdphoto1.wdp"/><Relationship Id="rId1" Type="http://schemas.openxmlformats.org/officeDocument/2006/relationships/slideLayout" Target="../slideLayouts/slideLayout14.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0.xml"/><Relationship Id="rId3" Type="http://schemas.openxmlformats.org/officeDocument/2006/relationships/image" Target="../media/image75.png"/></Relationships>
</file>

<file path=ppt/slides/_rels/slide11.xml.rels><?xml version="1.0" encoding="UTF-8" standalone="yes"?>
<Relationships xmlns="http://schemas.openxmlformats.org/package/2006/relationships"><Relationship Id="rId3" Type="http://schemas.openxmlformats.org/officeDocument/2006/relationships/image" Target="../media/image76.png"/><Relationship Id="rId4" Type="http://schemas.openxmlformats.org/officeDocument/2006/relationships/image" Target="../media/image77.png"/><Relationship Id="rId1" Type="http://schemas.openxmlformats.org/officeDocument/2006/relationships/slideLayout" Target="../slideLayouts/slideLayout1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hyperlink" Target="https://github.com/cloudfoundry-community/cf-docs-contrib/wiki/Buildpacks"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77.png"/><Relationship Id="rId4" Type="http://schemas.openxmlformats.org/officeDocument/2006/relationships/image" Target="../media/image78.png"/><Relationship Id="rId1" Type="http://schemas.openxmlformats.org/officeDocument/2006/relationships/slideLayout" Target="../slideLayouts/slideLayout1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79.png"/><Relationship Id="rId4" Type="http://schemas.openxmlformats.org/officeDocument/2006/relationships/hyperlink" Target="https://github.com/cloudfoundry-community/cf-docs-contrib/wiki/Buildpacks" TargetMode="External"/><Relationship Id="rId1" Type="http://schemas.openxmlformats.org/officeDocument/2006/relationships/slideLayout" Target="../slideLayouts/slideLayout8.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 Id="rId3" Type="http://schemas.openxmlformats.org/officeDocument/2006/relationships/image" Target="../media/image77.png"/></Relationships>
</file>

<file path=ppt/slides/_rels/slide17.xml.rels><?xml version="1.0" encoding="UTF-8" standalone="yes"?>
<Relationships xmlns="http://schemas.openxmlformats.org/package/2006/relationships"><Relationship Id="rId3" Type="http://schemas.openxmlformats.org/officeDocument/2006/relationships/image" Target="../media/image77.png"/><Relationship Id="rId4" Type="http://schemas.openxmlformats.org/officeDocument/2006/relationships/image" Target="../media/image78.png"/><Relationship Id="rId1" Type="http://schemas.openxmlformats.org/officeDocument/2006/relationships/slideLayout" Target="../slideLayouts/slideLayout1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image" Target="../media/image80.jpeg"/><Relationship Id="rId4" Type="http://schemas.openxmlformats.org/officeDocument/2006/relationships/image" Target="../media/image81.png"/><Relationship Id="rId1" Type="http://schemas.openxmlformats.org/officeDocument/2006/relationships/slideLayout" Target="../slideLayouts/slideLayout9.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image" Target="../media/image10.jpg"/><Relationship Id="rId4" Type="http://schemas.openxmlformats.org/officeDocument/2006/relationships/image" Target="../media/image11.png"/><Relationship Id="rId1" Type="http://schemas.openxmlformats.org/officeDocument/2006/relationships/slideLayout" Target="../slideLayouts/slideLayout2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82.png"/><Relationship Id="rId4" Type="http://schemas.openxmlformats.org/officeDocument/2006/relationships/diagramData" Target="../diagrams/data1.xml"/><Relationship Id="rId5" Type="http://schemas.openxmlformats.org/officeDocument/2006/relationships/diagramLayout" Target="../diagrams/layout1.xml"/><Relationship Id="rId6" Type="http://schemas.openxmlformats.org/officeDocument/2006/relationships/diagramQuickStyle" Target="../diagrams/quickStyle1.xml"/><Relationship Id="rId7" Type="http://schemas.openxmlformats.org/officeDocument/2006/relationships/diagramColors" Target="../diagrams/colors1.xml"/><Relationship Id="rId8" Type="http://schemas.microsoft.com/office/2007/relationships/diagramDrawing" Target="../diagrams/drawing1.xml"/><Relationship Id="rId1" Type="http://schemas.openxmlformats.org/officeDocument/2006/relationships/slideLayout" Target="../slideLayouts/slideLayout8.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2.xml"/><Relationship Id="rId4" Type="http://schemas.openxmlformats.org/officeDocument/2006/relationships/diagramLayout" Target="../diagrams/layout2.xml"/><Relationship Id="rId5" Type="http://schemas.openxmlformats.org/officeDocument/2006/relationships/diagramQuickStyle" Target="../diagrams/quickStyle2.xml"/><Relationship Id="rId6" Type="http://schemas.openxmlformats.org/officeDocument/2006/relationships/diagramColors" Target="../diagrams/colors2.xml"/><Relationship Id="rId7" Type="http://schemas.microsoft.com/office/2007/relationships/diagramDrawing" Target="../diagrams/drawing2.xml"/><Relationship Id="rId1" Type="http://schemas.openxmlformats.org/officeDocument/2006/relationships/slideLayout" Target="../slideLayouts/slideLayout8.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3.xml"/><Relationship Id="rId4" Type="http://schemas.openxmlformats.org/officeDocument/2006/relationships/diagramLayout" Target="../diagrams/layout3.xml"/><Relationship Id="rId5" Type="http://schemas.openxmlformats.org/officeDocument/2006/relationships/diagramQuickStyle" Target="../diagrams/quickStyle3.xml"/><Relationship Id="rId6" Type="http://schemas.openxmlformats.org/officeDocument/2006/relationships/diagramColors" Target="../diagrams/colors3.xml"/><Relationship Id="rId7" Type="http://schemas.microsoft.com/office/2007/relationships/diagramDrawing" Target="../diagrams/drawing3.xml"/><Relationship Id="rId1" Type="http://schemas.openxmlformats.org/officeDocument/2006/relationships/slideLayout" Target="../slideLayouts/slideLayout8.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3.xml"/><Relationship Id="rId3" Type="http://schemas.openxmlformats.org/officeDocument/2006/relationships/image" Target="../media/image83.png"/></Relationships>
</file>

<file path=ppt/slides/_rels/slide24.xml.rels><?xml version="1.0" encoding="UTF-8" standalone="yes"?>
<Relationships xmlns="http://schemas.openxmlformats.org/package/2006/relationships"><Relationship Id="rId3" Type="http://schemas.openxmlformats.org/officeDocument/2006/relationships/image" Target="../media/image80.jpeg"/><Relationship Id="rId4" Type="http://schemas.openxmlformats.org/officeDocument/2006/relationships/image" Target="../media/image81.png"/><Relationship Id="rId1" Type="http://schemas.openxmlformats.org/officeDocument/2006/relationships/slideLayout" Target="../slideLayouts/slideLayout9.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8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xml"/><Relationship Id="rId3" Type="http://schemas.openxmlformats.org/officeDocument/2006/relationships/image" Target="../media/image85.jpeg"/></Relationships>
</file>

<file path=ppt/slides/_rels/slide28.xml.rels><?xml version="1.0" encoding="UTF-8" standalone="yes"?>
<Relationships xmlns="http://schemas.openxmlformats.org/package/2006/relationships"><Relationship Id="rId3" Type="http://schemas.openxmlformats.org/officeDocument/2006/relationships/image" Target="../media/image86.png"/><Relationship Id="rId4" Type="http://schemas.openxmlformats.org/officeDocument/2006/relationships/image" Target="../media/image87.tiff"/><Relationship Id="rId5" Type="http://schemas.openxmlformats.org/officeDocument/2006/relationships/image" Target="../media/image88.tiff"/><Relationship Id="rId6" Type="http://schemas.openxmlformats.org/officeDocument/2006/relationships/image" Target="../media/image89.tiff"/><Relationship Id="rId7" Type="http://schemas.openxmlformats.org/officeDocument/2006/relationships/image" Target="../media/image90.tiff"/><Relationship Id="rId8" Type="http://schemas.openxmlformats.org/officeDocument/2006/relationships/image" Target="../media/image91.tiff"/><Relationship Id="rId9" Type="http://schemas.openxmlformats.org/officeDocument/2006/relationships/image" Target="../media/image92.tiff"/><Relationship Id="rId10" Type="http://schemas.openxmlformats.org/officeDocument/2006/relationships/image" Target="../media/image93.tiff"/><Relationship Id="rId11" Type="http://schemas.openxmlformats.org/officeDocument/2006/relationships/image" Target="../media/image94.tiff"/><Relationship Id="rId1" Type="http://schemas.openxmlformats.org/officeDocument/2006/relationships/slideLayout" Target="../slideLayouts/slideLayout16.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xml"/><Relationship Id="rId3" Type="http://schemas.openxmlformats.org/officeDocument/2006/relationships/image" Target="../media/image7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image" Target="../media/image80.jpeg"/><Relationship Id="rId4" Type="http://schemas.openxmlformats.org/officeDocument/2006/relationships/image" Target="../media/image81.png"/><Relationship Id="rId1" Type="http://schemas.openxmlformats.org/officeDocument/2006/relationships/slideLayout" Target="../slideLayouts/slideLayout9.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3" Type="http://schemas.openxmlformats.org/officeDocument/2006/relationships/image" Target="../media/image77.png"/><Relationship Id="rId4" Type="http://schemas.openxmlformats.org/officeDocument/2006/relationships/image" Target="../media/image78.png"/><Relationship Id="rId1" Type="http://schemas.openxmlformats.org/officeDocument/2006/relationships/slideLayout" Target="../slideLayouts/slideLayout1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9.xml"/><Relationship Id="rId3" Type="http://schemas.openxmlformats.org/officeDocument/2006/relationships/image" Target="../media/image77.pn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1.png"/><Relationship Id="rId1" Type="http://schemas.openxmlformats.org/officeDocument/2006/relationships/slideLayout" Target="../slideLayouts/slideLayout2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3" Type="http://schemas.openxmlformats.org/officeDocument/2006/relationships/image" Target="../media/image95.png"/><Relationship Id="rId4" Type="http://schemas.openxmlformats.org/officeDocument/2006/relationships/image" Target="../media/image36.png"/><Relationship Id="rId1" Type="http://schemas.openxmlformats.org/officeDocument/2006/relationships/slideLayout" Target="../slideLayouts/slideLayout14.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96.jp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97.png"/></Relationships>
</file>

<file path=ppt/slides/_rels/slide45.xml.rels><?xml version="1.0" encoding="UTF-8" standalone="yes"?>
<Relationships xmlns="http://schemas.openxmlformats.org/package/2006/relationships"><Relationship Id="rId3" Type="http://schemas.openxmlformats.org/officeDocument/2006/relationships/image" Target="../media/image98.png"/><Relationship Id="rId4" Type="http://schemas.openxmlformats.org/officeDocument/2006/relationships/image" Target="../media/image99.png"/><Relationship Id="rId1" Type="http://schemas.openxmlformats.org/officeDocument/2006/relationships/slideLayout" Target="../slideLayouts/slideLayout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3" Type="http://schemas.openxmlformats.org/officeDocument/2006/relationships/image" Target="../media/image80.jpeg"/><Relationship Id="rId4" Type="http://schemas.openxmlformats.org/officeDocument/2006/relationships/image" Target="../media/image81.png"/><Relationship Id="rId1" Type="http://schemas.openxmlformats.org/officeDocument/2006/relationships/slideLayout" Target="../slideLayouts/slideLayout9.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3" Type="http://schemas.openxmlformats.org/officeDocument/2006/relationships/image" Target="../media/image100.jpg"/><Relationship Id="rId4" Type="http://schemas.openxmlformats.org/officeDocument/2006/relationships/image" Target="../media/image81.png"/><Relationship Id="rId1" Type="http://schemas.openxmlformats.org/officeDocument/2006/relationships/slideLayout" Target="../slideLayouts/slideLayout14.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3" Type="http://schemas.openxmlformats.org/officeDocument/2006/relationships/hyperlink" Target="https://github.com/cbusch-pivotal/pcf-intro.git" TargetMode="External"/><Relationship Id="rId4" Type="http://schemas.openxmlformats.org/officeDocument/2006/relationships/hyperlink" Target="https://github.com/cbusch-pivotal/pcf-intro/archive/master.zip" TargetMode="External"/><Relationship Id="rId5" Type="http://schemas.openxmlformats.org/officeDocument/2006/relationships/hyperlink" Target="https://github.com/cbusch-pivotal/pcf-intro" TargetMode="External"/><Relationship Id="rId1" Type="http://schemas.openxmlformats.org/officeDocument/2006/relationships/slideLayout" Target="../slideLayouts/slideLayout15.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9" Type="http://schemas.openxmlformats.org/officeDocument/2006/relationships/image" Target="../media/image19.png"/><Relationship Id="rId20" Type="http://schemas.openxmlformats.org/officeDocument/2006/relationships/image" Target="../media/image30.png"/><Relationship Id="rId21" Type="http://schemas.openxmlformats.org/officeDocument/2006/relationships/image" Target="../media/image31.png"/><Relationship Id="rId22" Type="http://schemas.openxmlformats.org/officeDocument/2006/relationships/image" Target="../media/image32.png"/><Relationship Id="rId23" Type="http://schemas.openxmlformats.org/officeDocument/2006/relationships/image" Target="../media/image33.png"/><Relationship Id="rId24" Type="http://schemas.openxmlformats.org/officeDocument/2006/relationships/image" Target="../media/image34.png"/><Relationship Id="rId25" Type="http://schemas.openxmlformats.org/officeDocument/2006/relationships/image" Target="../media/image35.png"/><Relationship Id="rId26" Type="http://schemas.openxmlformats.org/officeDocument/2006/relationships/image" Target="../media/image36.png"/><Relationship Id="rId27" Type="http://schemas.openxmlformats.org/officeDocument/2006/relationships/image" Target="../media/image37.png"/><Relationship Id="rId10" Type="http://schemas.openxmlformats.org/officeDocument/2006/relationships/image" Target="../media/image20.png"/><Relationship Id="rId11" Type="http://schemas.openxmlformats.org/officeDocument/2006/relationships/image" Target="../media/image21.png"/><Relationship Id="rId12" Type="http://schemas.openxmlformats.org/officeDocument/2006/relationships/image" Target="../media/image22.png"/><Relationship Id="rId13" Type="http://schemas.openxmlformats.org/officeDocument/2006/relationships/image" Target="../media/image23.png"/><Relationship Id="rId14" Type="http://schemas.openxmlformats.org/officeDocument/2006/relationships/image" Target="../media/image24.png"/><Relationship Id="rId15" Type="http://schemas.openxmlformats.org/officeDocument/2006/relationships/image" Target="../media/image25.png"/><Relationship Id="rId16" Type="http://schemas.openxmlformats.org/officeDocument/2006/relationships/image" Target="../media/image26.png"/><Relationship Id="rId17" Type="http://schemas.openxmlformats.org/officeDocument/2006/relationships/image" Target="../media/image27.png"/><Relationship Id="rId18" Type="http://schemas.openxmlformats.org/officeDocument/2006/relationships/image" Target="../media/image28.png"/><Relationship Id="rId19" Type="http://schemas.openxmlformats.org/officeDocument/2006/relationships/image" Target="../media/image29.png"/><Relationship Id="rId1" Type="http://schemas.openxmlformats.org/officeDocument/2006/relationships/slideLayout" Target="../slideLayouts/slideLayout22.xml"/><Relationship Id="rId2" Type="http://schemas.openxmlformats.org/officeDocument/2006/relationships/notesSlide" Target="../notesSlides/notesSlide5.xml"/><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5.png"/><Relationship Id="rId6" Type="http://schemas.openxmlformats.org/officeDocument/2006/relationships/image" Target="../media/image16.png"/><Relationship Id="rId7" Type="http://schemas.openxmlformats.org/officeDocument/2006/relationships/image" Target="../media/image17.jpg"/><Relationship Id="rId8" Type="http://schemas.openxmlformats.org/officeDocument/2006/relationships/image" Target="../media/image18.jpg"/></Relationships>
</file>

<file path=ppt/slides/_rels/slide6.xml.rels><?xml version="1.0" encoding="UTF-8" standalone="yes"?>
<Relationships xmlns="http://schemas.openxmlformats.org/package/2006/relationships"><Relationship Id="rId9" Type="http://schemas.openxmlformats.org/officeDocument/2006/relationships/image" Target="../media/image44.png"/><Relationship Id="rId20" Type="http://schemas.openxmlformats.org/officeDocument/2006/relationships/image" Target="../media/image55.emf"/><Relationship Id="rId21" Type="http://schemas.openxmlformats.org/officeDocument/2006/relationships/image" Target="../media/image56.png"/><Relationship Id="rId22" Type="http://schemas.openxmlformats.org/officeDocument/2006/relationships/image" Target="../media/image57.emf"/><Relationship Id="rId23" Type="http://schemas.openxmlformats.org/officeDocument/2006/relationships/image" Target="../media/image58.png"/><Relationship Id="rId24" Type="http://schemas.openxmlformats.org/officeDocument/2006/relationships/image" Target="../media/image19.png"/><Relationship Id="rId25" Type="http://schemas.openxmlformats.org/officeDocument/2006/relationships/image" Target="../media/image59.png"/><Relationship Id="rId26" Type="http://schemas.openxmlformats.org/officeDocument/2006/relationships/image" Target="../media/image26.png"/><Relationship Id="rId27" Type="http://schemas.openxmlformats.org/officeDocument/2006/relationships/image" Target="../media/image25.png"/><Relationship Id="rId10" Type="http://schemas.openxmlformats.org/officeDocument/2006/relationships/image" Target="../media/image45.png"/><Relationship Id="rId11" Type="http://schemas.openxmlformats.org/officeDocument/2006/relationships/image" Target="../media/image46.png"/><Relationship Id="rId12" Type="http://schemas.openxmlformats.org/officeDocument/2006/relationships/image" Target="../media/image47.png"/><Relationship Id="rId13" Type="http://schemas.openxmlformats.org/officeDocument/2006/relationships/image" Target="../media/image48.jpg"/><Relationship Id="rId14" Type="http://schemas.openxmlformats.org/officeDocument/2006/relationships/image" Target="../media/image49.png"/><Relationship Id="rId15" Type="http://schemas.openxmlformats.org/officeDocument/2006/relationships/image" Target="../media/image50.emf"/><Relationship Id="rId16" Type="http://schemas.openxmlformats.org/officeDocument/2006/relationships/image" Target="../media/image51.png"/><Relationship Id="rId17" Type="http://schemas.openxmlformats.org/officeDocument/2006/relationships/image" Target="../media/image52.png"/><Relationship Id="rId18" Type="http://schemas.openxmlformats.org/officeDocument/2006/relationships/image" Target="../media/image53.png"/><Relationship Id="rId19" Type="http://schemas.openxmlformats.org/officeDocument/2006/relationships/image" Target="../media/image54.png"/><Relationship Id="rId1" Type="http://schemas.openxmlformats.org/officeDocument/2006/relationships/slideLayout" Target="../slideLayouts/slideLayout17.xml"/><Relationship Id="rId2" Type="http://schemas.openxmlformats.org/officeDocument/2006/relationships/notesSlide" Target="../notesSlides/notesSlide6.xml"/><Relationship Id="rId3" Type="http://schemas.openxmlformats.org/officeDocument/2006/relationships/image" Target="../media/image38.emf"/><Relationship Id="rId4" Type="http://schemas.openxmlformats.org/officeDocument/2006/relationships/image" Target="../media/image39.png"/><Relationship Id="rId5" Type="http://schemas.openxmlformats.org/officeDocument/2006/relationships/image" Target="../media/image40.png"/><Relationship Id="rId6" Type="http://schemas.openxmlformats.org/officeDocument/2006/relationships/image" Target="../media/image41.png"/><Relationship Id="rId7" Type="http://schemas.openxmlformats.org/officeDocument/2006/relationships/image" Target="../media/image42.png"/><Relationship Id="rId8" Type="http://schemas.openxmlformats.org/officeDocument/2006/relationships/image" Target="../media/image43.png"/></Relationships>
</file>

<file path=ppt/slides/_rels/slide7.xml.rels><?xml version="1.0" encoding="UTF-8" standalone="yes"?>
<Relationships xmlns="http://schemas.openxmlformats.org/package/2006/relationships"><Relationship Id="rId3" Type="http://schemas.openxmlformats.org/officeDocument/2006/relationships/image" Target="../media/image60.png"/><Relationship Id="rId4" Type="http://schemas.openxmlformats.org/officeDocument/2006/relationships/image" Target="../media/image61.png"/><Relationship Id="rId5" Type="http://schemas.openxmlformats.org/officeDocument/2006/relationships/image" Target="../media/image62.png"/><Relationship Id="rId6" Type="http://schemas.openxmlformats.org/officeDocument/2006/relationships/image" Target="../media/image63.png"/><Relationship Id="rId7" Type="http://schemas.openxmlformats.org/officeDocument/2006/relationships/image" Target="../media/image64.png"/><Relationship Id="rId8" Type="http://schemas.openxmlformats.org/officeDocument/2006/relationships/image" Target="../media/image65.png"/><Relationship Id="rId9" Type="http://schemas.openxmlformats.org/officeDocument/2006/relationships/image" Target="../media/image66.png"/><Relationship Id="rId10" Type="http://schemas.openxmlformats.org/officeDocument/2006/relationships/image" Target="../media/image67.png"/><Relationship Id="rId1" Type="http://schemas.openxmlformats.org/officeDocument/2006/relationships/slideLayout" Target="../slideLayouts/slideLayout1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68.png"/><Relationship Id="rId4" Type="http://schemas.openxmlformats.org/officeDocument/2006/relationships/image" Target="../media/image69.png"/><Relationship Id="rId5" Type="http://schemas.openxmlformats.org/officeDocument/2006/relationships/image" Target="../media/image70.png"/><Relationship Id="rId6" Type="http://schemas.openxmlformats.org/officeDocument/2006/relationships/image" Target="../media/image71.jpg"/><Relationship Id="rId7" Type="http://schemas.openxmlformats.org/officeDocument/2006/relationships/image" Target="../media/image72.jpg"/><Relationship Id="rId8" Type="http://schemas.openxmlformats.org/officeDocument/2006/relationships/image" Target="../media/image73.png"/><Relationship Id="rId9" Type="http://schemas.openxmlformats.org/officeDocument/2006/relationships/image" Target="../media/image74.png"/><Relationship Id="rId1" Type="http://schemas.openxmlformats.org/officeDocument/2006/relationships/slideLayout" Target="../slideLayouts/slideLayout15.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p:cNvPicPr>
          <p:nvPr/>
        </p:nvPicPr>
        <p:blipFill rotWithShape="1">
          <a:blip r:embed="rId3">
            <a:extLst>
              <a:ext uri="{28A0092B-C50C-407E-A947-70E740481C1C}">
                <a14:useLocalDpi xmlns:a14="http://schemas.microsoft.com/office/drawing/2010/main" val="0"/>
              </a:ext>
            </a:extLst>
          </a:blip>
          <a:srcRect t="5795" b="5795"/>
          <a:stretch/>
        </p:blipFill>
        <p:spPr>
          <a:xfrm>
            <a:off x="-13167" y="-130747"/>
            <a:ext cx="9170334" cy="5404994"/>
          </a:xfrm>
          <a:prstGeom prst="rect">
            <a:avLst/>
          </a:prstGeom>
        </p:spPr>
      </p:pic>
      <p:sp>
        <p:nvSpPr>
          <p:cNvPr id="14" name="Shape 251"/>
          <p:cNvSpPr/>
          <p:nvPr/>
        </p:nvSpPr>
        <p:spPr>
          <a:xfrm>
            <a:off x="-4469" y="-130747"/>
            <a:ext cx="9144000" cy="5404994"/>
          </a:xfrm>
          <a:prstGeom prst="rect">
            <a:avLst/>
          </a:prstGeom>
          <a:solidFill>
            <a:srgbClr val="182730">
              <a:alpha val="77000"/>
            </a:srgbClr>
          </a:solidFill>
          <a:ln>
            <a:noFill/>
          </a:ln>
        </p:spPr>
        <p:txBody>
          <a:bodyPr lIns="91425" tIns="45700" rIns="91425" bIns="45700" anchor="ctr" anchorCtr="0">
            <a:noAutofit/>
          </a:bodyPr>
          <a:lstStyle/>
          <a:p>
            <a:pPr algn="ctr"/>
            <a:endParaRPr>
              <a:solidFill>
                <a:srgbClr val="FFFFFF"/>
              </a:solidFill>
              <a:latin typeface="Arial"/>
              <a:ea typeface="Arial"/>
              <a:cs typeface="Arial"/>
              <a:sym typeface="Arial"/>
            </a:endParaRPr>
          </a:p>
        </p:txBody>
      </p:sp>
      <p:pic>
        <p:nvPicPr>
          <p:cNvPr id="8" name="Picture 7" descr="pivotal_whit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3110" y="978442"/>
            <a:ext cx="1368554" cy="336279"/>
          </a:xfrm>
          <a:prstGeom prst="rect">
            <a:avLst/>
          </a:prstGeom>
        </p:spPr>
      </p:pic>
      <p:sp>
        <p:nvSpPr>
          <p:cNvPr id="10" name="TextBox 9"/>
          <p:cNvSpPr txBox="1"/>
          <p:nvPr/>
        </p:nvSpPr>
        <p:spPr>
          <a:xfrm>
            <a:off x="623455" y="1898424"/>
            <a:ext cx="7897090" cy="1323439"/>
          </a:xfrm>
          <a:prstGeom prst="rect">
            <a:avLst/>
          </a:prstGeom>
          <a:noFill/>
          <a:effectLst>
            <a:outerShdw blurRad="63500" sx="102000" sy="102000" algn="ctr" rotWithShape="0">
              <a:prstClr val="black">
                <a:alpha val="40000"/>
              </a:prstClr>
            </a:outerShdw>
          </a:effectLst>
        </p:spPr>
        <p:txBody>
          <a:bodyPr wrap="square" rtlCol="0">
            <a:spAutoFit/>
          </a:bodyPr>
          <a:lstStyle/>
          <a:p>
            <a:pPr>
              <a:spcAft>
                <a:spcPts val="1200"/>
              </a:spcAft>
            </a:pPr>
            <a:r>
              <a:rPr lang="en-US" sz="4800" dirty="0">
                <a:solidFill>
                  <a:srgbClr val="2C95DD"/>
                </a:solidFill>
              </a:rPr>
              <a:t>Cloud Native </a:t>
            </a:r>
            <a:r>
              <a:rPr lang="en-US" sz="4800" dirty="0" smtClean="0">
                <a:solidFill>
                  <a:srgbClr val="2C95DD"/>
                </a:solidFill>
              </a:rPr>
              <a:t>Workshop</a:t>
            </a:r>
            <a:endParaRPr lang="en-US" sz="4800" dirty="0">
              <a:solidFill>
                <a:srgbClr val="2C95DD"/>
              </a:solidFill>
            </a:endParaRPr>
          </a:p>
          <a:p>
            <a:pPr>
              <a:lnSpc>
                <a:spcPct val="90000"/>
              </a:lnSpc>
              <a:spcAft>
                <a:spcPts val="1200"/>
              </a:spcAft>
            </a:pPr>
            <a:r>
              <a:rPr lang="en-US" sz="2400" b="1" spc="-100" dirty="0" smtClean="0">
                <a:solidFill>
                  <a:schemeClr val="bg1"/>
                </a:solidFill>
                <a:effectLst>
                  <a:outerShdw blurRad="50800" dist="38100" dir="5400000" algn="t" rotWithShape="0">
                    <a:prstClr val="black">
                      <a:alpha val="40000"/>
                    </a:prstClr>
                  </a:outerShdw>
                </a:effectLst>
                <a:cs typeface="Arial"/>
              </a:rPr>
              <a:t>The Cloud Native Platform</a:t>
            </a:r>
          </a:p>
        </p:txBody>
      </p:sp>
      <p:sp>
        <p:nvSpPr>
          <p:cNvPr id="11" name="TextBox 10"/>
          <p:cNvSpPr txBox="1"/>
          <p:nvPr/>
        </p:nvSpPr>
        <p:spPr>
          <a:xfrm>
            <a:off x="623455" y="3461916"/>
            <a:ext cx="7897090" cy="338554"/>
          </a:xfrm>
          <a:prstGeom prst="rect">
            <a:avLst/>
          </a:prstGeom>
          <a:noFill/>
        </p:spPr>
        <p:txBody>
          <a:bodyPr wrap="square" rtlCol="0">
            <a:spAutoFit/>
          </a:bodyPr>
          <a:lstStyle/>
          <a:p>
            <a:pPr>
              <a:spcAft>
                <a:spcPts val="300"/>
              </a:spcAft>
            </a:pPr>
            <a:r>
              <a:rPr lang="en-US" sz="1600" dirty="0" smtClean="0">
                <a:solidFill>
                  <a:srgbClr val="FFFFFF"/>
                </a:solidFill>
                <a:cs typeface="Arial"/>
              </a:rPr>
              <a:t>Pivotal Cloud Foundry</a:t>
            </a:r>
            <a:endParaRPr lang="en-US" sz="1600" dirty="0">
              <a:solidFill>
                <a:srgbClr val="FFFFFF"/>
              </a:solidFill>
              <a:cs typeface="Arial"/>
            </a:endParaRPr>
          </a:p>
        </p:txBody>
      </p:sp>
      <p:pic>
        <p:nvPicPr>
          <p:cNvPr id="7" name="Picture 6" descr="pivotal_teal.png"/>
          <p:cNvPicPr>
            <a:picLocks noChangeAspect="1"/>
          </p:cNvPicPr>
          <p:nvPr/>
        </p:nvPicPr>
        <p:blipFill>
          <a:blip r:embed="rId5">
            <a:lum bright="70000" contrast="-70000"/>
            <a:extLst>
              <a:ext uri="{BEBA8EAE-BF5A-486C-A8C5-ECC9F3942E4B}">
                <a14:imgProps xmlns:a14="http://schemas.microsoft.com/office/drawing/2010/main">
                  <a14:imgLayer r:embed="rId6">
                    <a14:imgEffect>
                      <a14:colorTemperature colorTemp="11500"/>
                    </a14:imgEffect>
                    <a14:imgEffect>
                      <a14:saturation sat="0"/>
                    </a14:imgEffect>
                  </a14:imgLayer>
                </a14:imgProps>
              </a:ext>
              <a:ext uri="{28A0092B-C50C-407E-A947-70E740481C1C}">
                <a14:useLocalDpi xmlns:a14="http://schemas.microsoft.com/office/drawing/2010/main" val="0"/>
              </a:ext>
            </a:extLst>
          </a:blip>
          <a:stretch>
            <a:fillRect/>
          </a:stretch>
        </p:blipFill>
        <p:spPr>
          <a:xfrm>
            <a:off x="8272780" y="4855076"/>
            <a:ext cx="731520" cy="171298"/>
          </a:xfrm>
          <a:prstGeom prst="rect">
            <a:avLst/>
          </a:prstGeom>
        </p:spPr>
      </p:pic>
    </p:spTree>
    <p:extLst>
      <p:ext uri="{BB962C8B-B14F-4D97-AF65-F5344CB8AC3E}">
        <p14:creationId xmlns:p14="http://schemas.microsoft.com/office/powerpoint/2010/main" val="368593559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24"/>
        <p:cNvGrpSpPr/>
        <p:nvPr/>
      </p:nvGrpSpPr>
      <p:grpSpPr>
        <a:xfrm>
          <a:off x="0" y="0"/>
          <a:ext cx="0" cy="0"/>
          <a:chOff x="0" y="0"/>
          <a:chExt cx="0" cy="0"/>
        </a:xfrm>
      </p:grpSpPr>
      <p:sp>
        <p:nvSpPr>
          <p:cNvPr id="825" name="Shape 825"/>
          <p:cNvSpPr txBox="1"/>
          <p:nvPr/>
        </p:nvSpPr>
        <p:spPr>
          <a:xfrm>
            <a:off x="121849" y="1545167"/>
            <a:ext cx="3856179" cy="3007756"/>
          </a:xfrm>
          <a:prstGeom prst="rect">
            <a:avLst/>
          </a:prstGeom>
          <a:noFill/>
          <a:ln>
            <a:noFill/>
          </a:ln>
        </p:spPr>
        <p:txBody>
          <a:bodyPr wrap="square" lIns="91425" tIns="45700" rIns="91425" bIns="45700" anchor="t" anchorCtr="0">
            <a:noAutofit/>
          </a:bodyPr>
          <a:lstStyle/>
          <a:p>
            <a:pPr marL="285750" marR="0" lvl="0" indent="-285750" algn="l" rtl="0">
              <a:lnSpc>
                <a:spcPct val="100000"/>
              </a:lnSpc>
              <a:spcBef>
                <a:spcPts val="0"/>
              </a:spcBef>
              <a:spcAft>
                <a:spcPts val="0"/>
              </a:spcAft>
              <a:buClr>
                <a:srgbClr val="FFFFFF"/>
              </a:buClr>
              <a:buSzPts val="1800"/>
              <a:buFont typeface="Arial"/>
              <a:buChar char="•"/>
            </a:pPr>
            <a:r>
              <a:rPr lang="en-US" sz="1800" b="0" i="0" u="none" strike="noStrike" cap="none">
                <a:solidFill>
                  <a:srgbClr val="FFFFFF"/>
                </a:solidFill>
                <a:latin typeface="Source Sans Pro"/>
                <a:ea typeface="Source Sans Pro"/>
                <a:cs typeface="Source Sans Pro"/>
                <a:sym typeface="Source Sans Pro"/>
              </a:rPr>
              <a:t>Command line utility providing easy access to the Pivotal CF commands.</a:t>
            </a:r>
          </a:p>
          <a:p>
            <a:pPr marL="285750" marR="0" lvl="0" indent="-285750" algn="l" rtl="0">
              <a:lnSpc>
                <a:spcPct val="100000"/>
              </a:lnSpc>
              <a:spcBef>
                <a:spcPts val="0"/>
              </a:spcBef>
              <a:spcAft>
                <a:spcPts val="0"/>
              </a:spcAft>
              <a:buClr>
                <a:srgbClr val="FFFFFF"/>
              </a:buClr>
              <a:buSzPts val="1800"/>
              <a:buFont typeface="Arial"/>
              <a:buChar char="•"/>
            </a:pPr>
            <a:r>
              <a:rPr lang="en-US" sz="1800" b="0" i="0" u="none" strike="noStrike" cap="none" dirty="0">
                <a:solidFill>
                  <a:srgbClr val="FFFFFF"/>
                </a:solidFill>
                <a:latin typeface="Source Sans Pro"/>
                <a:ea typeface="Source Sans Pro"/>
                <a:cs typeface="Source Sans Pro"/>
                <a:sym typeface="Source Sans Pro"/>
              </a:rPr>
              <a:t>Scriptable</a:t>
            </a:r>
          </a:p>
          <a:p>
            <a:pPr marL="285750" marR="0" lvl="0" indent="-285750" algn="l" rtl="0">
              <a:lnSpc>
                <a:spcPct val="100000"/>
              </a:lnSpc>
              <a:spcBef>
                <a:spcPts val="0"/>
              </a:spcBef>
              <a:spcAft>
                <a:spcPts val="0"/>
              </a:spcAft>
              <a:buClr>
                <a:srgbClr val="FFFFFF"/>
              </a:buClr>
              <a:buSzPts val="1800"/>
              <a:buFont typeface="Arial"/>
              <a:buChar char="•"/>
            </a:pPr>
            <a:r>
              <a:rPr lang="en-US" sz="1800" b="0" i="0" u="none" strike="noStrike" cap="none" dirty="0">
                <a:solidFill>
                  <a:srgbClr val="FFFFFF"/>
                </a:solidFill>
                <a:latin typeface="Source Sans Pro"/>
                <a:ea typeface="Source Sans Pro"/>
                <a:cs typeface="Source Sans Pro"/>
                <a:sym typeface="Source Sans Pro"/>
              </a:rPr>
              <a:t>Fully documented (</a:t>
            </a:r>
            <a:r>
              <a:rPr lang="en-US" sz="1800" b="0" i="0" u="none" strike="noStrike" cap="none" dirty="0" err="1">
                <a:solidFill>
                  <a:srgbClr val="FFFFFF"/>
                </a:solidFill>
                <a:latin typeface="Source Sans Pro"/>
                <a:ea typeface="Source Sans Pro"/>
                <a:cs typeface="Source Sans Pro"/>
                <a:sym typeface="Source Sans Pro"/>
              </a:rPr>
              <a:t>cf</a:t>
            </a:r>
            <a:r>
              <a:rPr lang="en-US" sz="1800" b="0" i="0" u="none" strike="noStrike" cap="none" dirty="0">
                <a:solidFill>
                  <a:srgbClr val="FFFFFF"/>
                </a:solidFill>
                <a:latin typeface="Source Sans Pro"/>
                <a:ea typeface="Source Sans Pro"/>
                <a:cs typeface="Source Sans Pro"/>
                <a:sym typeface="Source Sans Pro"/>
              </a:rPr>
              <a:t> –help)</a:t>
            </a:r>
          </a:p>
        </p:txBody>
      </p:sp>
      <p:sp>
        <p:nvSpPr>
          <p:cNvPr id="826" name="Shape 826"/>
          <p:cNvSpPr txBox="1">
            <a:spLocks noGrp="1"/>
          </p:cNvSpPr>
          <p:nvPr>
            <p:ph type="title"/>
          </p:nvPr>
        </p:nvSpPr>
        <p:spPr>
          <a:prstGeom prst="rect">
            <a:avLst/>
          </a:prstGeom>
          <a:noFill/>
          <a:ln>
            <a:noFill/>
          </a:ln>
        </p:spPr>
        <p:txBody>
          <a:bodyPr wrap="square" lIns="91425" tIns="45700" rIns="91425" bIns="45700" anchor="ctr" anchorCtr="0">
            <a:noAutofit/>
          </a:bodyPr>
          <a:lstStyle/>
          <a:p>
            <a:pPr marL="0" marR="0" lvl="0" indent="0" algn="ctr" rtl="0">
              <a:spcBef>
                <a:spcPts val="0"/>
              </a:spcBef>
              <a:buClr>
                <a:srgbClr val="008881"/>
              </a:buClr>
              <a:buFont typeface="Source Sans Pro"/>
              <a:buNone/>
            </a:pPr>
            <a:r>
              <a:rPr lang="en-US" sz="2800" dirty="0">
                <a:solidFill>
                  <a:srgbClr val="2C95DD"/>
                </a:solidFill>
                <a:sym typeface="Source Sans Pro"/>
              </a:rPr>
              <a:t>CLI – Command Line Interface</a:t>
            </a:r>
          </a:p>
        </p:txBody>
      </p:sp>
      <p:pic>
        <p:nvPicPr>
          <p:cNvPr id="827" name="Shape 827" descr="Screen Shot 2016-01-05 at 12.14.59 PM.png"/>
          <p:cNvPicPr preferRelativeResize="0"/>
          <p:nvPr/>
        </p:nvPicPr>
        <p:blipFill rotWithShape="1">
          <a:blip r:embed="rId3">
            <a:alphaModFix/>
          </a:blip>
          <a:srcRect/>
          <a:stretch/>
        </p:blipFill>
        <p:spPr>
          <a:xfrm>
            <a:off x="4227375" y="1482330"/>
            <a:ext cx="4735462" cy="2668983"/>
          </a:xfrm>
          <a:prstGeom prst="rect">
            <a:avLst/>
          </a:prstGeom>
          <a:noFill/>
          <a:ln>
            <a:noFill/>
          </a:ln>
        </p:spPr>
      </p:pic>
    </p:spTree>
    <p:extLst>
      <p:ext uri="{BB962C8B-B14F-4D97-AF65-F5344CB8AC3E}">
        <p14:creationId xmlns:p14="http://schemas.microsoft.com/office/powerpoint/2010/main" val="1216711920"/>
      </p:ext>
    </p:extLst>
  </p:cSld>
  <p:clrMapOvr>
    <a:masterClrMapping/>
  </p:clrMapOvr>
  <p:transition spd="slow">
    <p:fade thruBlk="1"/>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Arrow 6"/>
          <p:cNvSpPr/>
          <p:nvPr/>
        </p:nvSpPr>
        <p:spPr>
          <a:xfrm>
            <a:off x="2029583" y="1541559"/>
            <a:ext cx="1603244" cy="776287"/>
          </a:xfrm>
          <a:prstGeom prst="rightArrow">
            <a:avLst>
              <a:gd name="adj1" fmla="val 72086"/>
              <a:gd name="adj2" fmla="val 41820"/>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210" descr="ICON_Person_Q30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65517" y="1541559"/>
            <a:ext cx="438150" cy="7762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 name="Rounded Rectangle 4"/>
          <p:cNvSpPr/>
          <p:nvPr/>
        </p:nvSpPr>
        <p:spPr>
          <a:xfrm>
            <a:off x="3630706" y="1133969"/>
            <a:ext cx="5169845" cy="3266580"/>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6" name="TextBox 5"/>
          <p:cNvSpPr txBox="1"/>
          <p:nvPr/>
        </p:nvSpPr>
        <p:spPr>
          <a:xfrm>
            <a:off x="238203" y="1581150"/>
            <a:ext cx="1745703" cy="830997"/>
          </a:xfrm>
          <a:prstGeom prst="rect">
            <a:avLst/>
          </a:prstGeom>
          <a:noFill/>
        </p:spPr>
        <p:txBody>
          <a:bodyPr wrap="square" lIns="0" tIns="0" rIns="0" bIns="0" rtlCol="0">
            <a:spAutoFit/>
          </a:bodyPr>
          <a:lstStyle/>
          <a:p>
            <a:pPr marL="342900" indent="-342900">
              <a:buFont typeface="+mj-ea"/>
              <a:buAutoNum type="circleNumDbPlain"/>
            </a:pPr>
            <a:r>
              <a:rPr lang="en-US" sz="1800" dirty="0" smtClean="0">
                <a:solidFill>
                  <a:srgbClr val="FFFFFF"/>
                </a:solidFill>
              </a:rPr>
              <a:t>Upload app bits and metadata</a:t>
            </a:r>
          </a:p>
        </p:txBody>
      </p:sp>
      <p:sp>
        <p:nvSpPr>
          <p:cNvPr id="8" name="TextBox 7"/>
          <p:cNvSpPr txBox="1"/>
          <p:nvPr/>
        </p:nvSpPr>
        <p:spPr>
          <a:xfrm>
            <a:off x="2362200" y="1639050"/>
            <a:ext cx="920445" cy="307777"/>
          </a:xfrm>
          <a:prstGeom prst="rect">
            <a:avLst/>
          </a:prstGeom>
          <a:noFill/>
          <a:effectLst>
            <a:outerShdw dist="12700" sx="1000" sy="1000" algn="ctr" rotWithShape="0">
              <a:schemeClr val="tx2"/>
            </a:outerShdw>
          </a:effectLst>
        </p:spPr>
        <p:txBody>
          <a:bodyPr wrap="none" rtlCol="0">
            <a:spAutoFit/>
          </a:bodyPr>
          <a:lstStyle/>
          <a:p>
            <a:r>
              <a:rPr lang="en-US" sz="1400" dirty="0" smtClean="0">
                <a:solidFill>
                  <a:schemeClr val="bg1"/>
                </a:solidFill>
              </a:rPr>
              <a:t>push app</a:t>
            </a:r>
            <a:endParaRPr lang="en-US" sz="1400" i="1" dirty="0" smtClean="0">
              <a:solidFill>
                <a:schemeClr val="bg1"/>
              </a:solidFill>
            </a:endParaRPr>
          </a:p>
        </p:txBody>
      </p:sp>
      <p:sp>
        <p:nvSpPr>
          <p:cNvPr id="34" name="Rounded Rectangle 33"/>
          <p:cNvSpPr/>
          <p:nvPr/>
        </p:nvSpPr>
        <p:spPr bwMode="auto">
          <a:xfrm rot="16200000">
            <a:off x="2285220" y="2618345"/>
            <a:ext cx="3342780" cy="374030"/>
          </a:xfrm>
          <a:prstGeom prst="roundRect">
            <a:avLst>
              <a:gd name="adj" fmla="val 8685"/>
            </a:avLst>
          </a:prstGeom>
          <a:solidFill>
            <a:srgbClr val="0A1831">
              <a:alpha val="25000"/>
            </a:srgbClr>
          </a:solidFill>
          <a:ln w="41275">
            <a:noFill/>
            <a:round/>
            <a:headEnd/>
            <a:tailEnd/>
          </a:ln>
        </p:spPr>
        <p:txBody>
          <a:bodyPr wrap="none" lIns="0" tIns="0" rIns="0" bIns="0" rtlCol="0" anchor="ctr"/>
          <a:lstStyle/>
          <a:p>
            <a:pPr algn="ctr" fontAlgn="auto">
              <a:spcBef>
                <a:spcPts val="0"/>
              </a:spcBef>
              <a:spcAft>
                <a:spcPts val="0"/>
              </a:spcAft>
            </a:pPr>
            <a:r>
              <a:rPr lang="en-US" sz="1600" dirty="0" smtClean="0">
                <a:solidFill>
                  <a:prstClr val="white">
                    <a:lumMod val="95000"/>
                  </a:prstClr>
                </a:solidFill>
                <a:latin typeface="Calibri"/>
                <a:ea typeface="+mn-ea"/>
              </a:rPr>
              <a:t>Router</a:t>
            </a:r>
          </a:p>
        </p:txBody>
      </p:sp>
      <p:sp>
        <p:nvSpPr>
          <p:cNvPr id="39" name="TextBox 38"/>
          <p:cNvSpPr txBox="1"/>
          <p:nvPr/>
        </p:nvSpPr>
        <p:spPr>
          <a:xfrm>
            <a:off x="238203" y="2454354"/>
            <a:ext cx="3026470" cy="1638910"/>
          </a:xfrm>
          <a:prstGeom prst="rect">
            <a:avLst/>
          </a:prstGeom>
          <a:noFill/>
        </p:spPr>
        <p:txBody>
          <a:bodyPr wrap="none" lIns="0" tIns="0" rIns="0" bIns="0" rtlCol="0">
            <a:spAutoFit/>
          </a:bodyPr>
          <a:lstStyle/>
          <a:p>
            <a:pPr marL="342900" indent="-342900">
              <a:lnSpc>
                <a:spcPct val="150000"/>
              </a:lnSpc>
              <a:buFont typeface="+mj-ea"/>
              <a:buAutoNum type="circleNumDbPlain" startAt="2"/>
            </a:pPr>
            <a:r>
              <a:rPr lang="en-US" sz="1800" dirty="0" smtClean="0">
                <a:solidFill>
                  <a:srgbClr val="FFFFFF"/>
                </a:solidFill>
              </a:rPr>
              <a:t>Create and bind services</a:t>
            </a:r>
          </a:p>
          <a:p>
            <a:pPr marL="342900" indent="-342900">
              <a:lnSpc>
                <a:spcPct val="150000"/>
              </a:lnSpc>
              <a:buFont typeface="+mj-ea"/>
              <a:buAutoNum type="circleNumDbPlain" startAt="2"/>
            </a:pPr>
            <a:r>
              <a:rPr lang="en-US" sz="1800" dirty="0" smtClean="0">
                <a:solidFill>
                  <a:srgbClr val="FFFFFF"/>
                </a:solidFill>
              </a:rPr>
              <a:t>Stage application</a:t>
            </a:r>
          </a:p>
          <a:p>
            <a:pPr marL="342900" indent="-342900">
              <a:lnSpc>
                <a:spcPct val="150000"/>
              </a:lnSpc>
              <a:buFont typeface="+mj-ea"/>
              <a:buAutoNum type="circleNumDbPlain" startAt="2"/>
            </a:pPr>
            <a:r>
              <a:rPr lang="en-US" sz="1800" dirty="0" smtClean="0">
                <a:solidFill>
                  <a:srgbClr val="FFFFFF"/>
                </a:solidFill>
              </a:rPr>
              <a:t>Deploy application</a:t>
            </a:r>
          </a:p>
          <a:p>
            <a:pPr marL="342900" indent="-342900">
              <a:lnSpc>
                <a:spcPct val="150000"/>
              </a:lnSpc>
              <a:buFont typeface="+mj-ea"/>
              <a:buAutoNum type="circleNumDbPlain" startAt="2"/>
            </a:pPr>
            <a:r>
              <a:rPr lang="en-US" sz="1800" dirty="0" smtClean="0">
                <a:solidFill>
                  <a:srgbClr val="FFFFFF"/>
                </a:solidFill>
              </a:rPr>
              <a:t>Manage application health</a:t>
            </a:r>
          </a:p>
        </p:txBody>
      </p:sp>
      <p:sp>
        <p:nvSpPr>
          <p:cNvPr id="27" name="Oval 42"/>
          <p:cNvSpPr/>
          <p:nvPr/>
        </p:nvSpPr>
        <p:spPr>
          <a:xfrm>
            <a:off x="3841318" y="2175427"/>
            <a:ext cx="230584" cy="230584"/>
          </a:xfrm>
          <a:custGeom>
            <a:avLst/>
            <a:gdLst/>
            <a:ahLst/>
            <a:cxnLst/>
            <a:rect l="l" t="t" r="r" b="b"/>
            <a:pathLst>
              <a:path w="763984" h="763984">
                <a:moveTo>
                  <a:pt x="335323" y="444979"/>
                </a:moveTo>
                <a:lnTo>
                  <a:pt x="335323" y="590998"/>
                </a:lnTo>
                <a:lnTo>
                  <a:pt x="261293" y="590998"/>
                </a:lnTo>
                <a:lnTo>
                  <a:pt x="381992" y="747629"/>
                </a:lnTo>
                <a:lnTo>
                  <a:pt x="502691" y="590998"/>
                </a:lnTo>
                <a:lnTo>
                  <a:pt x="428661" y="590998"/>
                </a:lnTo>
                <a:lnTo>
                  <a:pt x="428661" y="444979"/>
                </a:lnTo>
                <a:close/>
                <a:moveTo>
                  <a:pt x="578572" y="261293"/>
                </a:moveTo>
                <a:lnTo>
                  <a:pt x="421941" y="381992"/>
                </a:lnTo>
                <a:lnTo>
                  <a:pt x="578572" y="502691"/>
                </a:lnTo>
                <a:lnTo>
                  <a:pt x="578572" y="428661"/>
                </a:lnTo>
                <a:lnTo>
                  <a:pt x="724591" y="428661"/>
                </a:lnTo>
                <a:lnTo>
                  <a:pt x="724591" y="335323"/>
                </a:lnTo>
                <a:lnTo>
                  <a:pt x="578572" y="335323"/>
                </a:lnTo>
                <a:close/>
                <a:moveTo>
                  <a:pt x="185411" y="261293"/>
                </a:moveTo>
                <a:lnTo>
                  <a:pt x="185411" y="335323"/>
                </a:lnTo>
                <a:lnTo>
                  <a:pt x="39392" y="335323"/>
                </a:lnTo>
                <a:lnTo>
                  <a:pt x="39392" y="428661"/>
                </a:lnTo>
                <a:lnTo>
                  <a:pt x="185411" y="428661"/>
                </a:lnTo>
                <a:lnTo>
                  <a:pt x="185411" y="502691"/>
                </a:lnTo>
                <a:lnTo>
                  <a:pt x="342042" y="381992"/>
                </a:lnTo>
                <a:close/>
                <a:moveTo>
                  <a:pt x="381992" y="16356"/>
                </a:moveTo>
                <a:lnTo>
                  <a:pt x="261293" y="172987"/>
                </a:lnTo>
                <a:lnTo>
                  <a:pt x="335323" y="172987"/>
                </a:lnTo>
                <a:lnTo>
                  <a:pt x="335323" y="319006"/>
                </a:lnTo>
                <a:lnTo>
                  <a:pt x="428661" y="319006"/>
                </a:lnTo>
                <a:lnTo>
                  <a:pt x="428661" y="172987"/>
                </a:lnTo>
                <a:lnTo>
                  <a:pt x="502691" y="172987"/>
                </a:lnTo>
                <a:close/>
                <a:moveTo>
                  <a:pt x="381992" y="0"/>
                </a:moveTo>
                <a:cubicBezTo>
                  <a:pt x="592960" y="0"/>
                  <a:pt x="763984" y="171024"/>
                  <a:pt x="763984" y="381992"/>
                </a:cubicBezTo>
                <a:cubicBezTo>
                  <a:pt x="763984" y="592960"/>
                  <a:pt x="592960" y="763984"/>
                  <a:pt x="381992" y="763984"/>
                </a:cubicBezTo>
                <a:cubicBezTo>
                  <a:pt x="171024" y="763984"/>
                  <a:pt x="0" y="592960"/>
                  <a:pt x="0" y="381992"/>
                </a:cubicBezTo>
                <a:cubicBezTo>
                  <a:pt x="0" y="171024"/>
                  <a:pt x="171024" y="0"/>
                  <a:pt x="381992"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p:cNvCxnSpPr/>
          <p:nvPr/>
        </p:nvCxnSpPr>
        <p:spPr>
          <a:xfrm flipH="1">
            <a:off x="6159505" y="1946827"/>
            <a:ext cx="698495" cy="459184"/>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a:stCxn id="43" idx="2"/>
          </p:cNvCxnSpPr>
          <p:nvPr/>
        </p:nvCxnSpPr>
        <p:spPr>
          <a:xfrm>
            <a:off x="5060343" y="1942344"/>
            <a:ext cx="654657" cy="463907"/>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56" name="Right Arrow 55"/>
          <p:cNvSpPr/>
          <p:nvPr/>
        </p:nvSpPr>
        <p:spPr>
          <a:xfrm>
            <a:off x="6707141" y="2182868"/>
            <a:ext cx="438395" cy="202203"/>
          </a:xfrm>
          <a:prstGeom prst="rightArrow">
            <a:avLst>
              <a:gd name="adj1" fmla="val 58851"/>
              <a:gd name="adj2" fmla="val 74907"/>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ight Arrow 56"/>
          <p:cNvSpPr/>
          <p:nvPr/>
        </p:nvSpPr>
        <p:spPr>
          <a:xfrm rot="10800000">
            <a:off x="6721768" y="2387047"/>
            <a:ext cx="438395" cy="202203"/>
          </a:xfrm>
          <a:prstGeom prst="rightArrow">
            <a:avLst>
              <a:gd name="adj1" fmla="val 58851"/>
              <a:gd name="adj2" fmla="val 74907"/>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p:cNvGrpSpPr/>
          <p:nvPr/>
        </p:nvGrpSpPr>
        <p:grpSpPr>
          <a:xfrm>
            <a:off x="7153397" y="2165184"/>
            <a:ext cx="1533402" cy="443726"/>
            <a:chOff x="7153397" y="2326964"/>
            <a:chExt cx="1533402" cy="443726"/>
          </a:xfrm>
        </p:grpSpPr>
        <p:sp>
          <p:nvSpPr>
            <p:cNvPr id="49" name="Rounded Rectangle 48"/>
            <p:cNvSpPr>
              <a:spLocks noChangeArrowheads="1"/>
            </p:cNvSpPr>
            <p:nvPr/>
          </p:nvSpPr>
          <p:spPr bwMode="auto">
            <a:xfrm>
              <a:off x="7153397" y="2326964"/>
              <a:ext cx="15334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Service Broker Node(s)</a:t>
              </a:r>
              <a:endParaRPr lang="en-US" sz="1200" b="1" dirty="0">
                <a:solidFill>
                  <a:schemeClr val="bg1"/>
                </a:solidFill>
                <a:latin typeface="+mn-lt"/>
                <a:ea typeface="+mn-ea"/>
              </a:endParaRPr>
            </a:p>
          </p:txBody>
        </p:sp>
        <p:sp>
          <p:nvSpPr>
            <p:cNvPr id="53" name="Rectangle 175"/>
            <p:cNvSpPr/>
            <p:nvPr/>
          </p:nvSpPr>
          <p:spPr>
            <a:xfrm>
              <a:off x="7215230" y="2435054"/>
              <a:ext cx="227549" cy="227546"/>
            </a:xfrm>
            <a:custGeom>
              <a:avLst/>
              <a:gdLst/>
              <a:ahLst/>
              <a:cxnLst/>
              <a:rect l="l" t="t" r="r" b="b"/>
              <a:pathLst>
                <a:path w="3195025" h="3194985">
                  <a:moveTo>
                    <a:pt x="683252" y="2245091"/>
                  </a:moveTo>
                  <a:cubicBezTo>
                    <a:pt x="526024" y="2245091"/>
                    <a:pt x="398566" y="2372549"/>
                    <a:pt x="398566" y="2529777"/>
                  </a:cubicBezTo>
                  <a:lnTo>
                    <a:pt x="398563" y="2529777"/>
                  </a:lnTo>
                  <a:cubicBezTo>
                    <a:pt x="398563" y="2687004"/>
                    <a:pt x="526021" y="2814463"/>
                    <a:pt x="683249" y="2814463"/>
                  </a:cubicBezTo>
                  <a:cubicBezTo>
                    <a:pt x="840476" y="2814463"/>
                    <a:pt x="967935" y="2687004"/>
                    <a:pt x="967935" y="2529777"/>
                  </a:cubicBezTo>
                  <a:lnTo>
                    <a:pt x="967935" y="2245091"/>
                  </a:lnTo>
                  <a:close/>
                  <a:moveTo>
                    <a:pt x="2244948" y="2226032"/>
                  </a:moveTo>
                  <a:lnTo>
                    <a:pt x="2244948" y="2510715"/>
                  </a:lnTo>
                  <a:cubicBezTo>
                    <a:pt x="2244948" y="2667943"/>
                    <a:pt x="2372406" y="2795401"/>
                    <a:pt x="2529634" y="2795401"/>
                  </a:cubicBezTo>
                  <a:lnTo>
                    <a:pt x="2529634" y="2795404"/>
                  </a:lnTo>
                  <a:cubicBezTo>
                    <a:pt x="2686861" y="2795404"/>
                    <a:pt x="2814320" y="2667945"/>
                    <a:pt x="2814320" y="2510718"/>
                  </a:cubicBezTo>
                  <a:cubicBezTo>
                    <a:pt x="2814320" y="2353491"/>
                    <a:pt x="2686861" y="2226032"/>
                    <a:pt x="2529634" y="2226032"/>
                  </a:cubicBezTo>
                  <a:close/>
                  <a:moveTo>
                    <a:pt x="1324215" y="1318407"/>
                  </a:moveTo>
                  <a:lnTo>
                    <a:pt x="1324215" y="1321813"/>
                  </a:lnTo>
                  <a:lnTo>
                    <a:pt x="1321332" y="1321813"/>
                  </a:lnTo>
                  <a:lnTo>
                    <a:pt x="1321332" y="1873653"/>
                  </a:lnTo>
                  <a:lnTo>
                    <a:pt x="1873510" y="1873653"/>
                  </a:lnTo>
                  <a:lnTo>
                    <a:pt x="1873510" y="1872635"/>
                  </a:lnTo>
                  <a:lnTo>
                    <a:pt x="1876578" y="1872635"/>
                  </a:lnTo>
                  <a:lnTo>
                    <a:pt x="1876578" y="1321332"/>
                  </a:lnTo>
                  <a:lnTo>
                    <a:pt x="1873693" y="1321332"/>
                  </a:lnTo>
                  <a:lnTo>
                    <a:pt x="1873693" y="1318407"/>
                  </a:lnTo>
                  <a:close/>
                  <a:moveTo>
                    <a:pt x="668091" y="399044"/>
                  </a:moveTo>
                  <a:cubicBezTo>
                    <a:pt x="510864" y="399044"/>
                    <a:pt x="383405" y="526503"/>
                    <a:pt x="383405" y="683730"/>
                  </a:cubicBezTo>
                  <a:cubicBezTo>
                    <a:pt x="383405" y="840957"/>
                    <a:pt x="510864" y="968416"/>
                    <a:pt x="668091" y="968416"/>
                  </a:cubicBezTo>
                  <a:lnTo>
                    <a:pt x="952777" y="968416"/>
                  </a:lnTo>
                  <a:lnTo>
                    <a:pt x="952777" y="683733"/>
                  </a:lnTo>
                  <a:cubicBezTo>
                    <a:pt x="952777" y="526505"/>
                    <a:pt x="825319" y="399047"/>
                    <a:pt x="668091" y="399047"/>
                  </a:cubicBezTo>
                  <a:close/>
                  <a:moveTo>
                    <a:pt x="2511776" y="380522"/>
                  </a:moveTo>
                  <a:cubicBezTo>
                    <a:pt x="2354549" y="380522"/>
                    <a:pt x="2227090" y="507981"/>
                    <a:pt x="2227090" y="665208"/>
                  </a:cubicBezTo>
                  <a:lnTo>
                    <a:pt x="2227090" y="949894"/>
                  </a:lnTo>
                  <a:lnTo>
                    <a:pt x="2511773" y="949894"/>
                  </a:lnTo>
                  <a:cubicBezTo>
                    <a:pt x="2669001" y="949894"/>
                    <a:pt x="2796459" y="822436"/>
                    <a:pt x="2796459" y="665208"/>
                  </a:cubicBezTo>
                  <a:lnTo>
                    <a:pt x="2796462" y="665208"/>
                  </a:lnTo>
                  <a:cubicBezTo>
                    <a:pt x="2796462" y="507981"/>
                    <a:pt x="2669003" y="380522"/>
                    <a:pt x="2511776" y="380522"/>
                  </a:cubicBezTo>
                  <a:close/>
                  <a:moveTo>
                    <a:pt x="2534359" y="0"/>
                  </a:moveTo>
                  <a:cubicBezTo>
                    <a:pt x="2899234" y="0"/>
                    <a:pt x="3195025" y="295791"/>
                    <a:pt x="3195025" y="660666"/>
                  </a:cubicBezTo>
                  <a:lnTo>
                    <a:pt x="3195022" y="660666"/>
                  </a:lnTo>
                  <a:cubicBezTo>
                    <a:pt x="3195022" y="1025541"/>
                    <a:pt x="2899231" y="1321332"/>
                    <a:pt x="2534356" y="1321332"/>
                  </a:cubicBezTo>
                  <a:lnTo>
                    <a:pt x="2227340" y="1321332"/>
                  </a:lnTo>
                  <a:lnTo>
                    <a:pt x="2227340" y="1872635"/>
                  </a:lnTo>
                  <a:lnTo>
                    <a:pt x="2534176" y="1872635"/>
                  </a:lnTo>
                  <a:cubicBezTo>
                    <a:pt x="2899051" y="1872635"/>
                    <a:pt x="3194842" y="2168426"/>
                    <a:pt x="3194842" y="2533301"/>
                  </a:cubicBezTo>
                  <a:cubicBezTo>
                    <a:pt x="3194842" y="2898176"/>
                    <a:pt x="2899051" y="3193967"/>
                    <a:pt x="2534176" y="3193967"/>
                  </a:cubicBezTo>
                  <a:lnTo>
                    <a:pt x="2534176" y="3193964"/>
                  </a:lnTo>
                  <a:cubicBezTo>
                    <a:pt x="2169301" y="3193964"/>
                    <a:pt x="1873510" y="2898174"/>
                    <a:pt x="1873510" y="2533298"/>
                  </a:cubicBezTo>
                  <a:lnTo>
                    <a:pt x="1873510" y="2245313"/>
                  </a:lnTo>
                  <a:lnTo>
                    <a:pt x="1321332" y="2245313"/>
                  </a:lnTo>
                  <a:lnTo>
                    <a:pt x="1321332" y="2534319"/>
                  </a:lnTo>
                  <a:cubicBezTo>
                    <a:pt x="1321332" y="2899194"/>
                    <a:pt x="1025541" y="3194985"/>
                    <a:pt x="660666" y="3194985"/>
                  </a:cubicBezTo>
                  <a:cubicBezTo>
                    <a:pt x="295791" y="3194985"/>
                    <a:pt x="0" y="2899194"/>
                    <a:pt x="0" y="2534319"/>
                  </a:cubicBezTo>
                  <a:lnTo>
                    <a:pt x="2" y="2534319"/>
                  </a:lnTo>
                  <a:cubicBezTo>
                    <a:pt x="2" y="2169444"/>
                    <a:pt x="295793" y="1873653"/>
                    <a:pt x="660668" y="1873653"/>
                  </a:cubicBezTo>
                  <a:lnTo>
                    <a:pt x="969070" y="1873653"/>
                  </a:lnTo>
                  <a:lnTo>
                    <a:pt x="969070" y="1321813"/>
                  </a:lnTo>
                  <a:lnTo>
                    <a:pt x="663549" y="1321813"/>
                  </a:lnTo>
                  <a:cubicBezTo>
                    <a:pt x="298674" y="1321813"/>
                    <a:pt x="2883" y="1026022"/>
                    <a:pt x="2883" y="661147"/>
                  </a:cubicBezTo>
                  <a:cubicBezTo>
                    <a:pt x="2883" y="296272"/>
                    <a:pt x="298674" y="481"/>
                    <a:pt x="663549" y="481"/>
                  </a:cubicBezTo>
                  <a:lnTo>
                    <a:pt x="663549" y="484"/>
                  </a:lnTo>
                  <a:cubicBezTo>
                    <a:pt x="1028424" y="484"/>
                    <a:pt x="1324215" y="296274"/>
                    <a:pt x="1324215" y="661150"/>
                  </a:cubicBezTo>
                  <a:lnTo>
                    <a:pt x="1324215" y="987043"/>
                  </a:lnTo>
                  <a:lnTo>
                    <a:pt x="1873693" y="987043"/>
                  </a:lnTo>
                  <a:lnTo>
                    <a:pt x="1873693" y="660666"/>
                  </a:lnTo>
                  <a:cubicBezTo>
                    <a:pt x="1873693" y="295791"/>
                    <a:pt x="2169484" y="0"/>
                    <a:pt x="2534359"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p:cNvGrpSpPr/>
          <p:nvPr/>
        </p:nvGrpSpPr>
        <p:grpSpPr>
          <a:xfrm>
            <a:off x="5136867" y="2157095"/>
            <a:ext cx="1578135" cy="443726"/>
            <a:chOff x="5181600" y="2326964"/>
            <a:chExt cx="1533402" cy="443726"/>
          </a:xfrm>
        </p:grpSpPr>
        <p:sp>
          <p:nvSpPr>
            <p:cNvPr id="47" name="Rounded Rectangle 46"/>
            <p:cNvSpPr>
              <a:spLocks noChangeArrowheads="1"/>
            </p:cNvSpPr>
            <p:nvPr/>
          </p:nvSpPr>
          <p:spPr bwMode="auto">
            <a:xfrm>
              <a:off x="5181600" y="2326964"/>
              <a:ext cx="15334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Cloud Controller</a:t>
              </a:r>
              <a:endParaRPr lang="en-US" sz="1200" b="1" dirty="0">
                <a:solidFill>
                  <a:schemeClr val="bg1"/>
                </a:solidFill>
                <a:latin typeface="+mn-lt"/>
                <a:ea typeface="+mn-ea"/>
              </a:endParaRPr>
            </a:p>
          </p:txBody>
        </p:sp>
        <p:sp>
          <p:nvSpPr>
            <p:cNvPr id="51" name="Rectangle 76"/>
            <p:cNvSpPr/>
            <p:nvPr/>
          </p:nvSpPr>
          <p:spPr>
            <a:xfrm>
              <a:off x="5257800" y="2430983"/>
              <a:ext cx="199082" cy="265671"/>
            </a:xfrm>
            <a:custGeom>
              <a:avLst/>
              <a:gdLst/>
              <a:ahLst/>
              <a:cxnLst/>
              <a:rect l="l" t="t" r="r" b="b"/>
              <a:pathLst>
                <a:path w="661988" h="883413">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2" name="Group 81"/>
          <p:cNvGrpSpPr/>
          <p:nvPr/>
        </p:nvGrpSpPr>
        <p:grpSpPr>
          <a:xfrm>
            <a:off x="6492999" y="3539902"/>
            <a:ext cx="1099435" cy="781049"/>
            <a:chOff x="5412945" y="3105151"/>
            <a:chExt cx="1099435" cy="781049"/>
          </a:xfrm>
        </p:grpSpPr>
        <p:sp>
          <p:nvSpPr>
            <p:cNvPr id="83" name="Rounded Rectangle 82"/>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84"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5" name="Group 84"/>
          <p:cNvGrpSpPr/>
          <p:nvPr/>
        </p:nvGrpSpPr>
        <p:grpSpPr>
          <a:xfrm>
            <a:off x="6797799" y="3419252"/>
            <a:ext cx="1099435" cy="781049"/>
            <a:chOff x="5412945" y="3105151"/>
            <a:chExt cx="1099435" cy="781049"/>
          </a:xfrm>
        </p:grpSpPr>
        <p:sp>
          <p:nvSpPr>
            <p:cNvPr id="86" name="Rounded Rectangle 85"/>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87"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8" name="Group 87"/>
          <p:cNvGrpSpPr/>
          <p:nvPr/>
        </p:nvGrpSpPr>
        <p:grpSpPr>
          <a:xfrm>
            <a:off x="7102599" y="3298602"/>
            <a:ext cx="1099435" cy="781049"/>
            <a:chOff x="5412945" y="3105151"/>
            <a:chExt cx="1099435" cy="781049"/>
          </a:xfrm>
        </p:grpSpPr>
        <p:sp>
          <p:nvSpPr>
            <p:cNvPr id="89" name="Rounded Rectangle 88"/>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90"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 name="Group 19"/>
          <p:cNvGrpSpPr/>
          <p:nvPr/>
        </p:nvGrpSpPr>
        <p:grpSpPr>
          <a:xfrm>
            <a:off x="7442779" y="3177952"/>
            <a:ext cx="1099435" cy="781049"/>
            <a:chOff x="5412945" y="3105151"/>
            <a:chExt cx="1099435" cy="781049"/>
          </a:xfrm>
        </p:grpSpPr>
        <p:sp>
          <p:nvSpPr>
            <p:cNvPr id="59" name="Rounded Rectangle 58"/>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75"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5" name="Group 94"/>
          <p:cNvGrpSpPr/>
          <p:nvPr/>
        </p:nvGrpSpPr>
        <p:grpSpPr>
          <a:xfrm>
            <a:off x="7628806" y="3532084"/>
            <a:ext cx="679853" cy="307777"/>
            <a:chOff x="5588669" y="3459283"/>
            <a:chExt cx="679853" cy="307777"/>
          </a:xfrm>
        </p:grpSpPr>
        <p:sp>
          <p:nvSpPr>
            <p:cNvPr id="93" name="Rectangle 102"/>
            <p:cNvSpPr/>
            <p:nvPr/>
          </p:nvSpPr>
          <p:spPr>
            <a:xfrm>
              <a:off x="5824996" y="3469013"/>
              <a:ext cx="201273" cy="245737"/>
            </a:xfrm>
            <a:custGeom>
              <a:avLst/>
              <a:gdLst/>
              <a:ahLst/>
              <a:cxnLst/>
              <a:rect l="l" t="t" r="r" b="b"/>
              <a:pathLst>
                <a:path w="611982" h="657475">
                  <a:moveTo>
                    <a:pt x="333375" y="406262"/>
                  </a:moveTo>
                  <a:lnTo>
                    <a:pt x="561975" y="406262"/>
                  </a:lnTo>
                  <a:lnTo>
                    <a:pt x="561975" y="657475"/>
                  </a:lnTo>
                  <a:lnTo>
                    <a:pt x="333375" y="657475"/>
                  </a:lnTo>
                  <a:close/>
                  <a:moveTo>
                    <a:pt x="45244" y="406262"/>
                  </a:moveTo>
                  <a:lnTo>
                    <a:pt x="273844" y="406262"/>
                  </a:lnTo>
                  <a:lnTo>
                    <a:pt x="273844" y="657475"/>
                  </a:lnTo>
                  <a:lnTo>
                    <a:pt x="45244" y="657475"/>
                  </a:lnTo>
                  <a:close/>
                  <a:moveTo>
                    <a:pt x="171419" y="48695"/>
                  </a:moveTo>
                  <a:cubicBezTo>
                    <a:pt x="155741" y="47045"/>
                    <a:pt x="140358" y="52540"/>
                    <a:pt x="127064" y="68094"/>
                  </a:cubicBezTo>
                  <a:cubicBezTo>
                    <a:pt x="82391" y="123816"/>
                    <a:pt x="155802" y="169538"/>
                    <a:pt x="237066" y="176978"/>
                  </a:cubicBezTo>
                  <a:cubicBezTo>
                    <a:pt x="248675" y="178041"/>
                    <a:pt x="260444" y="178322"/>
                    <a:pt x="272053" y="177740"/>
                  </a:cubicBezTo>
                  <a:cubicBezTo>
                    <a:pt x="268136" y="122896"/>
                    <a:pt x="218451" y="53645"/>
                    <a:pt x="171419" y="48695"/>
                  </a:cubicBezTo>
                  <a:close/>
                  <a:moveTo>
                    <a:pt x="440565" y="48694"/>
                  </a:moveTo>
                  <a:cubicBezTo>
                    <a:pt x="393532" y="53644"/>
                    <a:pt x="343847" y="122895"/>
                    <a:pt x="339931" y="177739"/>
                  </a:cubicBezTo>
                  <a:cubicBezTo>
                    <a:pt x="351539" y="178321"/>
                    <a:pt x="363308" y="178040"/>
                    <a:pt x="374917" y="176977"/>
                  </a:cubicBezTo>
                  <a:cubicBezTo>
                    <a:pt x="456181" y="169537"/>
                    <a:pt x="529593" y="123815"/>
                    <a:pt x="484920" y="68093"/>
                  </a:cubicBezTo>
                  <a:cubicBezTo>
                    <a:pt x="471625" y="52539"/>
                    <a:pt x="456242" y="47044"/>
                    <a:pt x="440565" y="48694"/>
                  </a:cubicBezTo>
                  <a:close/>
                  <a:moveTo>
                    <a:pt x="448567" y="477"/>
                  </a:moveTo>
                  <a:cubicBezTo>
                    <a:pt x="475777" y="-2373"/>
                    <a:pt x="502500" y="7341"/>
                    <a:pt x="525630" y="34740"/>
                  </a:cubicBezTo>
                  <a:cubicBezTo>
                    <a:pt x="601817" y="130930"/>
                    <a:pt x="481063" y="209852"/>
                    <a:pt x="343333" y="224089"/>
                  </a:cubicBezTo>
                  <a:lnTo>
                    <a:pt x="580964" y="224089"/>
                  </a:lnTo>
                  <a:cubicBezTo>
                    <a:pt x="598095" y="224089"/>
                    <a:pt x="611982" y="241448"/>
                    <a:pt x="611982" y="262862"/>
                  </a:cubicBezTo>
                  <a:lnTo>
                    <a:pt x="611982" y="355059"/>
                  </a:lnTo>
                  <a:lnTo>
                    <a:pt x="338138" y="355059"/>
                  </a:lnTo>
                  <a:lnTo>
                    <a:pt x="338138" y="225202"/>
                  </a:lnTo>
                  <a:lnTo>
                    <a:pt x="337357" y="225369"/>
                  </a:lnTo>
                  <a:lnTo>
                    <a:pt x="337688" y="227094"/>
                  </a:lnTo>
                  <a:cubicBezTo>
                    <a:pt x="327155" y="227649"/>
                    <a:pt x="316546" y="227789"/>
                    <a:pt x="305967" y="226454"/>
                  </a:cubicBezTo>
                  <a:cubicBezTo>
                    <a:pt x="295404" y="227788"/>
                    <a:pt x="284812" y="227647"/>
                    <a:pt x="274296" y="227093"/>
                  </a:cubicBezTo>
                  <a:lnTo>
                    <a:pt x="274717" y="225390"/>
                  </a:lnTo>
                  <a:lnTo>
                    <a:pt x="273844" y="225202"/>
                  </a:lnTo>
                  <a:lnTo>
                    <a:pt x="273844" y="355059"/>
                  </a:lnTo>
                  <a:lnTo>
                    <a:pt x="0" y="355059"/>
                  </a:lnTo>
                  <a:lnTo>
                    <a:pt x="0" y="262862"/>
                  </a:lnTo>
                  <a:cubicBezTo>
                    <a:pt x="0" y="241448"/>
                    <a:pt x="13887" y="224089"/>
                    <a:pt x="31018" y="224089"/>
                  </a:cubicBezTo>
                  <a:lnTo>
                    <a:pt x="268646" y="224089"/>
                  </a:lnTo>
                  <a:cubicBezTo>
                    <a:pt x="130918" y="209852"/>
                    <a:pt x="10167" y="130930"/>
                    <a:pt x="86353" y="34741"/>
                  </a:cubicBezTo>
                  <a:cubicBezTo>
                    <a:pt x="155580" y="-47261"/>
                    <a:pt x="256978" y="29146"/>
                    <a:pt x="307289" y="126712"/>
                  </a:cubicBezTo>
                  <a:cubicBezTo>
                    <a:pt x="338790" y="61129"/>
                    <a:pt x="394637" y="6125"/>
                    <a:pt x="448567" y="477"/>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p:cNvSpPr txBox="1"/>
            <p:nvPr/>
          </p:nvSpPr>
          <p:spPr>
            <a:xfrm>
              <a:off x="5588669" y="3459283"/>
              <a:ext cx="288862" cy="307777"/>
            </a:xfrm>
            <a:prstGeom prst="rect">
              <a:avLst/>
            </a:prstGeom>
            <a:noFill/>
          </p:spPr>
          <p:txBody>
            <a:bodyPr wrap="none" rtlCol="0">
              <a:spAutoFit/>
            </a:bodyPr>
            <a:lstStyle/>
            <a:p>
              <a:pPr algn="ctr"/>
              <a:r>
                <a:rPr lang="en-US" sz="1400" dirty="0" smtClean="0">
                  <a:solidFill>
                    <a:schemeClr val="bg1"/>
                  </a:solidFill>
                </a:rPr>
                <a:t>+</a:t>
              </a:r>
            </a:p>
          </p:txBody>
        </p:sp>
        <p:sp>
          <p:nvSpPr>
            <p:cNvPr id="94" name="TextBox 93"/>
            <p:cNvSpPr txBox="1"/>
            <p:nvPr/>
          </p:nvSpPr>
          <p:spPr>
            <a:xfrm>
              <a:off x="5979660" y="3459283"/>
              <a:ext cx="288862" cy="307777"/>
            </a:xfrm>
            <a:prstGeom prst="rect">
              <a:avLst/>
            </a:prstGeom>
            <a:noFill/>
          </p:spPr>
          <p:txBody>
            <a:bodyPr wrap="none" rtlCol="0">
              <a:spAutoFit/>
            </a:bodyPr>
            <a:lstStyle/>
            <a:p>
              <a:pPr algn="ctr"/>
              <a:r>
                <a:rPr lang="en-US" sz="1400" dirty="0">
                  <a:solidFill>
                    <a:schemeClr val="bg1"/>
                  </a:solidFill>
                </a:rPr>
                <a:t>=</a:t>
              </a:r>
              <a:endParaRPr lang="en-US" sz="1400" dirty="0" smtClean="0">
                <a:solidFill>
                  <a:schemeClr val="bg1"/>
                </a:solidFill>
              </a:endParaRPr>
            </a:p>
          </p:txBody>
        </p:sp>
      </p:grpSp>
      <p:grpSp>
        <p:nvGrpSpPr>
          <p:cNvPr id="63" name="Group 62"/>
          <p:cNvGrpSpPr/>
          <p:nvPr/>
        </p:nvGrpSpPr>
        <p:grpSpPr>
          <a:xfrm>
            <a:off x="5136867" y="2627913"/>
            <a:ext cx="1584901" cy="443726"/>
            <a:chOff x="4156726" y="1255954"/>
            <a:chExt cx="1565494" cy="443726"/>
          </a:xfrm>
        </p:grpSpPr>
        <p:sp>
          <p:nvSpPr>
            <p:cNvPr id="64" name="Rounded Rectangle 63"/>
            <p:cNvSpPr>
              <a:spLocks noChangeArrowheads="1"/>
            </p:cNvSpPr>
            <p:nvPr/>
          </p:nvSpPr>
          <p:spPr bwMode="auto">
            <a:xfrm>
              <a:off x="4156726" y="1255954"/>
              <a:ext cx="1565494"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Cloud Controller Bridge</a:t>
              </a:r>
              <a:endParaRPr lang="en-US" sz="1200" b="1" dirty="0">
                <a:solidFill>
                  <a:schemeClr val="bg1"/>
                </a:solidFill>
                <a:latin typeface="+mn-lt"/>
                <a:ea typeface="+mn-ea"/>
              </a:endParaRPr>
            </a:p>
          </p:txBody>
        </p:sp>
        <p:sp>
          <p:nvSpPr>
            <p:cNvPr id="65" name="Block Arc 64"/>
            <p:cNvSpPr/>
            <p:nvPr/>
          </p:nvSpPr>
          <p:spPr>
            <a:xfrm>
              <a:off x="4203931" y="1408656"/>
              <a:ext cx="218352" cy="216988"/>
            </a:xfrm>
            <a:prstGeom prst="blockArc">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pSp>
      <p:grpSp>
        <p:nvGrpSpPr>
          <p:cNvPr id="66" name="Group 65"/>
          <p:cNvGrpSpPr/>
          <p:nvPr/>
        </p:nvGrpSpPr>
        <p:grpSpPr>
          <a:xfrm>
            <a:off x="4970570" y="3784406"/>
            <a:ext cx="1202375" cy="443726"/>
            <a:chOff x="4092279" y="2031469"/>
            <a:chExt cx="1202375" cy="443726"/>
          </a:xfrm>
        </p:grpSpPr>
        <p:sp>
          <p:nvSpPr>
            <p:cNvPr id="67" name="Rounded Rectangle 66"/>
            <p:cNvSpPr>
              <a:spLocks noChangeArrowheads="1"/>
            </p:cNvSpPr>
            <p:nvPr/>
          </p:nvSpPr>
          <p:spPr bwMode="auto">
            <a:xfrm>
              <a:off x="4092279" y="2031469"/>
              <a:ext cx="1202375"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Auctioneer</a:t>
              </a:r>
              <a:endParaRPr lang="en-US" sz="1200" b="1" dirty="0">
                <a:solidFill>
                  <a:schemeClr val="bg1"/>
                </a:solidFill>
                <a:latin typeface="+mn-lt"/>
                <a:ea typeface="+mn-ea"/>
              </a:endParaRPr>
            </a:p>
          </p:txBody>
        </p:sp>
        <p:sp>
          <p:nvSpPr>
            <p:cNvPr id="68" name="Quad Arrow 67"/>
            <p:cNvSpPr/>
            <p:nvPr/>
          </p:nvSpPr>
          <p:spPr>
            <a:xfrm>
              <a:off x="4129174" y="2139294"/>
              <a:ext cx="265141" cy="261002"/>
            </a:xfrm>
            <a:prstGeom prst="quadArrow">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69" name="Group 68"/>
          <p:cNvGrpSpPr/>
          <p:nvPr/>
        </p:nvGrpSpPr>
        <p:grpSpPr>
          <a:xfrm>
            <a:off x="5142255" y="3279150"/>
            <a:ext cx="777622" cy="443726"/>
            <a:chOff x="6397376" y="1255954"/>
            <a:chExt cx="777622" cy="443726"/>
          </a:xfrm>
        </p:grpSpPr>
        <p:sp>
          <p:nvSpPr>
            <p:cNvPr id="70" name="Rounded Rectangle 69"/>
            <p:cNvSpPr>
              <a:spLocks noChangeArrowheads="1"/>
            </p:cNvSpPr>
            <p:nvPr/>
          </p:nvSpPr>
          <p:spPr bwMode="auto">
            <a:xfrm>
              <a:off x="6397376" y="1255954"/>
              <a:ext cx="77762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BBS</a:t>
              </a:r>
              <a:endParaRPr lang="en-US" sz="1200" b="1" dirty="0">
                <a:solidFill>
                  <a:schemeClr val="bg1"/>
                </a:solidFill>
                <a:latin typeface="+mn-lt"/>
                <a:ea typeface="+mn-ea"/>
              </a:endParaRPr>
            </a:p>
          </p:txBody>
        </p:sp>
        <p:sp>
          <p:nvSpPr>
            <p:cNvPr id="71" name="Oval 194"/>
            <p:cNvSpPr/>
            <p:nvPr/>
          </p:nvSpPr>
          <p:spPr>
            <a:xfrm>
              <a:off x="6436739" y="1359973"/>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1" name="Title 1"/>
          <p:cNvSpPr>
            <a:spLocks noGrp="1"/>
          </p:cNvSpPr>
          <p:nvPr>
            <p:ph type="title"/>
          </p:nvPr>
        </p:nvSpPr>
        <p:spPr>
          <a:xfrm>
            <a:off x="366713" y="325438"/>
            <a:ext cx="8410575" cy="722312"/>
          </a:xfrm>
        </p:spPr>
        <p:txBody>
          <a:bodyPr/>
          <a:lstStyle/>
          <a:p>
            <a:r>
              <a:rPr lang="en-US" sz="2800" dirty="0" smtClean="0">
                <a:solidFill>
                  <a:srgbClr val="2C95DD"/>
                </a:solidFill>
              </a:rPr>
              <a:t>Pushing </a:t>
            </a:r>
            <a:r>
              <a:rPr lang="en-US" sz="2800" dirty="0">
                <a:solidFill>
                  <a:srgbClr val="2C95DD"/>
                </a:solidFill>
              </a:rPr>
              <a:t>an Application</a:t>
            </a:r>
            <a:endParaRPr lang="en-US" sz="2800" dirty="0"/>
          </a:p>
        </p:txBody>
      </p:sp>
      <p:pic>
        <p:nvPicPr>
          <p:cNvPr id="58" name="Picture 57"/>
          <p:cNvPicPr>
            <a:picLocks noChangeAspect="1"/>
          </p:cNvPicPr>
          <p:nvPr/>
        </p:nvPicPr>
        <p:blipFill>
          <a:blip r:embed="rId4"/>
          <a:stretch>
            <a:fillRect/>
          </a:stretch>
        </p:blipFill>
        <p:spPr>
          <a:xfrm>
            <a:off x="7399540" y="1193282"/>
            <a:ext cx="1303945" cy="278773"/>
          </a:xfrm>
          <a:prstGeom prst="rect">
            <a:avLst/>
          </a:prstGeom>
        </p:spPr>
      </p:pic>
      <p:sp>
        <p:nvSpPr>
          <p:cNvPr id="43" name="Rounded Rectangle 42"/>
          <p:cNvSpPr>
            <a:spLocks noChangeArrowheads="1"/>
          </p:cNvSpPr>
          <p:nvPr/>
        </p:nvSpPr>
        <p:spPr bwMode="auto">
          <a:xfrm>
            <a:off x="4293642" y="1498618"/>
            <a:ext cx="1533402" cy="443726"/>
          </a:xfrm>
          <a:prstGeom prst="roundRect">
            <a:avLst>
              <a:gd name="adj" fmla="val 4579"/>
            </a:avLst>
          </a:prstGeom>
          <a:solidFill>
            <a:schemeClr val="bg1">
              <a:lumMod val="65000"/>
            </a:schemeClr>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err="1" smtClean="0">
                <a:solidFill>
                  <a:schemeClr val="bg1"/>
                </a:solidFill>
                <a:latin typeface="+mn-lt"/>
                <a:ea typeface="+mn-ea"/>
              </a:rPr>
              <a:t>Blobstore</a:t>
            </a:r>
            <a:endParaRPr lang="en-US" sz="1200" b="1" dirty="0">
              <a:solidFill>
                <a:schemeClr val="bg1"/>
              </a:solidFill>
              <a:latin typeface="+mn-lt"/>
              <a:ea typeface="+mn-ea"/>
            </a:endParaRPr>
          </a:p>
        </p:txBody>
      </p:sp>
      <p:sp>
        <p:nvSpPr>
          <p:cNvPr id="26" name="Oval 194"/>
          <p:cNvSpPr/>
          <p:nvPr/>
        </p:nvSpPr>
        <p:spPr>
          <a:xfrm>
            <a:off x="4357147" y="1612622"/>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ounded Rectangle 43"/>
          <p:cNvSpPr>
            <a:spLocks noChangeArrowheads="1"/>
          </p:cNvSpPr>
          <p:nvPr/>
        </p:nvSpPr>
        <p:spPr bwMode="auto">
          <a:xfrm>
            <a:off x="6095999" y="1498618"/>
            <a:ext cx="2590799" cy="443726"/>
          </a:xfrm>
          <a:prstGeom prst="roundRect">
            <a:avLst>
              <a:gd name="adj" fmla="val 4579"/>
            </a:avLst>
          </a:prstGeom>
          <a:solidFill>
            <a:schemeClr val="bg1">
              <a:lumMod val="65000"/>
            </a:schemeClr>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DB</a:t>
            </a:r>
            <a:endParaRPr lang="en-US" sz="1200" b="1" dirty="0">
              <a:solidFill>
                <a:schemeClr val="bg1"/>
              </a:solidFill>
              <a:latin typeface="+mn-lt"/>
              <a:ea typeface="+mn-ea"/>
            </a:endParaRPr>
          </a:p>
        </p:txBody>
      </p:sp>
      <p:sp>
        <p:nvSpPr>
          <p:cNvPr id="46" name="Oval 194"/>
          <p:cNvSpPr/>
          <p:nvPr/>
        </p:nvSpPr>
        <p:spPr>
          <a:xfrm>
            <a:off x="6159505" y="1612622"/>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TextBox 96"/>
          <p:cNvSpPr txBox="1"/>
          <p:nvPr/>
        </p:nvSpPr>
        <p:spPr>
          <a:xfrm>
            <a:off x="7817666" y="1489708"/>
            <a:ext cx="985113" cy="461665"/>
          </a:xfrm>
          <a:prstGeom prst="rect">
            <a:avLst/>
          </a:prstGeom>
          <a:noFill/>
        </p:spPr>
        <p:txBody>
          <a:bodyPr wrap="square" rtlCol="0">
            <a:spAutoFit/>
          </a:bodyPr>
          <a:lstStyle/>
          <a:p>
            <a:r>
              <a:rPr lang="en-US" sz="1200" dirty="0" smtClean="0">
                <a:solidFill>
                  <a:schemeClr val="bg1"/>
                </a:solidFill>
              </a:rPr>
              <a:t>Service</a:t>
            </a:r>
          </a:p>
          <a:p>
            <a:r>
              <a:rPr lang="en-US" sz="1200" dirty="0" smtClean="0">
                <a:solidFill>
                  <a:schemeClr val="bg1"/>
                </a:solidFill>
              </a:rPr>
              <a:t>credentials</a:t>
            </a:r>
          </a:p>
        </p:txBody>
      </p:sp>
      <p:sp>
        <p:nvSpPr>
          <p:cNvPr id="98" name="Teardrop 97"/>
          <p:cNvSpPr/>
          <p:nvPr/>
        </p:nvSpPr>
        <p:spPr>
          <a:xfrm rot="18900000">
            <a:off x="5603450" y="1683481"/>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Diamond 87"/>
          <p:cNvSpPr/>
          <p:nvPr/>
        </p:nvSpPr>
        <p:spPr>
          <a:xfrm>
            <a:off x="5360852" y="1639719"/>
            <a:ext cx="170214" cy="192038"/>
          </a:xfrm>
          <a:custGeom>
            <a:avLst/>
            <a:gdLst/>
            <a:ahLst/>
            <a:cxnLst/>
            <a:rect l="l" t="t" r="r" b="b"/>
            <a:pathLst>
              <a:path w="1218612" h="1374854">
                <a:moveTo>
                  <a:pt x="0" y="387409"/>
                </a:moveTo>
                <a:lnTo>
                  <a:pt x="572777" y="715013"/>
                </a:lnTo>
                <a:lnTo>
                  <a:pt x="575677" y="1374854"/>
                </a:lnTo>
                <a:lnTo>
                  <a:pt x="2898" y="1047249"/>
                </a:lnTo>
                <a:close/>
                <a:moveTo>
                  <a:pt x="1218612" y="377883"/>
                </a:moveTo>
                <a:lnTo>
                  <a:pt x="1215714" y="1037723"/>
                </a:lnTo>
                <a:lnTo>
                  <a:pt x="642936" y="1365328"/>
                </a:lnTo>
                <a:lnTo>
                  <a:pt x="645836" y="705487"/>
                </a:lnTo>
                <a:close/>
                <a:moveTo>
                  <a:pt x="608027" y="0"/>
                </a:moveTo>
                <a:lnTo>
                  <a:pt x="1179527" y="329827"/>
                </a:lnTo>
                <a:lnTo>
                  <a:pt x="608027" y="659653"/>
                </a:lnTo>
                <a:lnTo>
                  <a:pt x="36526" y="329827"/>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2335450" y="1898428"/>
            <a:ext cx="1258427" cy="276999"/>
          </a:xfrm>
          <a:prstGeom prst="rect">
            <a:avLst/>
          </a:prstGeom>
          <a:noFill/>
          <a:effectLst>
            <a:outerShdw dist="12700" sx="1000" sy="1000" algn="ctr" rotWithShape="0">
              <a:schemeClr val="tx2"/>
            </a:outerShdw>
          </a:effectLst>
        </p:spPr>
        <p:txBody>
          <a:bodyPr wrap="none" rtlCol="0">
            <a:spAutoFit/>
          </a:bodyPr>
          <a:lstStyle/>
          <a:p>
            <a:pPr algn="ctr"/>
            <a:r>
              <a:rPr lang="en-US" sz="1200" dirty="0" smtClean="0">
                <a:solidFill>
                  <a:schemeClr val="bg1"/>
                </a:solidFill>
              </a:rPr>
              <a:t>+ app metadata</a:t>
            </a:r>
          </a:p>
        </p:txBody>
      </p:sp>
      <p:sp>
        <p:nvSpPr>
          <p:cNvPr id="91" name="Diamond 87"/>
          <p:cNvSpPr/>
          <p:nvPr/>
        </p:nvSpPr>
        <p:spPr>
          <a:xfrm>
            <a:off x="2215366" y="1951133"/>
            <a:ext cx="170214" cy="192038"/>
          </a:xfrm>
          <a:custGeom>
            <a:avLst/>
            <a:gdLst/>
            <a:ahLst/>
            <a:cxnLst/>
            <a:rect l="l" t="t" r="r" b="b"/>
            <a:pathLst>
              <a:path w="1218612" h="1374854">
                <a:moveTo>
                  <a:pt x="0" y="387409"/>
                </a:moveTo>
                <a:lnTo>
                  <a:pt x="572777" y="715013"/>
                </a:lnTo>
                <a:lnTo>
                  <a:pt x="575677" y="1374854"/>
                </a:lnTo>
                <a:lnTo>
                  <a:pt x="2898" y="1047249"/>
                </a:lnTo>
                <a:close/>
                <a:moveTo>
                  <a:pt x="1218612" y="377883"/>
                </a:moveTo>
                <a:lnTo>
                  <a:pt x="1215714" y="1037723"/>
                </a:lnTo>
                <a:lnTo>
                  <a:pt x="642936" y="1365328"/>
                </a:lnTo>
                <a:lnTo>
                  <a:pt x="645836" y="705487"/>
                </a:lnTo>
                <a:close/>
                <a:moveTo>
                  <a:pt x="608027" y="0"/>
                </a:moveTo>
                <a:lnTo>
                  <a:pt x="1179527" y="329827"/>
                </a:lnTo>
                <a:lnTo>
                  <a:pt x="608027" y="659653"/>
                </a:lnTo>
                <a:lnTo>
                  <a:pt x="36526" y="329827"/>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sp>
        <p:nvSpPr>
          <p:cNvPr id="96" name="Teardrop 95"/>
          <p:cNvSpPr/>
          <p:nvPr/>
        </p:nvSpPr>
        <p:spPr>
          <a:xfrm rot="18900000">
            <a:off x="8282276" y="3650336"/>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938490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dissolve">
                                      <p:cBhvr>
                                        <p:cTn id="12" dur="500"/>
                                        <p:tgtEl>
                                          <p:spTgt spid="6"/>
                                        </p:tgtEl>
                                      </p:cBhvr>
                                    </p:animEffect>
                                  </p:childTnLst>
                                </p:cTn>
                              </p:par>
                              <p:par>
                                <p:cTn id="13" presetID="0" presetClass="path" presetSubtype="0" accel="50000" decel="50000" fill="hold" grpId="0" nodeType="withEffect">
                                  <p:stCondLst>
                                    <p:cond delay="0"/>
                                  </p:stCondLst>
                                  <p:childTnLst>
                                    <p:animMotion origin="layout" path="M -4.33409E-6 4.93827E-7 C 0.11634 0.07747 0.23546 0.09722 0.33166 0.08981 C 0.42838 0.08241 0.28825 0.00339 0.34451 -0.06049 " pathEditMode="relative" rAng="0" ptsTypes="fsf">
                                      <p:cBhvr>
                                        <p:cTn id="14" dur="2000" fill="hold"/>
                                        <p:tgtEl>
                                          <p:spTgt spid="91"/>
                                        </p:tgtEl>
                                        <p:attrNameLst>
                                          <p:attrName>ppt_x</p:attrName>
                                          <p:attrName>ppt_y</p:attrName>
                                        </p:attrNameLst>
                                      </p:cBhvr>
                                      <p:rCtr x="21410" y="1821"/>
                                    </p:animMotion>
                                  </p:childTnLst>
                                </p:cTn>
                              </p:par>
                              <p:par>
                                <p:cTn id="15" presetID="0" presetClass="path" presetSubtype="0" accel="50000" decel="50000" fill="hold" grpId="0" nodeType="withEffect">
                                  <p:stCondLst>
                                    <p:cond delay="0"/>
                                  </p:stCondLst>
                                  <p:childTnLst>
                                    <p:animMotion origin="layout" path="M -4.63969E-6 3.20988E-6 C 0.05192 0.0145 0.23477 0.09629 0.31308 0.0858 C 0.39139 0.07561 0.43723 -0.03056 0.47005 -0.06111 " pathEditMode="relative" rAng="0" ptsTypes="aaa">
                                      <p:cBhvr>
                                        <p:cTn id="16" dur="2000" fill="hold"/>
                                        <p:tgtEl>
                                          <p:spTgt spid="13"/>
                                        </p:tgtEl>
                                        <p:attrNameLst>
                                          <p:attrName>ppt_x</p:attrName>
                                          <p:attrName>ppt_y</p:attrName>
                                        </p:attrNameLst>
                                      </p:cBhvr>
                                      <p:rCtr x="23494" y="1759"/>
                                    </p:animMotion>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39">
                                            <p:txEl>
                                              <p:pRg st="0" end="0"/>
                                            </p:txEl>
                                          </p:spTgt>
                                        </p:tgtEl>
                                        <p:attrNameLst>
                                          <p:attrName>style.visibility</p:attrName>
                                        </p:attrNameLst>
                                      </p:cBhvr>
                                      <p:to>
                                        <p:strVal val="visible"/>
                                      </p:to>
                                    </p:set>
                                    <p:animEffect transition="in" filter="dissolve">
                                      <p:cBhvr>
                                        <p:cTn id="21" dur="500"/>
                                        <p:tgtEl>
                                          <p:spTgt spid="39">
                                            <p:txEl>
                                              <p:pRg st="0" end="0"/>
                                            </p:txEl>
                                          </p:spTgt>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56"/>
                                        </p:tgtEl>
                                        <p:attrNameLst>
                                          <p:attrName>style.visibility</p:attrName>
                                        </p:attrNameLst>
                                      </p:cBhvr>
                                      <p:to>
                                        <p:strVal val="visible"/>
                                      </p:to>
                                    </p:set>
                                    <p:animEffect transition="in" filter="wipe(left)">
                                      <p:cBhvr>
                                        <p:cTn id="24" dur="500"/>
                                        <p:tgtEl>
                                          <p:spTgt spid="56"/>
                                        </p:tgtEl>
                                      </p:cBhvr>
                                    </p:animEffect>
                                  </p:childTnLst>
                                </p:cTn>
                              </p:par>
                            </p:childTnLst>
                          </p:cTn>
                        </p:par>
                        <p:par>
                          <p:cTn id="25" fill="hold">
                            <p:stCondLst>
                              <p:cond delay="500"/>
                            </p:stCondLst>
                            <p:childTnLst>
                              <p:par>
                                <p:cTn id="26" presetID="22" presetClass="entr" presetSubtype="2" fill="hold" grpId="0" nodeType="afterEffect">
                                  <p:stCondLst>
                                    <p:cond delay="0"/>
                                  </p:stCondLst>
                                  <p:childTnLst>
                                    <p:set>
                                      <p:cBhvr>
                                        <p:cTn id="27" dur="1" fill="hold">
                                          <p:stCondLst>
                                            <p:cond delay="0"/>
                                          </p:stCondLst>
                                        </p:cTn>
                                        <p:tgtEl>
                                          <p:spTgt spid="57"/>
                                        </p:tgtEl>
                                        <p:attrNameLst>
                                          <p:attrName>style.visibility</p:attrName>
                                        </p:attrNameLst>
                                      </p:cBhvr>
                                      <p:to>
                                        <p:strVal val="visible"/>
                                      </p:to>
                                    </p:set>
                                    <p:animEffect transition="in" filter="wipe(right)">
                                      <p:cBhvr>
                                        <p:cTn id="28" dur="500"/>
                                        <p:tgtEl>
                                          <p:spTgt spid="57"/>
                                        </p:tgtEl>
                                      </p:cBhvr>
                                    </p:animEffect>
                                  </p:childTnLst>
                                </p:cTn>
                              </p:par>
                            </p:childTnLst>
                          </p:cTn>
                        </p:par>
                        <p:par>
                          <p:cTn id="29" fill="hold">
                            <p:stCondLst>
                              <p:cond delay="1000"/>
                            </p:stCondLst>
                            <p:childTnLst>
                              <p:par>
                                <p:cTn id="30" presetID="10" presetClass="entr" presetSubtype="0" fill="hold" grpId="0" nodeType="afterEffect">
                                  <p:stCondLst>
                                    <p:cond delay="0"/>
                                  </p:stCondLst>
                                  <p:childTnLst>
                                    <p:set>
                                      <p:cBhvr>
                                        <p:cTn id="31" dur="1" fill="hold">
                                          <p:stCondLst>
                                            <p:cond delay="0"/>
                                          </p:stCondLst>
                                        </p:cTn>
                                        <p:tgtEl>
                                          <p:spTgt spid="97"/>
                                        </p:tgtEl>
                                        <p:attrNameLst>
                                          <p:attrName>style.visibility</p:attrName>
                                        </p:attrNameLst>
                                      </p:cBhvr>
                                      <p:to>
                                        <p:strVal val="visible"/>
                                      </p:to>
                                    </p:set>
                                    <p:animEffect transition="in" filter="fade">
                                      <p:cBhvr>
                                        <p:cTn id="32" dur="500"/>
                                        <p:tgtEl>
                                          <p:spTgt spid="97"/>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39">
                                            <p:txEl>
                                              <p:pRg st="1" end="1"/>
                                            </p:txEl>
                                          </p:spTgt>
                                        </p:tgtEl>
                                        <p:attrNameLst>
                                          <p:attrName>style.visibility</p:attrName>
                                        </p:attrNameLst>
                                      </p:cBhvr>
                                      <p:to>
                                        <p:strVal val="visible"/>
                                      </p:to>
                                    </p:set>
                                    <p:animEffect transition="in" filter="dissolve">
                                      <p:cBhvr>
                                        <p:cTn id="37" dur="500"/>
                                        <p:tgtEl>
                                          <p:spTgt spid="39">
                                            <p:txEl>
                                              <p:pRg st="1" end="1"/>
                                            </p:txEl>
                                          </p:spTgt>
                                        </p:tgtEl>
                                      </p:cBhvr>
                                    </p:animEffect>
                                  </p:childTnLst>
                                </p:cTn>
                              </p:par>
                              <p:par>
                                <p:cTn id="38" presetID="1" presetClass="entr" presetSubtype="0" fill="hold" grpId="0" nodeType="withEffect">
                                  <p:stCondLst>
                                    <p:cond delay="0"/>
                                  </p:stCondLst>
                                  <p:childTnLst>
                                    <p:set>
                                      <p:cBhvr>
                                        <p:cTn id="39" dur="1" fill="hold">
                                          <p:stCondLst>
                                            <p:cond delay="0"/>
                                          </p:stCondLst>
                                        </p:cTn>
                                        <p:tgtEl>
                                          <p:spTgt spid="92"/>
                                        </p:tgtEl>
                                        <p:attrNameLst>
                                          <p:attrName>style.visibility</p:attrName>
                                        </p:attrNameLst>
                                      </p:cBhvr>
                                      <p:to>
                                        <p:strVal val="visible"/>
                                      </p:to>
                                    </p:set>
                                  </p:childTnLst>
                                </p:cTn>
                              </p:par>
                              <p:par>
                                <p:cTn id="40" presetID="37" presetClass="path" presetSubtype="0" accel="50000" decel="50000" fill="hold" grpId="1" nodeType="withEffect">
                                  <p:stCondLst>
                                    <p:cond delay="0"/>
                                  </p:stCondLst>
                                  <p:childTnLst>
                                    <p:animMotion origin="layout" path="M -2.94894E-6 -1.5921E-6 C -2.94894E-6 0.00031 0.02744 0.0324 0.04099 0.11972 C 0.08024 0.18266 -0.00139 0.37921 0.03092 0.42364 C 0.06322 0.46745 0.19295 0.39062 0.23533 0.38291 " pathEditMode="relative" rAng="0" ptsTypes="fsaf">
                                      <p:cBhvr>
                                        <p:cTn id="41" dur="2000" fill="hold"/>
                                        <p:tgtEl>
                                          <p:spTgt spid="92"/>
                                        </p:tgtEl>
                                        <p:attrNameLst>
                                          <p:attrName>ppt_x</p:attrName>
                                          <p:attrName>ppt_y</p:attrName>
                                        </p:attrNameLst>
                                      </p:cBhvr>
                                      <p:rCtr x="11688" y="23357"/>
                                    </p:animMotion>
                                  </p:childTnLst>
                                </p:cTn>
                              </p:par>
                            </p:childTnLst>
                          </p:cTn>
                        </p:par>
                        <p:par>
                          <p:cTn id="42" fill="hold">
                            <p:stCondLst>
                              <p:cond delay="2000"/>
                            </p:stCondLst>
                            <p:childTnLst>
                              <p:par>
                                <p:cTn id="43" presetID="22" presetClass="entr" presetSubtype="8" fill="hold" nodeType="afterEffect">
                                  <p:stCondLst>
                                    <p:cond delay="0"/>
                                  </p:stCondLst>
                                  <p:childTnLst>
                                    <p:set>
                                      <p:cBhvr>
                                        <p:cTn id="44" dur="1" fill="hold">
                                          <p:stCondLst>
                                            <p:cond delay="0"/>
                                          </p:stCondLst>
                                        </p:cTn>
                                        <p:tgtEl>
                                          <p:spTgt spid="95"/>
                                        </p:tgtEl>
                                        <p:attrNameLst>
                                          <p:attrName>style.visibility</p:attrName>
                                        </p:attrNameLst>
                                      </p:cBhvr>
                                      <p:to>
                                        <p:strVal val="visible"/>
                                      </p:to>
                                    </p:set>
                                    <p:animEffect transition="in" filter="wipe(left)">
                                      <p:cBhvr>
                                        <p:cTn id="45" dur="500"/>
                                        <p:tgtEl>
                                          <p:spTgt spid="95"/>
                                        </p:tgtEl>
                                      </p:cBhvr>
                                    </p:animEffect>
                                  </p:childTnLst>
                                </p:cTn>
                              </p:par>
                            </p:childTnLst>
                          </p:cTn>
                        </p:par>
                        <p:par>
                          <p:cTn id="46" fill="hold">
                            <p:stCondLst>
                              <p:cond delay="2500"/>
                            </p:stCondLst>
                            <p:childTnLst>
                              <p:par>
                                <p:cTn id="47" presetID="1" presetClass="entr" presetSubtype="0" fill="hold" grpId="0" nodeType="afterEffect">
                                  <p:stCondLst>
                                    <p:cond delay="0"/>
                                  </p:stCondLst>
                                  <p:childTnLst>
                                    <p:set>
                                      <p:cBhvr>
                                        <p:cTn id="48" dur="1" fill="hold">
                                          <p:stCondLst>
                                            <p:cond delay="0"/>
                                          </p:stCondLst>
                                        </p:cTn>
                                        <p:tgtEl>
                                          <p:spTgt spid="96"/>
                                        </p:tgtEl>
                                        <p:attrNameLst>
                                          <p:attrName>style.visibility</p:attrName>
                                        </p:attrNameLst>
                                      </p:cBhvr>
                                      <p:to>
                                        <p:strVal val="visible"/>
                                      </p:to>
                                    </p:set>
                                  </p:childTnLst>
                                </p:cTn>
                              </p:par>
                            </p:childTnLst>
                          </p:cTn>
                        </p:par>
                        <p:par>
                          <p:cTn id="49" fill="hold">
                            <p:stCondLst>
                              <p:cond delay="2500"/>
                            </p:stCondLst>
                            <p:childTnLst>
                              <p:par>
                                <p:cTn id="50" presetID="37" presetClass="path" presetSubtype="0" accel="50000" decel="50000" fill="hold" grpId="1" nodeType="afterEffect">
                                  <p:stCondLst>
                                    <p:cond delay="0"/>
                                  </p:stCondLst>
                                  <p:childTnLst>
                                    <p:animMotion origin="layout" path="M 6.94686E-9 7.8988E-7 C -0.04533 -0.00586 -0.18131 -0.00833 -0.22768 -0.01512 C -0.27475 -0.02191 -0.27475 -0.00648 -0.28256 -0.04042 C -0.29038 -0.07436 -0.27249 -0.16291 -0.27457 -0.21938 C -0.28621 -0.28263 -0.281 -0.34557 -0.29489 -0.3789 " pathEditMode="relative" rAng="0" ptsTypes="faasf">
                                      <p:cBhvr>
                                        <p:cTn id="51" dur="2000" fill="hold"/>
                                        <p:tgtEl>
                                          <p:spTgt spid="96"/>
                                        </p:tgtEl>
                                        <p:attrNameLst>
                                          <p:attrName>ppt_x</p:attrName>
                                          <p:attrName>ppt_y</p:attrName>
                                        </p:attrNameLst>
                                      </p:cBhvr>
                                      <p:rCtr x="-14745" y="-18945"/>
                                    </p:animMotion>
                                  </p:childTnLst>
                                </p:cTn>
                              </p:par>
                            </p:childTnLst>
                          </p:cTn>
                        </p:par>
                      </p:childTnLst>
                    </p:cTn>
                  </p:par>
                  <p:par>
                    <p:cTn id="52" fill="hold">
                      <p:stCondLst>
                        <p:cond delay="indefinite"/>
                      </p:stCondLst>
                      <p:childTnLst>
                        <p:par>
                          <p:cTn id="53" fill="hold">
                            <p:stCondLst>
                              <p:cond delay="0"/>
                            </p:stCondLst>
                            <p:childTnLst>
                              <p:par>
                                <p:cTn id="54" presetID="9" presetClass="entr" presetSubtype="0" fill="hold" grpId="0" nodeType="clickEffect">
                                  <p:stCondLst>
                                    <p:cond delay="0"/>
                                  </p:stCondLst>
                                  <p:childTnLst>
                                    <p:set>
                                      <p:cBhvr>
                                        <p:cTn id="55" dur="1" fill="hold">
                                          <p:stCondLst>
                                            <p:cond delay="0"/>
                                          </p:stCondLst>
                                        </p:cTn>
                                        <p:tgtEl>
                                          <p:spTgt spid="39">
                                            <p:txEl>
                                              <p:pRg st="2" end="2"/>
                                            </p:txEl>
                                          </p:spTgt>
                                        </p:tgtEl>
                                        <p:attrNameLst>
                                          <p:attrName>style.visibility</p:attrName>
                                        </p:attrNameLst>
                                      </p:cBhvr>
                                      <p:to>
                                        <p:strVal val="visible"/>
                                      </p:to>
                                    </p:set>
                                    <p:animEffect transition="in" filter="dissolve">
                                      <p:cBhvr>
                                        <p:cTn id="56" dur="500"/>
                                        <p:tgtEl>
                                          <p:spTgt spid="39">
                                            <p:txEl>
                                              <p:pRg st="2" end="2"/>
                                            </p:txEl>
                                          </p:spTgt>
                                        </p:tgtEl>
                                      </p:cBhvr>
                                    </p:animEffect>
                                  </p:childTnLst>
                                </p:cTn>
                              </p:par>
                              <p:par>
                                <p:cTn id="57" presetID="1" presetClass="entr" presetSubtype="0" fill="hold" grpId="0" nodeType="withEffect">
                                  <p:stCondLst>
                                    <p:cond delay="0"/>
                                  </p:stCondLst>
                                  <p:childTnLst>
                                    <p:set>
                                      <p:cBhvr>
                                        <p:cTn id="58" dur="1" fill="hold">
                                          <p:stCondLst>
                                            <p:cond delay="0"/>
                                          </p:stCondLst>
                                        </p:cTn>
                                        <p:tgtEl>
                                          <p:spTgt spid="98"/>
                                        </p:tgtEl>
                                        <p:attrNameLst>
                                          <p:attrName>style.visibility</p:attrName>
                                        </p:attrNameLst>
                                      </p:cBhvr>
                                      <p:to>
                                        <p:strVal val="visible"/>
                                      </p:to>
                                    </p:set>
                                  </p:childTnLst>
                                </p:cTn>
                              </p:par>
                              <p:par>
                                <p:cTn id="59" presetID="50" presetClass="path" presetSubtype="0" accel="50000" decel="50000" fill="hold" grpId="1" nodeType="withEffect">
                                  <p:stCondLst>
                                    <p:cond delay="0"/>
                                  </p:stCondLst>
                                  <p:childTnLst>
                                    <p:animMotion origin="layout" path="M 3.68183E-6 2.06726E-7 C 3.68183E-6 0.00031 0.00816 0.10583 -0.01789 0.21321 C -0.03491 0.26566 -0.01859 0.30824 -0.03196 0.32953 C -0.03474 0.35267 -0.03422 0.34711 -0.03474 0.35298 C -0.03526 0.35884 -0.03474 0.36131 -0.03474 0.36563 C -0.03474 0.36995 -0.03404 0.37026 -0.03474 0.37828 C -0.03543 0.3863 -0.04273 0.40666 -0.03908 0.41438 C -0.03543 0.42209 -0.02519 0.42425 -0.01251 0.42549 C 0.00017 0.42672 0.02223 0.42302 0.03699 0.42209 C 0.05175 0.42117 0.05835 0.41808 0.07589 0.41901 C 0.09343 0.41993 0.12903 0.42734 0.14241 0.42703 " pathEditMode="relative" rAng="0" ptsTypes="fsaaaaaaaaf">
                                      <p:cBhvr>
                                        <p:cTn id="60" dur="2000" fill="hold"/>
                                        <p:tgtEl>
                                          <p:spTgt spid="98"/>
                                        </p:tgtEl>
                                        <p:attrNameLst>
                                          <p:attrName>ppt_x</p:attrName>
                                          <p:attrName>ppt_y</p:attrName>
                                        </p:attrNameLst>
                                      </p:cBhvr>
                                      <p:rCtr x="4984" y="21351"/>
                                    </p:animMotion>
                                  </p:childTnLst>
                                </p:cTn>
                              </p:par>
                            </p:childTnLst>
                          </p:cTn>
                        </p:par>
                      </p:childTnLst>
                    </p:cTn>
                  </p:par>
                  <p:par>
                    <p:cTn id="61" fill="hold">
                      <p:stCondLst>
                        <p:cond delay="indefinite"/>
                      </p:stCondLst>
                      <p:childTnLst>
                        <p:par>
                          <p:cTn id="62" fill="hold">
                            <p:stCondLst>
                              <p:cond delay="0"/>
                            </p:stCondLst>
                            <p:childTnLst>
                              <p:par>
                                <p:cTn id="63" presetID="9" presetClass="entr" presetSubtype="0" fill="hold" grpId="0" nodeType="clickEffect">
                                  <p:stCondLst>
                                    <p:cond delay="0"/>
                                  </p:stCondLst>
                                  <p:childTnLst>
                                    <p:set>
                                      <p:cBhvr>
                                        <p:cTn id="64" dur="1" fill="hold">
                                          <p:stCondLst>
                                            <p:cond delay="0"/>
                                          </p:stCondLst>
                                        </p:cTn>
                                        <p:tgtEl>
                                          <p:spTgt spid="39">
                                            <p:txEl>
                                              <p:pRg st="3" end="3"/>
                                            </p:txEl>
                                          </p:spTgt>
                                        </p:tgtEl>
                                        <p:attrNameLst>
                                          <p:attrName>style.visibility</p:attrName>
                                        </p:attrNameLst>
                                      </p:cBhvr>
                                      <p:to>
                                        <p:strVal val="visible"/>
                                      </p:to>
                                    </p:set>
                                    <p:animEffect transition="in" filter="dissolve">
                                      <p:cBhvr>
                                        <p:cTn id="65" dur="500"/>
                                        <p:tgtEl>
                                          <p:spTgt spid="3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6" grpId="0"/>
      <p:bldP spid="39" grpId="0" uiExpand="1" build="p"/>
      <p:bldP spid="56" grpId="0" uiExpand="1" animBg="1"/>
      <p:bldP spid="57" grpId="0" uiExpand="1" animBg="1"/>
      <p:bldP spid="97" grpId="0" uiExpand="1"/>
      <p:bldP spid="98" grpId="0" animBg="1"/>
      <p:bldP spid="98" grpId="1" animBg="1"/>
      <p:bldP spid="92" grpId="0" uiExpand="1" animBg="1"/>
      <p:bldP spid="92" grpId="1" animBg="1"/>
      <p:bldP spid="13" grpId="0"/>
      <p:bldP spid="91" grpId="0" animBg="1"/>
      <p:bldP spid="96" grpId="0" animBg="1"/>
      <p:bldP spid="96" grpId="1"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185"/>
          <p:cNvSpPr txBox="1">
            <a:spLocks/>
          </p:cNvSpPr>
          <p:nvPr/>
        </p:nvSpPr>
        <p:spPr>
          <a:xfrm>
            <a:off x="366713" y="325438"/>
            <a:ext cx="8410576" cy="623888"/>
          </a:xfrm>
          <a:prstGeom prst="rect">
            <a:avLst/>
          </a:prstGeom>
        </p:spPr>
        <p:txBody>
          <a:bodyPr/>
          <a:lstStyle>
            <a:lvl1pPr>
              <a:lnSpc>
                <a:spcPct val="90000"/>
              </a:lnSpc>
              <a:defRPr sz="3200">
                <a:solidFill>
                  <a:srgbClr val="008881"/>
                </a:solidFill>
                <a:uFill>
                  <a:solidFill>
                    <a:srgbClr val="008881"/>
                  </a:solidFill>
                </a:uFill>
                <a:latin typeface="Arial"/>
                <a:ea typeface="Arial"/>
                <a:cs typeface="Arial"/>
                <a:sym typeface="Arial"/>
              </a:defRPr>
            </a:lvl1pPr>
            <a:lvl2pPr>
              <a:lnSpc>
                <a:spcPct val="90000"/>
              </a:lnSpc>
              <a:defRPr sz="3200">
                <a:solidFill>
                  <a:srgbClr val="008881"/>
                </a:solidFill>
                <a:uFill>
                  <a:solidFill>
                    <a:srgbClr val="008881"/>
                  </a:solidFill>
                </a:uFill>
                <a:latin typeface="Arial"/>
                <a:ea typeface="Arial"/>
                <a:cs typeface="Arial"/>
                <a:sym typeface="Arial"/>
              </a:defRPr>
            </a:lvl2pPr>
            <a:lvl3pPr>
              <a:lnSpc>
                <a:spcPct val="90000"/>
              </a:lnSpc>
              <a:defRPr sz="3200">
                <a:solidFill>
                  <a:srgbClr val="008881"/>
                </a:solidFill>
                <a:uFill>
                  <a:solidFill>
                    <a:srgbClr val="008881"/>
                  </a:solidFill>
                </a:uFill>
                <a:latin typeface="Arial"/>
                <a:ea typeface="Arial"/>
                <a:cs typeface="Arial"/>
                <a:sym typeface="Arial"/>
              </a:defRPr>
            </a:lvl3pPr>
            <a:lvl4pPr>
              <a:lnSpc>
                <a:spcPct val="90000"/>
              </a:lnSpc>
              <a:defRPr sz="3200">
                <a:solidFill>
                  <a:srgbClr val="008881"/>
                </a:solidFill>
                <a:uFill>
                  <a:solidFill>
                    <a:srgbClr val="008881"/>
                  </a:solidFill>
                </a:uFill>
                <a:latin typeface="Arial"/>
                <a:ea typeface="Arial"/>
                <a:cs typeface="Arial"/>
                <a:sym typeface="Arial"/>
              </a:defRPr>
            </a:lvl4pPr>
            <a:lvl5pPr>
              <a:lnSpc>
                <a:spcPct val="90000"/>
              </a:lnSpc>
              <a:defRPr sz="3200">
                <a:solidFill>
                  <a:srgbClr val="008881"/>
                </a:solidFill>
                <a:uFill>
                  <a:solidFill>
                    <a:srgbClr val="008881"/>
                  </a:solidFill>
                </a:uFill>
                <a:latin typeface="Arial"/>
                <a:ea typeface="Arial"/>
                <a:cs typeface="Arial"/>
                <a:sym typeface="Arial"/>
              </a:defRPr>
            </a:lvl5pPr>
            <a:lvl6pPr>
              <a:lnSpc>
                <a:spcPct val="90000"/>
              </a:lnSpc>
              <a:defRPr sz="3200">
                <a:solidFill>
                  <a:srgbClr val="008881"/>
                </a:solidFill>
                <a:uFill>
                  <a:solidFill>
                    <a:srgbClr val="008881"/>
                  </a:solidFill>
                </a:uFill>
                <a:latin typeface="Arial"/>
                <a:ea typeface="Arial"/>
                <a:cs typeface="Arial"/>
                <a:sym typeface="Arial"/>
              </a:defRPr>
            </a:lvl6pPr>
            <a:lvl7pPr>
              <a:lnSpc>
                <a:spcPct val="90000"/>
              </a:lnSpc>
              <a:defRPr sz="3200">
                <a:solidFill>
                  <a:srgbClr val="008881"/>
                </a:solidFill>
                <a:uFill>
                  <a:solidFill>
                    <a:srgbClr val="008881"/>
                  </a:solidFill>
                </a:uFill>
                <a:latin typeface="Arial"/>
                <a:ea typeface="Arial"/>
                <a:cs typeface="Arial"/>
                <a:sym typeface="Arial"/>
              </a:defRPr>
            </a:lvl7pPr>
            <a:lvl8pPr>
              <a:lnSpc>
                <a:spcPct val="90000"/>
              </a:lnSpc>
              <a:defRPr sz="3200">
                <a:solidFill>
                  <a:srgbClr val="008881"/>
                </a:solidFill>
                <a:uFill>
                  <a:solidFill>
                    <a:srgbClr val="008881"/>
                  </a:solidFill>
                </a:uFill>
                <a:latin typeface="Arial"/>
                <a:ea typeface="Arial"/>
                <a:cs typeface="Arial"/>
                <a:sym typeface="Arial"/>
              </a:defRPr>
            </a:lvl8pPr>
            <a:lvl9pPr>
              <a:lnSpc>
                <a:spcPct val="90000"/>
              </a:lnSpc>
              <a:defRPr sz="3200">
                <a:solidFill>
                  <a:srgbClr val="008881"/>
                </a:solidFill>
                <a:uFill>
                  <a:solidFill>
                    <a:srgbClr val="008881"/>
                  </a:solidFill>
                </a:uFill>
                <a:latin typeface="Arial"/>
                <a:ea typeface="Arial"/>
                <a:cs typeface="Arial"/>
                <a:sym typeface="Arial"/>
              </a:defRPr>
            </a:lvl9pPr>
          </a:lstStyle>
          <a:p>
            <a:pPr>
              <a:defRPr sz="1800">
                <a:solidFill>
                  <a:srgbClr val="000000"/>
                </a:solidFill>
                <a:uFillTx/>
              </a:defRPr>
            </a:pPr>
            <a:r>
              <a:rPr lang="en-US" sz="2800" dirty="0">
                <a:solidFill>
                  <a:srgbClr val="2C95DD"/>
                </a:solidFill>
                <a:uFillTx/>
              </a:rPr>
              <a:t>Staging and Buildpacks</a:t>
            </a:r>
          </a:p>
        </p:txBody>
      </p:sp>
      <p:sp>
        <p:nvSpPr>
          <p:cNvPr id="3" name="Shape 186"/>
          <p:cNvSpPr txBox="1">
            <a:spLocks/>
          </p:cNvSpPr>
          <p:nvPr/>
        </p:nvSpPr>
        <p:spPr>
          <a:xfrm>
            <a:off x="366714" y="1074737"/>
            <a:ext cx="8410576" cy="3429001"/>
          </a:xfrm>
          <a:prstGeom prst="rect">
            <a:avLst/>
          </a:prstGeom>
        </p:spPr>
        <p:txBody>
          <a:bodyPr/>
          <a:lstStyle>
            <a:lvl1pPr marL="0" indent="0">
              <a:spcBef>
                <a:spcPts val="600"/>
              </a:spcBef>
              <a:buClr>
                <a:srgbClr val="34A7E4"/>
              </a:buClr>
              <a:buSzTx/>
              <a:buFont typeface="Arial"/>
              <a:buNone/>
              <a:defRPr sz="2500">
                <a:solidFill>
                  <a:srgbClr val="4D4D4D"/>
                </a:solidFill>
                <a:uFill>
                  <a:solidFill>
                    <a:srgbClr val="606060"/>
                  </a:solidFill>
                </a:uFill>
                <a:latin typeface="Arial"/>
                <a:ea typeface="Arial"/>
                <a:cs typeface="Arial"/>
                <a:sym typeface="Arial"/>
              </a:defRPr>
            </a:lvl1pPr>
            <a:lvl2pPr marL="800100" indent="-342900">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2pPr>
            <a:lvl3pPr marL="1257300" indent="-342900">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3pPr>
            <a:lvl4pPr marL="1946276" indent="-574676">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4pPr>
            <a:lvl5pPr marL="2327563" indent="-498763">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5pPr>
            <a:lvl6pPr marL="2560320" indent="-274320">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6pPr>
            <a:lvl7pPr marL="3017520" indent="-274320">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7pPr>
            <a:lvl8pPr marL="3474720" indent="-274320">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8pPr>
            <a:lvl9pPr marL="3931920" indent="-274320">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9pPr>
          </a:lstStyle>
          <a:p>
            <a:pPr>
              <a:defRPr sz="1800">
                <a:solidFill>
                  <a:srgbClr val="000000"/>
                </a:solidFill>
                <a:uFillTx/>
              </a:defRPr>
            </a:pPr>
            <a:r>
              <a:rPr lang="en-US" sz="2400" dirty="0" smtClean="0">
                <a:solidFill>
                  <a:schemeClr val="bg1"/>
                </a:solidFill>
              </a:rPr>
              <a:t>Buildpacks are responsible for preparing the machine image for an application.</a:t>
            </a:r>
            <a:endParaRPr lang="en-US" sz="2400" dirty="0">
              <a:solidFill>
                <a:schemeClr val="bg1"/>
              </a:solidFill>
            </a:endParaRPr>
          </a:p>
        </p:txBody>
      </p:sp>
      <p:sp>
        <p:nvSpPr>
          <p:cNvPr id="4" name="Shape 188"/>
          <p:cNvSpPr/>
          <p:nvPr/>
        </p:nvSpPr>
        <p:spPr>
          <a:xfrm>
            <a:off x="2078831" y="2814637"/>
            <a:ext cx="2168526" cy="492920"/>
          </a:xfrm>
          <a:prstGeom prst="roundRect">
            <a:avLst>
              <a:gd name="adj" fmla="val 10306"/>
            </a:avLst>
          </a:prstGeom>
          <a:solidFill>
            <a:srgbClr val="F9A737"/>
          </a:solidFill>
          <a:ln w="12700">
            <a:miter lim="400000"/>
          </a:ln>
        </p:spPr>
        <p:txBody>
          <a:bodyPr lIns="50800" tIns="50800" rIns="50800" bIns="50800" anchor="ctr"/>
          <a:lstStyle/>
          <a:p>
            <a:pPr lvl="0" algn="ctr">
              <a:buClr>
                <a:srgbClr val="606060"/>
              </a:buClr>
              <a:defRPr>
                <a:solidFill>
                  <a:srgbClr val="606060"/>
                </a:solidFill>
                <a:uFill>
                  <a:solidFill>
                    <a:srgbClr val="606060"/>
                  </a:solidFill>
                </a:uFill>
              </a:defRPr>
            </a:pPr>
            <a:endParaRPr b="1"/>
          </a:p>
        </p:txBody>
      </p:sp>
      <p:sp>
        <p:nvSpPr>
          <p:cNvPr id="5" name="Shape 189"/>
          <p:cNvSpPr/>
          <p:nvPr/>
        </p:nvSpPr>
        <p:spPr>
          <a:xfrm>
            <a:off x="2078831" y="3371850"/>
            <a:ext cx="4500563" cy="492919"/>
          </a:xfrm>
          <a:prstGeom prst="roundRect">
            <a:avLst>
              <a:gd name="adj" fmla="val 10306"/>
            </a:avLst>
          </a:prstGeom>
          <a:solidFill>
            <a:srgbClr val="F9A737"/>
          </a:solidFill>
          <a:ln w="12700">
            <a:miter lim="400000"/>
          </a:ln>
        </p:spPr>
        <p:txBody>
          <a:bodyPr lIns="50800" tIns="50800" rIns="50800" bIns="50800" anchor="ctr"/>
          <a:lstStyle/>
          <a:p>
            <a:pPr lvl="0" algn="ctr">
              <a:buClr>
                <a:srgbClr val="606060"/>
              </a:buClr>
              <a:defRPr>
                <a:solidFill>
                  <a:srgbClr val="606060"/>
                </a:solidFill>
                <a:uFill>
                  <a:solidFill>
                    <a:srgbClr val="606060"/>
                  </a:solidFill>
                </a:uFill>
              </a:defRPr>
            </a:pPr>
            <a:endParaRPr b="1"/>
          </a:p>
        </p:txBody>
      </p:sp>
      <p:sp>
        <p:nvSpPr>
          <p:cNvPr id="6" name="Shape 190"/>
          <p:cNvSpPr/>
          <p:nvPr/>
        </p:nvSpPr>
        <p:spPr>
          <a:xfrm>
            <a:off x="2064543" y="3922622"/>
            <a:ext cx="4514851" cy="492919"/>
          </a:xfrm>
          <a:prstGeom prst="roundRect">
            <a:avLst>
              <a:gd name="adj" fmla="val 10306"/>
            </a:avLst>
          </a:prstGeom>
          <a:solidFill>
            <a:srgbClr val="0F786E"/>
          </a:solidFill>
          <a:ln w="12700">
            <a:miter lim="400000"/>
          </a:ln>
        </p:spPr>
        <p:txBody>
          <a:bodyPr lIns="50800" tIns="50800" rIns="50800" bIns="50800" anchor="ctr"/>
          <a:lstStyle/>
          <a:p>
            <a:pPr lvl="0" algn="ctr">
              <a:buClr>
                <a:srgbClr val="606060"/>
              </a:buClr>
              <a:defRPr>
                <a:solidFill>
                  <a:srgbClr val="606060"/>
                </a:solidFill>
                <a:uFill>
                  <a:solidFill>
                    <a:srgbClr val="606060"/>
                  </a:solidFill>
                </a:uFill>
              </a:defRPr>
            </a:pPr>
            <a:endParaRPr b="1"/>
          </a:p>
        </p:txBody>
      </p:sp>
      <p:sp>
        <p:nvSpPr>
          <p:cNvPr id="7" name="Shape 191"/>
          <p:cNvSpPr/>
          <p:nvPr/>
        </p:nvSpPr>
        <p:spPr>
          <a:xfrm>
            <a:off x="2064543" y="2257425"/>
            <a:ext cx="4514851" cy="492919"/>
          </a:xfrm>
          <a:prstGeom prst="roundRect">
            <a:avLst>
              <a:gd name="adj" fmla="val 10306"/>
            </a:avLst>
          </a:prstGeom>
          <a:solidFill>
            <a:srgbClr val="0F786E"/>
          </a:solidFill>
          <a:ln w="12700">
            <a:miter lim="400000"/>
          </a:ln>
        </p:spPr>
        <p:txBody>
          <a:bodyPr lIns="50800" tIns="50800" rIns="50800" bIns="50800" anchor="ctr"/>
          <a:lstStyle/>
          <a:p>
            <a:pPr lvl="0" algn="ctr">
              <a:buClr>
                <a:srgbClr val="606060"/>
              </a:buClr>
              <a:defRPr>
                <a:solidFill>
                  <a:srgbClr val="606060"/>
                </a:solidFill>
                <a:uFill>
                  <a:solidFill>
                    <a:srgbClr val="606060"/>
                  </a:solidFill>
                </a:uFill>
              </a:defRPr>
            </a:pPr>
            <a:endParaRPr b="1"/>
          </a:p>
        </p:txBody>
      </p:sp>
      <p:sp>
        <p:nvSpPr>
          <p:cNvPr id="8" name="Shape 192"/>
          <p:cNvSpPr/>
          <p:nvPr/>
        </p:nvSpPr>
        <p:spPr>
          <a:xfrm>
            <a:off x="3663741" y="2344866"/>
            <a:ext cx="1124755" cy="31803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buClr>
                <a:srgbClr val="000000"/>
              </a:buClr>
              <a:defRPr>
                <a:solidFill>
                  <a:srgbClr val="FFFFFF"/>
                </a:solidFill>
                <a:uFill>
                  <a:solidFill>
                    <a:srgbClr val="000000"/>
                  </a:solidFill>
                </a:uFill>
                <a:latin typeface="Avenir Next"/>
                <a:ea typeface="Avenir Next"/>
                <a:cs typeface="Avenir Next"/>
                <a:sym typeface="Avenir Next"/>
              </a:defRPr>
            </a:lvl1pPr>
          </a:lstStyle>
          <a:p>
            <a:pPr lvl="0">
              <a:defRPr>
                <a:solidFill>
                  <a:srgbClr val="000000"/>
                </a:solidFill>
                <a:uFillTx/>
              </a:defRPr>
            </a:pPr>
            <a:r>
              <a:rPr b="1">
                <a:solidFill>
                  <a:srgbClr val="FFFFFF"/>
                </a:solidFill>
                <a:uFill>
                  <a:solidFill/>
                </a:uFill>
              </a:rPr>
              <a:t>Application</a:t>
            </a:r>
          </a:p>
        </p:txBody>
      </p:sp>
      <p:sp>
        <p:nvSpPr>
          <p:cNvPr id="9" name="Shape 193"/>
          <p:cNvSpPr/>
          <p:nvPr/>
        </p:nvSpPr>
        <p:spPr>
          <a:xfrm>
            <a:off x="2682171" y="2887575"/>
            <a:ext cx="961844" cy="318036"/>
          </a:xfrm>
          <a:prstGeom prst="rect">
            <a:avLst/>
          </a:prstGeom>
          <a:solidFill>
            <a:srgbClr val="F9A737"/>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buClr>
                <a:srgbClr val="000000"/>
              </a:buClr>
              <a:defRPr>
                <a:solidFill>
                  <a:srgbClr val="FFFFFF"/>
                </a:solidFill>
                <a:uFill>
                  <a:solidFill>
                    <a:srgbClr val="000000"/>
                  </a:solidFill>
                </a:uFill>
                <a:latin typeface="Avenir Next"/>
                <a:ea typeface="Avenir Next"/>
                <a:cs typeface="Avenir Next"/>
                <a:sym typeface="Avenir Next"/>
              </a:defRPr>
            </a:lvl1pPr>
          </a:lstStyle>
          <a:p>
            <a:pPr lvl="0">
              <a:defRPr>
                <a:solidFill>
                  <a:srgbClr val="000000"/>
                </a:solidFill>
                <a:uFillTx/>
              </a:defRPr>
            </a:pPr>
            <a:r>
              <a:rPr b="1">
                <a:solidFill>
                  <a:srgbClr val="FFFFFF"/>
                </a:solidFill>
                <a:uFill>
                  <a:solidFill/>
                </a:uFill>
              </a:rPr>
              <a:t>Container</a:t>
            </a:r>
          </a:p>
        </p:txBody>
      </p:sp>
      <p:sp>
        <p:nvSpPr>
          <p:cNvPr id="10" name="Shape 194"/>
          <p:cNvSpPr/>
          <p:nvPr/>
        </p:nvSpPr>
        <p:spPr>
          <a:xfrm>
            <a:off x="3806732" y="3459291"/>
            <a:ext cx="835273" cy="31803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buClr>
                <a:srgbClr val="000000"/>
              </a:buClr>
              <a:defRPr>
                <a:solidFill>
                  <a:srgbClr val="FFFFFF"/>
                </a:solidFill>
                <a:uFill>
                  <a:solidFill>
                    <a:srgbClr val="000000"/>
                  </a:solidFill>
                </a:uFill>
                <a:latin typeface="Avenir Next"/>
                <a:ea typeface="Avenir Next"/>
                <a:cs typeface="Avenir Next"/>
                <a:sym typeface="Avenir Next"/>
              </a:defRPr>
            </a:lvl1pPr>
          </a:lstStyle>
          <a:p>
            <a:pPr lvl="0">
              <a:defRPr>
                <a:solidFill>
                  <a:srgbClr val="000000"/>
                </a:solidFill>
                <a:uFillTx/>
              </a:defRPr>
            </a:pPr>
            <a:r>
              <a:rPr b="1">
                <a:solidFill>
                  <a:srgbClr val="FFFFFF"/>
                </a:solidFill>
                <a:uFill>
                  <a:solidFill/>
                </a:uFill>
              </a:rPr>
              <a:t>Runtime</a:t>
            </a:r>
          </a:p>
        </p:txBody>
      </p:sp>
      <p:sp>
        <p:nvSpPr>
          <p:cNvPr id="11" name="Shape 195"/>
          <p:cNvSpPr/>
          <p:nvPr/>
        </p:nvSpPr>
        <p:spPr>
          <a:xfrm>
            <a:off x="3386668" y="4010063"/>
            <a:ext cx="1678902" cy="318036"/>
          </a:xfrm>
          <a:prstGeom prst="rect">
            <a:avLst/>
          </a:prstGeom>
          <a:solidFill>
            <a:srgbClr val="0F786E"/>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buClr>
                <a:srgbClr val="000000"/>
              </a:buClr>
              <a:defRPr>
                <a:solidFill>
                  <a:srgbClr val="FFFFFF"/>
                </a:solidFill>
                <a:uFill>
                  <a:solidFill>
                    <a:srgbClr val="000000"/>
                  </a:solidFill>
                </a:uFill>
                <a:latin typeface="Avenir Next"/>
                <a:ea typeface="Avenir Next"/>
                <a:cs typeface="Avenir Next"/>
                <a:sym typeface="Avenir Next"/>
              </a:defRPr>
            </a:lvl1pPr>
          </a:lstStyle>
          <a:p>
            <a:pPr lvl="0">
              <a:defRPr>
                <a:solidFill>
                  <a:srgbClr val="000000"/>
                </a:solidFill>
                <a:uFillTx/>
              </a:defRPr>
            </a:pPr>
            <a:r>
              <a:rPr b="1">
                <a:solidFill>
                  <a:srgbClr val="FFFFFF"/>
                </a:solidFill>
                <a:uFill>
                  <a:solidFill/>
                </a:uFill>
              </a:rPr>
              <a:t>Operating System</a:t>
            </a:r>
          </a:p>
        </p:txBody>
      </p:sp>
      <p:sp>
        <p:nvSpPr>
          <p:cNvPr id="12" name="Shape 196"/>
          <p:cNvSpPr/>
          <p:nvPr/>
        </p:nvSpPr>
        <p:spPr>
          <a:xfrm>
            <a:off x="4303712" y="2814637"/>
            <a:ext cx="2275682" cy="492920"/>
          </a:xfrm>
          <a:prstGeom prst="roundRect">
            <a:avLst>
              <a:gd name="adj" fmla="val 10306"/>
            </a:avLst>
          </a:prstGeom>
          <a:solidFill>
            <a:srgbClr val="F9A737"/>
          </a:solidFill>
          <a:ln w="12700">
            <a:miter lim="400000"/>
          </a:ln>
        </p:spPr>
        <p:txBody>
          <a:bodyPr lIns="50800" tIns="50800" rIns="50800" bIns="50800" anchor="ctr"/>
          <a:lstStyle/>
          <a:p>
            <a:pPr lvl="0" algn="ctr">
              <a:buClr>
                <a:srgbClr val="606060"/>
              </a:buClr>
              <a:defRPr>
                <a:solidFill>
                  <a:srgbClr val="606060"/>
                </a:solidFill>
                <a:uFill>
                  <a:solidFill>
                    <a:srgbClr val="606060"/>
                  </a:solidFill>
                </a:uFill>
              </a:defRPr>
            </a:pPr>
            <a:endParaRPr b="1"/>
          </a:p>
        </p:txBody>
      </p:sp>
      <p:sp>
        <p:nvSpPr>
          <p:cNvPr id="13" name="Shape 197"/>
          <p:cNvSpPr/>
          <p:nvPr/>
        </p:nvSpPr>
        <p:spPr>
          <a:xfrm>
            <a:off x="4997755" y="2887575"/>
            <a:ext cx="857170" cy="31803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buClr>
                <a:srgbClr val="000000"/>
              </a:buClr>
              <a:defRPr>
                <a:solidFill>
                  <a:srgbClr val="FFFFFF"/>
                </a:solidFill>
                <a:uFill>
                  <a:solidFill>
                    <a:srgbClr val="000000"/>
                  </a:solidFill>
                </a:uFill>
                <a:latin typeface="Avenir Next"/>
                <a:ea typeface="Avenir Next"/>
                <a:cs typeface="Avenir Next"/>
                <a:sym typeface="Avenir Next"/>
              </a:defRPr>
            </a:lvl1pPr>
          </a:lstStyle>
          <a:p>
            <a:pPr lvl="0">
              <a:defRPr>
                <a:solidFill>
                  <a:srgbClr val="000000"/>
                </a:solidFill>
                <a:uFillTx/>
              </a:defRPr>
            </a:pPr>
            <a:r>
              <a:rPr b="1">
                <a:solidFill>
                  <a:srgbClr val="FFFFFF"/>
                </a:solidFill>
                <a:uFill>
                  <a:solidFill/>
                </a:uFill>
              </a:rPr>
              <a:t>Libraries</a:t>
            </a:r>
          </a:p>
        </p:txBody>
      </p:sp>
      <p:sp>
        <p:nvSpPr>
          <p:cNvPr id="14" name="Shape 198"/>
          <p:cNvSpPr/>
          <p:nvPr/>
        </p:nvSpPr>
        <p:spPr>
          <a:xfrm>
            <a:off x="492918" y="3291413"/>
            <a:ext cx="1164432" cy="318036"/>
          </a:xfrm>
          <a:prstGeom prst="rect">
            <a:avLst/>
          </a:prstGeom>
          <a:solidFill>
            <a:srgbClr val="0F786E"/>
          </a:soli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a:buClr>
                <a:srgbClr val="000000"/>
              </a:buClr>
              <a:defRPr>
                <a:solidFill>
                  <a:srgbClr val="FFFFFF"/>
                </a:solidFill>
                <a:uFill>
                  <a:solidFill>
                    <a:srgbClr val="000000"/>
                  </a:solidFill>
                </a:uFill>
                <a:latin typeface="Avenir Next"/>
                <a:ea typeface="Avenir Next"/>
                <a:cs typeface="Avenir Next"/>
                <a:sym typeface="Avenir Next"/>
              </a:defRPr>
            </a:lvl1pPr>
          </a:lstStyle>
          <a:p>
            <a:pPr lvl="0">
              <a:defRPr>
                <a:solidFill>
                  <a:srgbClr val="000000"/>
                </a:solidFill>
                <a:uFillTx/>
              </a:defRPr>
            </a:pPr>
            <a:r>
              <a:rPr lang="en-US" b="1" dirty="0" smtClean="0">
                <a:solidFill>
                  <a:srgbClr val="FFFFFF"/>
                </a:solidFill>
                <a:uFill>
                  <a:solidFill/>
                </a:uFill>
              </a:rPr>
              <a:t>Cell</a:t>
            </a:r>
            <a:endParaRPr b="1" dirty="0">
              <a:solidFill>
                <a:srgbClr val="FFFFFF"/>
              </a:solidFill>
              <a:uFill>
                <a:solidFill/>
              </a:uFill>
            </a:endParaRPr>
          </a:p>
        </p:txBody>
      </p:sp>
      <p:sp>
        <p:nvSpPr>
          <p:cNvPr id="15" name="Shape 199"/>
          <p:cNvSpPr/>
          <p:nvPr/>
        </p:nvSpPr>
        <p:spPr>
          <a:xfrm>
            <a:off x="492918" y="2727057"/>
            <a:ext cx="1164432" cy="318036"/>
          </a:xfrm>
          <a:prstGeom prst="rect">
            <a:avLst/>
          </a:prstGeom>
          <a:solidFill>
            <a:srgbClr val="F9A737"/>
          </a:soli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a:buClr>
                <a:srgbClr val="000000"/>
              </a:buClr>
              <a:defRPr>
                <a:solidFill>
                  <a:srgbClr val="FFFFFF"/>
                </a:solidFill>
                <a:uFill>
                  <a:solidFill>
                    <a:srgbClr val="000000"/>
                  </a:solidFill>
                </a:uFill>
                <a:latin typeface="Avenir Next"/>
                <a:ea typeface="Avenir Next"/>
                <a:cs typeface="Avenir Next"/>
                <a:sym typeface="Avenir Next"/>
              </a:defRPr>
            </a:lvl1pPr>
          </a:lstStyle>
          <a:p>
            <a:pPr lvl="0">
              <a:defRPr>
                <a:solidFill>
                  <a:srgbClr val="000000"/>
                </a:solidFill>
                <a:uFillTx/>
              </a:defRPr>
            </a:pPr>
            <a:r>
              <a:rPr b="1" dirty="0">
                <a:solidFill>
                  <a:srgbClr val="FFFFFF"/>
                </a:solidFill>
                <a:uFill>
                  <a:solidFill/>
                </a:uFill>
              </a:rPr>
              <a:t>Buildpack</a:t>
            </a:r>
          </a:p>
        </p:txBody>
      </p:sp>
      <p:sp>
        <p:nvSpPr>
          <p:cNvPr id="16" name="Shape 200"/>
          <p:cNvSpPr/>
          <p:nvPr/>
        </p:nvSpPr>
        <p:spPr>
          <a:xfrm>
            <a:off x="6608650" y="1970534"/>
            <a:ext cx="625121" cy="198002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buClr>
                <a:srgbClr val="000000"/>
              </a:buClr>
              <a:defRPr sz="12200">
                <a:solidFill>
                  <a:srgbClr val="5E5E5E"/>
                </a:solidFill>
                <a:uFill>
                  <a:solidFill>
                    <a:srgbClr val="6C6C6C"/>
                  </a:solidFill>
                </a:uFill>
              </a:defRPr>
            </a:lvl1pPr>
          </a:lstStyle>
          <a:p>
            <a:pPr lvl="0">
              <a:defRPr sz="1800">
                <a:solidFill>
                  <a:srgbClr val="000000"/>
                </a:solidFill>
                <a:uFillTx/>
              </a:defRPr>
            </a:pPr>
            <a:r>
              <a:rPr sz="12200" dirty="0">
                <a:solidFill>
                  <a:srgbClr val="FFFFFF"/>
                </a:solidFill>
                <a:uFill>
                  <a:solidFill>
                    <a:srgbClr val="6C6C6C"/>
                  </a:solidFill>
                </a:uFill>
              </a:rPr>
              <a:t>}</a:t>
            </a:r>
          </a:p>
        </p:txBody>
      </p:sp>
      <p:sp>
        <p:nvSpPr>
          <p:cNvPr id="17" name="Shape 201"/>
          <p:cNvSpPr/>
          <p:nvPr/>
        </p:nvSpPr>
        <p:spPr>
          <a:xfrm>
            <a:off x="7273874" y="3013210"/>
            <a:ext cx="771355" cy="31803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buClr>
                <a:srgbClr val="000000"/>
              </a:buClr>
              <a:defRPr>
                <a:solidFill>
                  <a:srgbClr val="5E5E5E"/>
                </a:solidFill>
                <a:uFill>
                  <a:solidFill>
                    <a:srgbClr val="6C6C6C"/>
                  </a:solidFill>
                </a:uFill>
                <a:latin typeface="Avenir Next"/>
                <a:ea typeface="Avenir Next"/>
                <a:cs typeface="Avenir Next"/>
                <a:sym typeface="Avenir Next"/>
              </a:defRPr>
            </a:lvl1pPr>
          </a:lstStyle>
          <a:p>
            <a:pPr lvl="0">
              <a:defRPr>
                <a:solidFill>
                  <a:srgbClr val="000000"/>
                </a:solidFill>
                <a:uFillTx/>
              </a:defRPr>
            </a:pPr>
            <a:r>
              <a:rPr b="1" dirty="0">
                <a:solidFill>
                  <a:srgbClr val="FFFFFF"/>
                </a:solidFill>
                <a:uFill>
                  <a:solidFill>
                    <a:srgbClr val="6C6C6C"/>
                  </a:solidFill>
                </a:uFill>
              </a:rPr>
              <a:t>Droplet</a:t>
            </a:r>
          </a:p>
        </p:txBody>
      </p:sp>
    </p:spTree>
    <p:extLst>
      <p:ext uri="{BB962C8B-B14F-4D97-AF65-F5344CB8AC3E}">
        <p14:creationId xmlns:p14="http://schemas.microsoft.com/office/powerpoint/2010/main" val="101434438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4294967295"/>
          </p:nvPr>
        </p:nvSpPr>
        <p:spPr>
          <a:xfrm>
            <a:off x="366714" y="1074738"/>
            <a:ext cx="8410575" cy="3382962"/>
          </a:xfrm>
          <a:prstGeom prst="rect">
            <a:avLst/>
          </a:prstGeom>
        </p:spPr>
        <p:txBody>
          <a:bodyPr/>
          <a:lstStyle/>
          <a:p>
            <a:pPr marL="285750" indent="-285750">
              <a:buClr>
                <a:srgbClr val="2580D4"/>
              </a:buClr>
              <a:buFont typeface="Arial"/>
              <a:buChar char="•"/>
            </a:pPr>
            <a:r>
              <a:rPr lang="en-US" sz="1800" dirty="0" smtClean="0">
                <a:solidFill>
                  <a:srgbClr val="FFFFFF"/>
                </a:solidFill>
              </a:rPr>
              <a:t>Buildpacks installed into a Cloud </a:t>
            </a:r>
            <a:r>
              <a:rPr lang="en-US" sz="1800" dirty="0">
                <a:solidFill>
                  <a:srgbClr val="FFFFFF"/>
                </a:solidFill>
              </a:rPr>
              <a:t>F</a:t>
            </a:r>
            <a:r>
              <a:rPr lang="en-US" sz="1800" dirty="0" smtClean="0">
                <a:solidFill>
                  <a:srgbClr val="FFFFFF"/>
                </a:solidFill>
              </a:rPr>
              <a:t>oundry instance or loaded from an external location at </a:t>
            </a:r>
            <a:r>
              <a:rPr lang="en-US" sz="1800" dirty="0">
                <a:solidFill>
                  <a:srgbClr val="FFFFFF"/>
                </a:solidFill>
              </a:rPr>
              <a:t>a</a:t>
            </a:r>
            <a:r>
              <a:rPr lang="en-US" sz="1800" dirty="0" smtClean="0">
                <a:solidFill>
                  <a:srgbClr val="FFFFFF"/>
                </a:solidFill>
              </a:rPr>
              <a:t>pp deployment time</a:t>
            </a:r>
          </a:p>
          <a:p>
            <a:pPr marL="285750" indent="-285750">
              <a:buClr>
                <a:srgbClr val="2580D4"/>
              </a:buClr>
              <a:buFont typeface="Arial"/>
              <a:buChar char="•"/>
            </a:pPr>
            <a:r>
              <a:rPr lang="en-US" sz="1800" dirty="0" smtClean="0">
                <a:solidFill>
                  <a:srgbClr val="FFFFFF"/>
                </a:solidFill>
              </a:rPr>
              <a:t>Buildpacks provided by public Cloud Foundry</a:t>
            </a:r>
          </a:p>
          <a:p>
            <a:pPr lvl="1"/>
            <a:endParaRPr lang="en-US" sz="1800" dirty="0" smtClean="0">
              <a:solidFill>
                <a:srgbClr val="FFFFFF"/>
              </a:solidFill>
              <a:hlinkClick r:id="rId3"/>
            </a:endParaRPr>
          </a:p>
          <a:p>
            <a:pPr lvl="1"/>
            <a:endParaRPr lang="en-US" sz="1800" dirty="0">
              <a:solidFill>
                <a:srgbClr val="FFFFFF"/>
              </a:solidFill>
              <a:hlinkClick r:id="rId3"/>
            </a:endParaRPr>
          </a:p>
          <a:p>
            <a:pPr lvl="1"/>
            <a:endParaRPr lang="en-US" sz="1800" dirty="0" smtClean="0">
              <a:solidFill>
                <a:srgbClr val="FFFFFF"/>
              </a:solidFill>
              <a:hlinkClick r:id="rId3"/>
            </a:endParaRPr>
          </a:p>
          <a:p>
            <a:pPr lvl="1"/>
            <a:endParaRPr lang="en-US" sz="1800" dirty="0">
              <a:solidFill>
                <a:srgbClr val="FFFFFF"/>
              </a:solidFill>
              <a:hlinkClick r:id="rId3"/>
            </a:endParaRPr>
          </a:p>
          <a:p>
            <a:pPr lvl="1"/>
            <a:endParaRPr lang="en-US" sz="1800" dirty="0" smtClean="0">
              <a:solidFill>
                <a:srgbClr val="FFFFFF"/>
              </a:solidFill>
              <a:hlinkClick r:id="rId3"/>
            </a:endParaRPr>
          </a:p>
          <a:p>
            <a:pPr lvl="1"/>
            <a:endParaRPr lang="en-US" sz="1800" dirty="0" smtClean="0">
              <a:solidFill>
                <a:srgbClr val="FFFFFF"/>
              </a:solidFill>
              <a:hlinkClick r:id="rId3"/>
            </a:endParaRPr>
          </a:p>
          <a:p>
            <a:pPr lvl="1"/>
            <a:r>
              <a:rPr lang="en-US" sz="1800" dirty="0" smtClean="0">
                <a:solidFill>
                  <a:srgbClr val="FFFFFF"/>
                </a:solidFill>
                <a:hlinkClick r:id="rId3"/>
              </a:rPr>
              <a:t>Cloud Foundry Community Buildpack</a:t>
            </a:r>
            <a:endParaRPr lang="en-US" sz="1800" dirty="0" smtClean="0">
              <a:solidFill>
                <a:srgbClr val="FFFFFF"/>
              </a:solidFill>
            </a:endParaRPr>
          </a:p>
          <a:p>
            <a:pPr lvl="1"/>
            <a:r>
              <a:rPr lang="en-US" sz="1800" dirty="0" smtClean="0">
                <a:solidFill>
                  <a:srgbClr val="FFFFFF"/>
                </a:solidFill>
              </a:rPr>
              <a:t>Write you own</a:t>
            </a:r>
          </a:p>
        </p:txBody>
      </p:sp>
      <p:sp>
        <p:nvSpPr>
          <p:cNvPr id="5" name="Content Placeholder 2"/>
          <p:cNvSpPr txBox="1">
            <a:spLocks/>
          </p:cNvSpPr>
          <p:nvPr/>
        </p:nvSpPr>
        <p:spPr bwMode="gray">
          <a:xfrm>
            <a:off x="2690815" y="2103963"/>
            <a:ext cx="2986085" cy="1127360"/>
          </a:xfrm>
          <a:prstGeom prst="rect">
            <a:avLst/>
          </a:prstGeom>
          <a:noFill/>
        </p:spPr>
        <p:txBody>
          <a:bodyPr lIns="0" tIns="0" rIns="0" bIns="0">
            <a:noAutofit/>
          </a:bodyPr>
          <a:lstStyle>
            <a:lvl1pPr marL="228600" indent="-228600" algn="l" defTabSz="914400" rtl="0" eaLnBrk="1" latinLnBrk="0" hangingPunct="1">
              <a:spcBef>
                <a:spcPts val="1200"/>
              </a:spcBef>
              <a:buClr>
                <a:schemeClr val="accent1"/>
              </a:buClr>
              <a:buFont typeface="Wingdings" pitchFamily="2" charset="2"/>
              <a:buChar char=""/>
              <a:defRPr sz="2400" kern="1200">
                <a:solidFill>
                  <a:schemeClr val="tx1"/>
                </a:solidFill>
                <a:latin typeface="Arial"/>
                <a:ea typeface="+mn-ea"/>
                <a:cs typeface="Arial"/>
              </a:defRPr>
            </a:lvl1pPr>
            <a:lvl2pPr marL="742950" indent="-285750" algn="l" defTabSz="914400" rtl="0" eaLnBrk="1" latinLnBrk="0" hangingPunct="1">
              <a:spcBef>
                <a:spcPts val="300"/>
              </a:spcBef>
              <a:buClr>
                <a:schemeClr val="accent1"/>
              </a:buClr>
              <a:buFont typeface="Verdana" pitchFamily="34" charset="0"/>
              <a:buChar char="–"/>
              <a:defRPr sz="2000" kern="1200">
                <a:solidFill>
                  <a:schemeClr val="tx1"/>
                </a:solidFill>
                <a:latin typeface="Arial"/>
                <a:ea typeface="+mn-ea"/>
                <a:cs typeface="Arial"/>
              </a:defRPr>
            </a:lvl2pPr>
            <a:lvl3pPr marL="1143000" indent="-228600" algn="l" defTabSz="914400" rtl="0" eaLnBrk="1" latinLnBrk="0" hangingPunct="1">
              <a:spcBef>
                <a:spcPts val="300"/>
              </a:spcBef>
              <a:buClr>
                <a:schemeClr val="accent1"/>
              </a:buClr>
              <a:buFont typeface="Verdana" pitchFamily="34" charset="0"/>
              <a:buChar char="▪"/>
              <a:defRPr sz="1600" kern="1200">
                <a:solidFill>
                  <a:schemeClr val="tx1"/>
                </a:solidFill>
                <a:latin typeface="Arial"/>
                <a:ea typeface="+mn-ea"/>
                <a:cs typeface="Arial"/>
              </a:defRPr>
            </a:lvl3pPr>
            <a:lvl4pPr marL="1658938" indent="-287338" algn="l" defTabSz="914400" rtl="0" eaLnBrk="1" latinLnBrk="0" hangingPunct="1">
              <a:spcBef>
                <a:spcPts val="300"/>
              </a:spcBef>
              <a:buClr>
                <a:schemeClr val="accent1"/>
              </a:buClr>
              <a:buFont typeface="Verdana" pitchFamily="34" charset="0"/>
              <a:buChar char="—"/>
              <a:defRPr sz="1200" kern="1200">
                <a:solidFill>
                  <a:schemeClr val="tx1"/>
                </a:solidFill>
                <a:latin typeface="Arial"/>
                <a:ea typeface="+mn-ea"/>
                <a:cs typeface="Arial"/>
              </a:defRPr>
            </a:lvl4pPr>
            <a:lvl5pPr marL="2057400" indent="-228600" algn="l" defTabSz="914400" rtl="0" eaLnBrk="1" latinLnBrk="0" hangingPunct="1">
              <a:spcBef>
                <a:spcPts val="300"/>
              </a:spcBef>
              <a:buClr>
                <a:schemeClr val="accent1"/>
              </a:buClr>
              <a:buFont typeface="Verdana" pitchFamily="34" charset="0"/>
              <a:buChar char="»"/>
              <a:defRPr sz="1100" kern="1200">
                <a:solidFill>
                  <a:schemeClr val="tx1"/>
                </a:solidFill>
                <a:latin typeface="Arial"/>
                <a:ea typeface="+mn-ea"/>
                <a:cs typeface="Arial"/>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buClr>
                <a:srgbClr val="2580D4"/>
              </a:buClr>
            </a:pPr>
            <a:r>
              <a:rPr lang="en-US" sz="1800" dirty="0" smtClean="0">
                <a:solidFill>
                  <a:srgbClr val="FFFFFF"/>
                </a:solidFill>
              </a:rPr>
              <a:t>Go</a:t>
            </a:r>
          </a:p>
          <a:p>
            <a:pPr lvl="1">
              <a:buClr>
                <a:srgbClr val="2580D4"/>
              </a:buClr>
            </a:pPr>
            <a:r>
              <a:rPr lang="en-US" sz="1800" dirty="0" smtClean="0">
                <a:solidFill>
                  <a:srgbClr val="FFFFFF"/>
                </a:solidFill>
              </a:rPr>
              <a:t>Python</a:t>
            </a:r>
          </a:p>
          <a:p>
            <a:pPr lvl="1">
              <a:buClr>
                <a:srgbClr val="2580D4"/>
              </a:buClr>
            </a:pPr>
            <a:r>
              <a:rPr lang="en-US" sz="1800" dirty="0" smtClean="0">
                <a:solidFill>
                  <a:srgbClr val="FFFFFF"/>
                </a:solidFill>
              </a:rPr>
              <a:t>PHP</a:t>
            </a:r>
          </a:p>
        </p:txBody>
      </p:sp>
      <p:sp>
        <p:nvSpPr>
          <p:cNvPr id="6" name="Shape 185"/>
          <p:cNvSpPr txBox="1">
            <a:spLocks/>
          </p:cNvSpPr>
          <p:nvPr/>
        </p:nvSpPr>
        <p:spPr>
          <a:xfrm>
            <a:off x="366713" y="325438"/>
            <a:ext cx="8410576" cy="623888"/>
          </a:xfrm>
          <a:prstGeom prst="rect">
            <a:avLst/>
          </a:prstGeom>
        </p:spPr>
        <p:txBody>
          <a:bodyPr/>
          <a:lstStyle>
            <a:lvl1pPr>
              <a:lnSpc>
                <a:spcPct val="90000"/>
              </a:lnSpc>
              <a:defRPr sz="3200">
                <a:solidFill>
                  <a:srgbClr val="008881"/>
                </a:solidFill>
                <a:uFill>
                  <a:solidFill>
                    <a:srgbClr val="008881"/>
                  </a:solidFill>
                </a:uFill>
                <a:latin typeface="Arial"/>
                <a:ea typeface="Arial"/>
                <a:cs typeface="Arial"/>
                <a:sym typeface="Arial"/>
              </a:defRPr>
            </a:lvl1pPr>
            <a:lvl2pPr>
              <a:lnSpc>
                <a:spcPct val="90000"/>
              </a:lnSpc>
              <a:defRPr sz="3200">
                <a:solidFill>
                  <a:srgbClr val="008881"/>
                </a:solidFill>
                <a:uFill>
                  <a:solidFill>
                    <a:srgbClr val="008881"/>
                  </a:solidFill>
                </a:uFill>
                <a:latin typeface="Arial"/>
                <a:ea typeface="Arial"/>
                <a:cs typeface="Arial"/>
                <a:sym typeface="Arial"/>
              </a:defRPr>
            </a:lvl2pPr>
            <a:lvl3pPr>
              <a:lnSpc>
                <a:spcPct val="90000"/>
              </a:lnSpc>
              <a:defRPr sz="3200">
                <a:solidFill>
                  <a:srgbClr val="008881"/>
                </a:solidFill>
                <a:uFill>
                  <a:solidFill>
                    <a:srgbClr val="008881"/>
                  </a:solidFill>
                </a:uFill>
                <a:latin typeface="Arial"/>
                <a:ea typeface="Arial"/>
                <a:cs typeface="Arial"/>
                <a:sym typeface="Arial"/>
              </a:defRPr>
            </a:lvl3pPr>
            <a:lvl4pPr>
              <a:lnSpc>
                <a:spcPct val="90000"/>
              </a:lnSpc>
              <a:defRPr sz="3200">
                <a:solidFill>
                  <a:srgbClr val="008881"/>
                </a:solidFill>
                <a:uFill>
                  <a:solidFill>
                    <a:srgbClr val="008881"/>
                  </a:solidFill>
                </a:uFill>
                <a:latin typeface="Arial"/>
                <a:ea typeface="Arial"/>
                <a:cs typeface="Arial"/>
                <a:sym typeface="Arial"/>
              </a:defRPr>
            </a:lvl4pPr>
            <a:lvl5pPr>
              <a:lnSpc>
                <a:spcPct val="90000"/>
              </a:lnSpc>
              <a:defRPr sz="3200">
                <a:solidFill>
                  <a:srgbClr val="008881"/>
                </a:solidFill>
                <a:uFill>
                  <a:solidFill>
                    <a:srgbClr val="008881"/>
                  </a:solidFill>
                </a:uFill>
                <a:latin typeface="Arial"/>
                <a:ea typeface="Arial"/>
                <a:cs typeface="Arial"/>
                <a:sym typeface="Arial"/>
              </a:defRPr>
            </a:lvl5pPr>
            <a:lvl6pPr>
              <a:lnSpc>
                <a:spcPct val="90000"/>
              </a:lnSpc>
              <a:defRPr sz="3200">
                <a:solidFill>
                  <a:srgbClr val="008881"/>
                </a:solidFill>
                <a:uFill>
                  <a:solidFill>
                    <a:srgbClr val="008881"/>
                  </a:solidFill>
                </a:uFill>
                <a:latin typeface="Arial"/>
                <a:ea typeface="Arial"/>
                <a:cs typeface="Arial"/>
                <a:sym typeface="Arial"/>
              </a:defRPr>
            </a:lvl6pPr>
            <a:lvl7pPr>
              <a:lnSpc>
                <a:spcPct val="90000"/>
              </a:lnSpc>
              <a:defRPr sz="3200">
                <a:solidFill>
                  <a:srgbClr val="008881"/>
                </a:solidFill>
                <a:uFill>
                  <a:solidFill>
                    <a:srgbClr val="008881"/>
                  </a:solidFill>
                </a:uFill>
                <a:latin typeface="Arial"/>
                <a:ea typeface="Arial"/>
                <a:cs typeface="Arial"/>
                <a:sym typeface="Arial"/>
              </a:defRPr>
            </a:lvl7pPr>
            <a:lvl8pPr>
              <a:lnSpc>
                <a:spcPct val="90000"/>
              </a:lnSpc>
              <a:defRPr sz="3200">
                <a:solidFill>
                  <a:srgbClr val="008881"/>
                </a:solidFill>
                <a:uFill>
                  <a:solidFill>
                    <a:srgbClr val="008881"/>
                  </a:solidFill>
                </a:uFill>
                <a:latin typeface="Arial"/>
                <a:ea typeface="Arial"/>
                <a:cs typeface="Arial"/>
                <a:sym typeface="Arial"/>
              </a:defRPr>
            </a:lvl8pPr>
            <a:lvl9pPr>
              <a:lnSpc>
                <a:spcPct val="90000"/>
              </a:lnSpc>
              <a:defRPr sz="3200">
                <a:solidFill>
                  <a:srgbClr val="008881"/>
                </a:solidFill>
                <a:uFill>
                  <a:solidFill>
                    <a:srgbClr val="008881"/>
                  </a:solidFill>
                </a:uFill>
                <a:latin typeface="Arial"/>
                <a:ea typeface="Arial"/>
                <a:cs typeface="Arial"/>
                <a:sym typeface="Arial"/>
              </a:defRPr>
            </a:lvl9pPr>
          </a:lstStyle>
          <a:p>
            <a:pPr>
              <a:defRPr sz="1800">
                <a:solidFill>
                  <a:srgbClr val="000000"/>
                </a:solidFill>
                <a:uFillTx/>
              </a:defRPr>
            </a:pPr>
            <a:r>
              <a:rPr lang="en-US" sz="2800" dirty="0" smtClean="0">
                <a:solidFill>
                  <a:srgbClr val="2C95DD"/>
                </a:solidFill>
                <a:uFillTx/>
              </a:rPr>
              <a:t>Buildpacks</a:t>
            </a:r>
            <a:endParaRPr lang="en-US" sz="2800" dirty="0">
              <a:solidFill>
                <a:srgbClr val="2C95DD"/>
              </a:solidFill>
              <a:uFillTx/>
            </a:endParaRPr>
          </a:p>
        </p:txBody>
      </p:sp>
      <p:sp>
        <p:nvSpPr>
          <p:cNvPr id="7" name="Content Placeholder 2"/>
          <p:cNvSpPr txBox="1">
            <a:spLocks/>
          </p:cNvSpPr>
          <p:nvPr/>
        </p:nvSpPr>
        <p:spPr bwMode="gray">
          <a:xfrm>
            <a:off x="366714" y="2103963"/>
            <a:ext cx="2986085" cy="1127360"/>
          </a:xfrm>
          <a:prstGeom prst="rect">
            <a:avLst/>
          </a:prstGeom>
          <a:noFill/>
        </p:spPr>
        <p:txBody>
          <a:bodyPr lIns="0" tIns="0" rIns="0" bIns="0">
            <a:noAutofit/>
          </a:bodyPr>
          <a:lstStyle>
            <a:lvl1pPr marL="228600" indent="-228600" algn="l" defTabSz="914400" rtl="0" eaLnBrk="1" latinLnBrk="0" hangingPunct="1">
              <a:spcBef>
                <a:spcPts val="1200"/>
              </a:spcBef>
              <a:buClr>
                <a:schemeClr val="accent1"/>
              </a:buClr>
              <a:buFont typeface="Wingdings" pitchFamily="2" charset="2"/>
              <a:buChar char=""/>
              <a:defRPr sz="2400" kern="1200">
                <a:solidFill>
                  <a:schemeClr val="tx1"/>
                </a:solidFill>
                <a:latin typeface="Arial"/>
                <a:ea typeface="+mn-ea"/>
                <a:cs typeface="Arial"/>
              </a:defRPr>
            </a:lvl1pPr>
            <a:lvl2pPr marL="742950" indent="-285750" algn="l" defTabSz="914400" rtl="0" eaLnBrk="1" latinLnBrk="0" hangingPunct="1">
              <a:spcBef>
                <a:spcPts val="300"/>
              </a:spcBef>
              <a:buClr>
                <a:schemeClr val="accent1"/>
              </a:buClr>
              <a:buFont typeface="Verdana" pitchFamily="34" charset="0"/>
              <a:buChar char="–"/>
              <a:defRPr sz="2000" kern="1200">
                <a:solidFill>
                  <a:schemeClr val="tx1"/>
                </a:solidFill>
                <a:latin typeface="Arial"/>
                <a:ea typeface="+mn-ea"/>
                <a:cs typeface="Arial"/>
              </a:defRPr>
            </a:lvl2pPr>
            <a:lvl3pPr marL="1143000" indent="-228600" algn="l" defTabSz="914400" rtl="0" eaLnBrk="1" latinLnBrk="0" hangingPunct="1">
              <a:spcBef>
                <a:spcPts val="300"/>
              </a:spcBef>
              <a:buClr>
                <a:schemeClr val="accent1"/>
              </a:buClr>
              <a:buFont typeface="Verdana" pitchFamily="34" charset="0"/>
              <a:buChar char="▪"/>
              <a:defRPr sz="1600" kern="1200">
                <a:solidFill>
                  <a:schemeClr val="tx1"/>
                </a:solidFill>
                <a:latin typeface="Arial"/>
                <a:ea typeface="+mn-ea"/>
                <a:cs typeface="Arial"/>
              </a:defRPr>
            </a:lvl3pPr>
            <a:lvl4pPr marL="1658938" indent="-287338" algn="l" defTabSz="914400" rtl="0" eaLnBrk="1" latinLnBrk="0" hangingPunct="1">
              <a:spcBef>
                <a:spcPts val="300"/>
              </a:spcBef>
              <a:buClr>
                <a:schemeClr val="accent1"/>
              </a:buClr>
              <a:buFont typeface="Verdana" pitchFamily="34" charset="0"/>
              <a:buChar char="—"/>
              <a:defRPr sz="1200" kern="1200">
                <a:solidFill>
                  <a:schemeClr val="tx1"/>
                </a:solidFill>
                <a:latin typeface="Arial"/>
                <a:ea typeface="+mn-ea"/>
                <a:cs typeface="Arial"/>
              </a:defRPr>
            </a:lvl4pPr>
            <a:lvl5pPr marL="2057400" indent="-228600" algn="l" defTabSz="914400" rtl="0" eaLnBrk="1" latinLnBrk="0" hangingPunct="1">
              <a:spcBef>
                <a:spcPts val="300"/>
              </a:spcBef>
              <a:buClr>
                <a:schemeClr val="accent1"/>
              </a:buClr>
              <a:buFont typeface="Verdana" pitchFamily="34" charset="0"/>
              <a:buChar char="»"/>
              <a:defRPr sz="1100" kern="1200">
                <a:solidFill>
                  <a:schemeClr val="tx1"/>
                </a:solidFill>
                <a:latin typeface="Arial"/>
                <a:ea typeface="+mn-ea"/>
                <a:cs typeface="Arial"/>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buClr>
                <a:srgbClr val="2580D4"/>
              </a:buClr>
            </a:pPr>
            <a:r>
              <a:rPr lang="en-US" sz="1800" dirty="0" smtClean="0">
                <a:solidFill>
                  <a:srgbClr val="FFFFFF"/>
                </a:solidFill>
              </a:rPr>
              <a:t>Java</a:t>
            </a:r>
          </a:p>
          <a:p>
            <a:pPr lvl="1">
              <a:buClr>
                <a:srgbClr val="2580D4"/>
              </a:buClr>
            </a:pPr>
            <a:r>
              <a:rPr lang="en-US" sz="1800" dirty="0" smtClean="0">
                <a:solidFill>
                  <a:srgbClr val="FFFFFF"/>
                </a:solidFill>
              </a:rPr>
              <a:t>Ruby</a:t>
            </a:r>
          </a:p>
          <a:p>
            <a:pPr lvl="1">
              <a:buClr>
                <a:srgbClr val="2580D4"/>
              </a:buClr>
            </a:pPr>
            <a:r>
              <a:rPr lang="en-US" sz="1800" dirty="0" err="1" smtClean="0">
                <a:solidFill>
                  <a:srgbClr val="FFFFFF"/>
                </a:solidFill>
              </a:rPr>
              <a:t>Node.js</a:t>
            </a:r>
            <a:endParaRPr lang="en-US" sz="1800" dirty="0" smtClean="0">
              <a:solidFill>
                <a:srgbClr val="FFFFFF"/>
              </a:solidFill>
            </a:endParaRPr>
          </a:p>
        </p:txBody>
      </p:sp>
      <p:sp>
        <p:nvSpPr>
          <p:cNvPr id="9" name="Content Placeholder 2"/>
          <p:cNvSpPr txBox="1">
            <a:spLocks/>
          </p:cNvSpPr>
          <p:nvPr/>
        </p:nvSpPr>
        <p:spPr bwMode="gray">
          <a:xfrm>
            <a:off x="4827137" y="2103963"/>
            <a:ext cx="2986085" cy="1127360"/>
          </a:xfrm>
          <a:prstGeom prst="rect">
            <a:avLst/>
          </a:prstGeom>
          <a:noFill/>
        </p:spPr>
        <p:txBody>
          <a:bodyPr lIns="0" tIns="0" rIns="0" bIns="0">
            <a:noAutofit/>
          </a:bodyPr>
          <a:lstStyle>
            <a:lvl1pPr marL="228600" indent="-228600" algn="l" defTabSz="914400" rtl="0" eaLnBrk="1" latinLnBrk="0" hangingPunct="1">
              <a:spcBef>
                <a:spcPts val="1200"/>
              </a:spcBef>
              <a:buClr>
                <a:schemeClr val="accent1"/>
              </a:buClr>
              <a:buFont typeface="Wingdings" pitchFamily="2" charset="2"/>
              <a:buChar char=""/>
              <a:defRPr sz="2400" kern="1200">
                <a:solidFill>
                  <a:schemeClr val="tx1"/>
                </a:solidFill>
                <a:latin typeface="Arial"/>
                <a:ea typeface="+mn-ea"/>
                <a:cs typeface="Arial"/>
              </a:defRPr>
            </a:lvl1pPr>
            <a:lvl2pPr marL="742950" indent="-285750" algn="l" defTabSz="914400" rtl="0" eaLnBrk="1" latinLnBrk="0" hangingPunct="1">
              <a:spcBef>
                <a:spcPts val="300"/>
              </a:spcBef>
              <a:buClr>
                <a:schemeClr val="accent1"/>
              </a:buClr>
              <a:buFont typeface="Verdana" pitchFamily="34" charset="0"/>
              <a:buChar char="–"/>
              <a:defRPr sz="2000" kern="1200">
                <a:solidFill>
                  <a:schemeClr val="tx1"/>
                </a:solidFill>
                <a:latin typeface="Arial"/>
                <a:ea typeface="+mn-ea"/>
                <a:cs typeface="Arial"/>
              </a:defRPr>
            </a:lvl2pPr>
            <a:lvl3pPr marL="1143000" indent="-228600" algn="l" defTabSz="914400" rtl="0" eaLnBrk="1" latinLnBrk="0" hangingPunct="1">
              <a:spcBef>
                <a:spcPts val="300"/>
              </a:spcBef>
              <a:buClr>
                <a:schemeClr val="accent1"/>
              </a:buClr>
              <a:buFont typeface="Verdana" pitchFamily="34" charset="0"/>
              <a:buChar char="▪"/>
              <a:defRPr sz="1600" kern="1200">
                <a:solidFill>
                  <a:schemeClr val="tx1"/>
                </a:solidFill>
                <a:latin typeface="Arial"/>
                <a:ea typeface="+mn-ea"/>
                <a:cs typeface="Arial"/>
              </a:defRPr>
            </a:lvl3pPr>
            <a:lvl4pPr marL="1658938" indent="-287338" algn="l" defTabSz="914400" rtl="0" eaLnBrk="1" latinLnBrk="0" hangingPunct="1">
              <a:spcBef>
                <a:spcPts val="300"/>
              </a:spcBef>
              <a:buClr>
                <a:schemeClr val="accent1"/>
              </a:buClr>
              <a:buFont typeface="Verdana" pitchFamily="34" charset="0"/>
              <a:buChar char="—"/>
              <a:defRPr sz="1200" kern="1200">
                <a:solidFill>
                  <a:schemeClr val="tx1"/>
                </a:solidFill>
                <a:latin typeface="Arial"/>
                <a:ea typeface="+mn-ea"/>
                <a:cs typeface="Arial"/>
              </a:defRPr>
            </a:lvl4pPr>
            <a:lvl5pPr marL="2057400" indent="-228600" algn="l" defTabSz="914400" rtl="0" eaLnBrk="1" latinLnBrk="0" hangingPunct="1">
              <a:spcBef>
                <a:spcPts val="300"/>
              </a:spcBef>
              <a:buClr>
                <a:schemeClr val="accent1"/>
              </a:buClr>
              <a:buFont typeface="Verdana" pitchFamily="34" charset="0"/>
              <a:buChar char="»"/>
              <a:defRPr sz="1100" kern="1200">
                <a:solidFill>
                  <a:schemeClr val="tx1"/>
                </a:solidFill>
                <a:latin typeface="Arial"/>
                <a:ea typeface="+mn-ea"/>
                <a:cs typeface="Arial"/>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buClr>
                <a:srgbClr val="2580D4"/>
              </a:buClr>
            </a:pPr>
            <a:r>
              <a:rPr lang="en-US" sz="1800" dirty="0" err="1" smtClean="0">
                <a:solidFill>
                  <a:srgbClr val="FFFFFF"/>
                </a:solidFill>
              </a:rPr>
              <a:t>Dotnet</a:t>
            </a:r>
            <a:r>
              <a:rPr lang="en-US" sz="1800" dirty="0" smtClean="0">
                <a:solidFill>
                  <a:srgbClr val="FFFFFF"/>
                </a:solidFill>
              </a:rPr>
              <a:t> core</a:t>
            </a:r>
            <a:endParaRPr lang="en-US" sz="1800" dirty="0" smtClean="0">
              <a:solidFill>
                <a:srgbClr val="FFFFFF"/>
              </a:solidFill>
            </a:endParaRPr>
          </a:p>
          <a:p>
            <a:pPr lvl="1">
              <a:buClr>
                <a:srgbClr val="2580D4"/>
              </a:buClr>
            </a:pPr>
            <a:r>
              <a:rPr lang="en-US" sz="1800" dirty="0" smtClean="0">
                <a:solidFill>
                  <a:srgbClr val="FFFFFF"/>
                </a:solidFill>
              </a:rPr>
              <a:t>Binary</a:t>
            </a:r>
            <a:endParaRPr lang="en-US" sz="1800" dirty="0" smtClean="0">
              <a:solidFill>
                <a:srgbClr val="FFFFFF"/>
              </a:solidFill>
            </a:endParaRPr>
          </a:p>
          <a:p>
            <a:pPr lvl="1">
              <a:buClr>
                <a:srgbClr val="2580D4"/>
              </a:buClr>
            </a:pPr>
            <a:r>
              <a:rPr lang="en-US" sz="1800" dirty="0" err="1" smtClean="0">
                <a:solidFill>
                  <a:srgbClr val="FFFFFF"/>
                </a:solidFill>
              </a:rPr>
              <a:t>Staticfile</a:t>
            </a:r>
            <a:endParaRPr lang="en-US" sz="1800" dirty="0" smtClean="0">
              <a:solidFill>
                <a:srgbClr val="FFFFFF"/>
              </a:solidFill>
            </a:endParaRPr>
          </a:p>
          <a:p>
            <a:pPr lvl="1">
              <a:buClr>
                <a:srgbClr val="2580D4"/>
              </a:buClr>
            </a:pPr>
            <a:r>
              <a:rPr lang="mr-IN" sz="1800" dirty="0" smtClean="0">
                <a:solidFill>
                  <a:srgbClr val="FFFFFF"/>
                </a:solidFill>
              </a:rPr>
              <a:t>…</a:t>
            </a:r>
            <a:endParaRPr lang="en-US" sz="1800" dirty="0" smtClean="0">
              <a:solidFill>
                <a:srgbClr val="FFFFFF"/>
              </a:solidFill>
            </a:endParaRPr>
          </a:p>
        </p:txBody>
      </p:sp>
    </p:spTree>
    <p:extLst>
      <p:ext uri="{BB962C8B-B14F-4D97-AF65-F5344CB8AC3E}">
        <p14:creationId xmlns:p14="http://schemas.microsoft.com/office/powerpoint/2010/main" val="307014735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384023" y="785814"/>
            <a:ext cx="8416528" cy="3614736"/>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smtClean="0">
              <a:solidFill>
                <a:srgbClr val="008881"/>
              </a:solidFill>
            </a:endParaRPr>
          </a:p>
          <a:p>
            <a:pPr algn="ctr" fontAlgn="auto">
              <a:spcBef>
                <a:spcPts val="0"/>
              </a:spcBef>
              <a:spcAft>
                <a:spcPts val="0"/>
              </a:spcAft>
              <a:defRPr/>
            </a:pPr>
            <a:endParaRPr lang="en-US" sz="1600" dirty="0">
              <a:solidFill>
                <a:srgbClr val="008881"/>
              </a:solidFill>
            </a:endParaRPr>
          </a:p>
        </p:txBody>
      </p:sp>
      <p:sp>
        <p:nvSpPr>
          <p:cNvPr id="2" name="Title 1"/>
          <p:cNvSpPr>
            <a:spLocks noGrp="1"/>
          </p:cNvSpPr>
          <p:nvPr>
            <p:ph type="title"/>
          </p:nvPr>
        </p:nvSpPr>
        <p:spPr/>
        <p:txBody>
          <a:bodyPr/>
          <a:lstStyle/>
          <a:p>
            <a:r>
              <a:rPr lang="en-US" sz="2800" dirty="0">
                <a:solidFill>
                  <a:srgbClr val="2C95DD"/>
                </a:solidFill>
              </a:rPr>
              <a:t>Application Staging</a:t>
            </a:r>
            <a:endParaRPr lang="en-US" sz="2800" dirty="0"/>
          </a:p>
        </p:txBody>
      </p:sp>
      <p:sp>
        <p:nvSpPr>
          <p:cNvPr id="5" name="Rounded Rectangle 4"/>
          <p:cNvSpPr/>
          <p:nvPr/>
        </p:nvSpPr>
        <p:spPr bwMode="auto">
          <a:xfrm rot="16200000">
            <a:off x="-1148380" y="2457105"/>
            <a:ext cx="3716613" cy="374030"/>
          </a:xfrm>
          <a:prstGeom prst="roundRect">
            <a:avLst>
              <a:gd name="adj" fmla="val 8685"/>
            </a:avLst>
          </a:prstGeom>
          <a:solidFill>
            <a:srgbClr val="0A1831">
              <a:alpha val="25000"/>
            </a:srgbClr>
          </a:solidFill>
          <a:ln w="41275">
            <a:noFill/>
            <a:round/>
            <a:headEnd/>
            <a:tailEnd/>
          </a:ln>
        </p:spPr>
        <p:txBody>
          <a:bodyPr wrap="none" lIns="0" tIns="0" rIns="0" bIns="0" rtlCol="0" anchor="ctr"/>
          <a:lstStyle/>
          <a:p>
            <a:pPr algn="ctr" fontAlgn="auto">
              <a:spcBef>
                <a:spcPts val="0"/>
              </a:spcBef>
              <a:spcAft>
                <a:spcPts val="0"/>
              </a:spcAft>
            </a:pPr>
            <a:r>
              <a:rPr lang="en-US" sz="1600" dirty="0" smtClean="0">
                <a:solidFill>
                  <a:prstClr val="white">
                    <a:lumMod val="95000"/>
                  </a:prstClr>
                </a:solidFill>
                <a:latin typeface="Calibri"/>
                <a:ea typeface="+mn-ea"/>
              </a:rPr>
              <a:t>Router</a:t>
            </a:r>
          </a:p>
        </p:txBody>
      </p:sp>
      <p:sp>
        <p:nvSpPr>
          <p:cNvPr id="7" name="Oval 42"/>
          <p:cNvSpPr/>
          <p:nvPr/>
        </p:nvSpPr>
        <p:spPr>
          <a:xfrm>
            <a:off x="594635" y="1879183"/>
            <a:ext cx="230584" cy="230584"/>
          </a:xfrm>
          <a:custGeom>
            <a:avLst/>
            <a:gdLst/>
            <a:ahLst/>
            <a:cxnLst/>
            <a:rect l="l" t="t" r="r" b="b"/>
            <a:pathLst>
              <a:path w="763984" h="763984">
                <a:moveTo>
                  <a:pt x="335323" y="444979"/>
                </a:moveTo>
                <a:lnTo>
                  <a:pt x="335323" y="590998"/>
                </a:lnTo>
                <a:lnTo>
                  <a:pt x="261293" y="590998"/>
                </a:lnTo>
                <a:lnTo>
                  <a:pt x="381992" y="747629"/>
                </a:lnTo>
                <a:lnTo>
                  <a:pt x="502691" y="590998"/>
                </a:lnTo>
                <a:lnTo>
                  <a:pt x="428661" y="590998"/>
                </a:lnTo>
                <a:lnTo>
                  <a:pt x="428661" y="444979"/>
                </a:lnTo>
                <a:close/>
                <a:moveTo>
                  <a:pt x="578572" y="261293"/>
                </a:moveTo>
                <a:lnTo>
                  <a:pt x="421941" y="381992"/>
                </a:lnTo>
                <a:lnTo>
                  <a:pt x="578572" y="502691"/>
                </a:lnTo>
                <a:lnTo>
                  <a:pt x="578572" y="428661"/>
                </a:lnTo>
                <a:lnTo>
                  <a:pt x="724591" y="428661"/>
                </a:lnTo>
                <a:lnTo>
                  <a:pt x="724591" y="335323"/>
                </a:lnTo>
                <a:lnTo>
                  <a:pt x="578572" y="335323"/>
                </a:lnTo>
                <a:close/>
                <a:moveTo>
                  <a:pt x="185411" y="261293"/>
                </a:moveTo>
                <a:lnTo>
                  <a:pt x="185411" y="335323"/>
                </a:lnTo>
                <a:lnTo>
                  <a:pt x="39392" y="335323"/>
                </a:lnTo>
                <a:lnTo>
                  <a:pt x="39392" y="428661"/>
                </a:lnTo>
                <a:lnTo>
                  <a:pt x="185411" y="428661"/>
                </a:lnTo>
                <a:lnTo>
                  <a:pt x="185411" y="502691"/>
                </a:lnTo>
                <a:lnTo>
                  <a:pt x="342042" y="381992"/>
                </a:lnTo>
                <a:close/>
                <a:moveTo>
                  <a:pt x="381992" y="16356"/>
                </a:moveTo>
                <a:lnTo>
                  <a:pt x="261293" y="172987"/>
                </a:lnTo>
                <a:lnTo>
                  <a:pt x="335323" y="172987"/>
                </a:lnTo>
                <a:lnTo>
                  <a:pt x="335323" y="319006"/>
                </a:lnTo>
                <a:lnTo>
                  <a:pt x="428661" y="319006"/>
                </a:lnTo>
                <a:lnTo>
                  <a:pt x="428661" y="172987"/>
                </a:lnTo>
                <a:lnTo>
                  <a:pt x="502691" y="172987"/>
                </a:lnTo>
                <a:close/>
                <a:moveTo>
                  <a:pt x="381992" y="0"/>
                </a:moveTo>
                <a:cubicBezTo>
                  <a:pt x="592960" y="0"/>
                  <a:pt x="763984" y="171024"/>
                  <a:pt x="763984" y="381992"/>
                </a:cubicBezTo>
                <a:cubicBezTo>
                  <a:pt x="763984" y="592960"/>
                  <a:pt x="592960" y="763984"/>
                  <a:pt x="381992" y="763984"/>
                </a:cubicBezTo>
                <a:cubicBezTo>
                  <a:pt x="171024" y="763984"/>
                  <a:pt x="0" y="592960"/>
                  <a:pt x="0" y="381992"/>
                </a:cubicBezTo>
                <a:cubicBezTo>
                  <a:pt x="0" y="171024"/>
                  <a:pt x="171024" y="0"/>
                  <a:pt x="381992"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a:spLocks noChangeArrowheads="1"/>
          </p:cNvSpPr>
          <p:nvPr/>
        </p:nvSpPr>
        <p:spPr bwMode="auto">
          <a:xfrm>
            <a:off x="1046958" y="971550"/>
            <a:ext cx="1865863" cy="443726"/>
          </a:xfrm>
          <a:prstGeom prst="roundRect">
            <a:avLst>
              <a:gd name="adj" fmla="val 4579"/>
            </a:avLst>
          </a:prstGeom>
          <a:solidFill>
            <a:schemeClr val="bg1">
              <a:lumMod val="65000"/>
            </a:schemeClr>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err="1" smtClean="0">
                <a:solidFill>
                  <a:schemeClr val="bg1"/>
                </a:solidFill>
                <a:latin typeface="+mn-lt"/>
                <a:ea typeface="+mn-ea"/>
              </a:rPr>
              <a:t>Blobstore</a:t>
            </a:r>
            <a:endParaRPr lang="en-US" sz="1200" b="1" dirty="0">
              <a:solidFill>
                <a:schemeClr val="bg1"/>
              </a:solidFill>
              <a:latin typeface="+mn-lt"/>
              <a:ea typeface="+mn-ea"/>
            </a:endParaRPr>
          </a:p>
        </p:txBody>
      </p:sp>
      <p:sp>
        <p:nvSpPr>
          <p:cNvPr id="9" name="Oval 194"/>
          <p:cNvSpPr/>
          <p:nvPr/>
        </p:nvSpPr>
        <p:spPr>
          <a:xfrm>
            <a:off x="1110464" y="1085554"/>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a:spLocks noChangeArrowheads="1"/>
          </p:cNvSpPr>
          <p:nvPr/>
        </p:nvSpPr>
        <p:spPr bwMode="auto">
          <a:xfrm>
            <a:off x="3222061" y="971550"/>
            <a:ext cx="1745457" cy="443726"/>
          </a:xfrm>
          <a:prstGeom prst="roundRect">
            <a:avLst>
              <a:gd name="adj" fmla="val 4579"/>
            </a:avLst>
          </a:prstGeom>
          <a:solidFill>
            <a:schemeClr val="bg1">
              <a:lumMod val="65000"/>
            </a:schemeClr>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DB</a:t>
            </a:r>
            <a:endParaRPr lang="en-US" sz="1200" b="1" dirty="0">
              <a:solidFill>
                <a:schemeClr val="bg1"/>
              </a:solidFill>
              <a:latin typeface="+mn-lt"/>
              <a:ea typeface="+mn-ea"/>
            </a:endParaRPr>
          </a:p>
        </p:txBody>
      </p:sp>
      <p:sp>
        <p:nvSpPr>
          <p:cNvPr id="11" name="Oval 194"/>
          <p:cNvSpPr/>
          <p:nvPr/>
        </p:nvSpPr>
        <p:spPr>
          <a:xfrm>
            <a:off x="3285567" y="1085554"/>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p:cNvCxnSpPr>
            <a:stCxn id="8" idx="2"/>
          </p:cNvCxnSpPr>
          <p:nvPr/>
        </p:nvCxnSpPr>
        <p:spPr>
          <a:xfrm>
            <a:off x="1979890" y="1415276"/>
            <a:ext cx="488427" cy="463907"/>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43" name="Rounded Rectangle 42"/>
          <p:cNvSpPr>
            <a:spLocks noChangeArrowheads="1"/>
          </p:cNvSpPr>
          <p:nvPr/>
        </p:nvSpPr>
        <p:spPr bwMode="auto">
          <a:xfrm>
            <a:off x="1046959" y="2629000"/>
            <a:ext cx="5887241" cy="1619150"/>
          </a:xfrm>
          <a:prstGeom prst="roundRect">
            <a:avLst>
              <a:gd name="adj" fmla="val 2124"/>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44" name="Oval 170"/>
          <p:cNvSpPr/>
          <p:nvPr/>
        </p:nvSpPr>
        <p:spPr>
          <a:xfrm>
            <a:off x="1111061" y="2737090"/>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102"/>
          <p:cNvSpPr/>
          <p:nvPr/>
        </p:nvSpPr>
        <p:spPr>
          <a:xfrm>
            <a:off x="2303320" y="3168602"/>
            <a:ext cx="201273" cy="245737"/>
          </a:xfrm>
          <a:custGeom>
            <a:avLst/>
            <a:gdLst/>
            <a:ahLst/>
            <a:cxnLst/>
            <a:rect l="l" t="t" r="r" b="b"/>
            <a:pathLst>
              <a:path w="611982" h="657475">
                <a:moveTo>
                  <a:pt x="333375" y="406262"/>
                </a:moveTo>
                <a:lnTo>
                  <a:pt x="561975" y="406262"/>
                </a:lnTo>
                <a:lnTo>
                  <a:pt x="561975" y="657475"/>
                </a:lnTo>
                <a:lnTo>
                  <a:pt x="333375" y="657475"/>
                </a:lnTo>
                <a:close/>
                <a:moveTo>
                  <a:pt x="45244" y="406262"/>
                </a:moveTo>
                <a:lnTo>
                  <a:pt x="273844" y="406262"/>
                </a:lnTo>
                <a:lnTo>
                  <a:pt x="273844" y="657475"/>
                </a:lnTo>
                <a:lnTo>
                  <a:pt x="45244" y="657475"/>
                </a:lnTo>
                <a:close/>
                <a:moveTo>
                  <a:pt x="171419" y="48695"/>
                </a:moveTo>
                <a:cubicBezTo>
                  <a:pt x="155741" y="47045"/>
                  <a:pt x="140358" y="52540"/>
                  <a:pt x="127064" y="68094"/>
                </a:cubicBezTo>
                <a:cubicBezTo>
                  <a:pt x="82391" y="123816"/>
                  <a:pt x="155802" y="169538"/>
                  <a:pt x="237066" y="176978"/>
                </a:cubicBezTo>
                <a:cubicBezTo>
                  <a:pt x="248675" y="178041"/>
                  <a:pt x="260444" y="178322"/>
                  <a:pt x="272053" y="177740"/>
                </a:cubicBezTo>
                <a:cubicBezTo>
                  <a:pt x="268136" y="122896"/>
                  <a:pt x="218451" y="53645"/>
                  <a:pt x="171419" y="48695"/>
                </a:cubicBezTo>
                <a:close/>
                <a:moveTo>
                  <a:pt x="440565" y="48694"/>
                </a:moveTo>
                <a:cubicBezTo>
                  <a:pt x="393532" y="53644"/>
                  <a:pt x="343847" y="122895"/>
                  <a:pt x="339931" y="177739"/>
                </a:cubicBezTo>
                <a:cubicBezTo>
                  <a:pt x="351539" y="178321"/>
                  <a:pt x="363308" y="178040"/>
                  <a:pt x="374917" y="176977"/>
                </a:cubicBezTo>
                <a:cubicBezTo>
                  <a:pt x="456181" y="169537"/>
                  <a:pt x="529593" y="123815"/>
                  <a:pt x="484920" y="68093"/>
                </a:cubicBezTo>
                <a:cubicBezTo>
                  <a:pt x="471625" y="52539"/>
                  <a:pt x="456242" y="47044"/>
                  <a:pt x="440565" y="48694"/>
                </a:cubicBezTo>
                <a:close/>
                <a:moveTo>
                  <a:pt x="448567" y="477"/>
                </a:moveTo>
                <a:cubicBezTo>
                  <a:pt x="475777" y="-2373"/>
                  <a:pt x="502500" y="7341"/>
                  <a:pt x="525630" y="34740"/>
                </a:cubicBezTo>
                <a:cubicBezTo>
                  <a:pt x="601817" y="130930"/>
                  <a:pt x="481063" y="209852"/>
                  <a:pt x="343333" y="224089"/>
                </a:cubicBezTo>
                <a:lnTo>
                  <a:pt x="580964" y="224089"/>
                </a:lnTo>
                <a:cubicBezTo>
                  <a:pt x="598095" y="224089"/>
                  <a:pt x="611982" y="241448"/>
                  <a:pt x="611982" y="262862"/>
                </a:cubicBezTo>
                <a:lnTo>
                  <a:pt x="611982" y="355059"/>
                </a:lnTo>
                <a:lnTo>
                  <a:pt x="338138" y="355059"/>
                </a:lnTo>
                <a:lnTo>
                  <a:pt x="338138" y="225202"/>
                </a:lnTo>
                <a:lnTo>
                  <a:pt x="337357" y="225369"/>
                </a:lnTo>
                <a:lnTo>
                  <a:pt x="337688" y="227094"/>
                </a:lnTo>
                <a:cubicBezTo>
                  <a:pt x="327155" y="227649"/>
                  <a:pt x="316546" y="227789"/>
                  <a:pt x="305967" y="226454"/>
                </a:cubicBezTo>
                <a:cubicBezTo>
                  <a:pt x="295404" y="227788"/>
                  <a:pt x="284812" y="227647"/>
                  <a:pt x="274296" y="227093"/>
                </a:cubicBezTo>
                <a:lnTo>
                  <a:pt x="274717" y="225390"/>
                </a:lnTo>
                <a:lnTo>
                  <a:pt x="273844" y="225202"/>
                </a:lnTo>
                <a:lnTo>
                  <a:pt x="273844" y="355059"/>
                </a:lnTo>
                <a:lnTo>
                  <a:pt x="0" y="355059"/>
                </a:lnTo>
                <a:lnTo>
                  <a:pt x="0" y="262862"/>
                </a:lnTo>
                <a:cubicBezTo>
                  <a:pt x="0" y="241448"/>
                  <a:pt x="13887" y="224089"/>
                  <a:pt x="31018" y="224089"/>
                </a:cubicBezTo>
                <a:lnTo>
                  <a:pt x="268646" y="224089"/>
                </a:lnTo>
                <a:cubicBezTo>
                  <a:pt x="130918" y="209852"/>
                  <a:pt x="10167" y="130930"/>
                  <a:pt x="86353" y="34741"/>
                </a:cubicBezTo>
                <a:cubicBezTo>
                  <a:pt x="155580" y="-47261"/>
                  <a:pt x="256978" y="29146"/>
                  <a:pt x="307289" y="126712"/>
                </a:cubicBezTo>
                <a:cubicBezTo>
                  <a:pt x="338790" y="61129"/>
                  <a:pt x="394637" y="6125"/>
                  <a:pt x="448567" y="477"/>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102"/>
          <p:cNvSpPr/>
          <p:nvPr/>
        </p:nvSpPr>
        <p:spPr>
          <a:xfrm>
            <a:off x="2303320" y="3523459"/>
            <a:ext cx="201273" cy="245737"/>
          </a:xfrm>
          <a:custGeom>
            <a:avLst/>
            <a:gdLst/>
            <a:ahLst/>
            <a:cxnLst/>
            <a:rect l="l" t="t" r="r" b="b"/>
            <a:pathLst>
              <a:path w="611982" h="657475">
                <a:moveTo>
                  <a:pt x="333375" y="406262"/>
                </a:moveTo>
                <a:lnTo>
                  <a:pt x="561975" y="406262"/>
                </a:lnTo>
                <a:lnTo>
                  <a:pt x="561975" y="657475"/>
                </a:lnTo>
                <a:lnTo>
                  <a:pt x="333375" y="657475"/>
                </a:lnTo>
                <a:close/>
                <a:moveTo>
                  <a:pt x="45244" y="406262"/>
                </a:moveTo>
                <a:lnTo>
                  <a:pt x="273844" y="406262"/>
                </a:lnTo>
                <a:lnTo>
                  <a:pt x="273844" y="657475"/>
                </a:lnTo>
                <a:lnTo>
                  <a:pt x="45244" y="657475"/>
                </a:lnTo>
                <a:close/>
                <a:moveTo>
                  <a:pt x="171419" y="48695"/>
                </a:moveTo>
                <a:cubicBezTo>
                  <a:pt x="155741" y="47045"/>
                  <a:pt x="140358" y="52540"/>
                  <a:pt x="127064" y="68094"/>
                </a:cubicBezTo>
                <a:cubicBezTo>
                  <a:pt x="82391" y="123816"/>
                  <a:pt x="155802" y="169538"/>
                  <a:pt x="237066" y="176978"/>
                </a:cubicBezTo>
                <a:cubicBezTo>
                  <a:pt x="248675" y="178041"/>
                  <a:pt x="260444" y="178322"/>
                  <a:pt x="272053" y="177740"/>
                </a:cubicBezTo>
                <a:cubicBezTo>
                  <a:pt x="268136" y="122896"/>
                  <a:pt x="218451" y="53645"/>
                  <a:pt x="171419" y="48695"/>
                </a:cubicBezTo>
                <a:close/>
                <a:moveTo>
                  <a:pt x="440565" y="48694"/>
                </a:moveTo>
                <a:cubicBezTo>
                  <a:pt x="393532" y="53644"/>
                  <a:pt x="343847" y="122895"/>
                  <a:pt x="339931" y="177739"/>
                </a:cubicBezTo>
                <a:cubicBezTo>
                  <a:pt x="351539" y="178321"/>
                  <a:pt x="363308" y="178040"/>
                  <a:pt x="374917" y="176977"/>
                </a:cubicBezTo>
                <a:cubicBezTo>
                  <a:pt x="456181" y="169537"/>
                  <a:pt x="529593" y="123815"/>
                  <a:pt x="484920" y="68093"/>
                </a:cubicBezTo>
                <a:cubicBezTo>
                  <a:pt x="471625" y="52539"/>
                  <a:pt x="456242" y="47044"/>
                  <a:pt x="440565" y="48694"/>
                </a:cubicBezTo>
                <a:close/>
                <a:moveTo>
                  <a:pt x="448567" y="477"/>
                </a:moveTo>
                <a:cubicBezTo>
                  <a:pt x="475777" y="-2373"/>
                  <a:pt x="502500" y="7341"/>
                  <a:pt x="525630" y="34740"/>
                </a:cubicBezTo>
                <a:cubicBezTo>
                  <a:pt x="601817" y="130930"/>
                  <a:pt x="481063" y="209852"/>
                  <a:pt x="343333" y="224089"/>
                </a:cubicBezTo>
                <a:lnTo>
                  <a:pt x="580964" y="224089"/>
                </a:lnTo>
                <a:cubicBezTo>
                  <a:pt x="598095" y="224089"/>
                  <a:pt x="611982" y="241448"/>
                  <a:pt x="611982" y="262862"/>
                </a:cubicBezTo>
                <a:lnTo>
                  <a:pt x="611982" y="355059"/>
                </a:lnTo>
                <a:lnTo>
                  <a:pt x="338138" y="355059"/>
                </a:lnTo>
                <a:lnTo>
                  <a:pt x="338138" y="225202"/>
                </a:lnTo>
                <a:lnTo>
                  <a:pt x="337357" y="225369"/>
                </a:lnTo>
                <a:lnTo>
                  <a:pt x="337688" y="227094"/>
                </a:lnTo>
                <a:cubicBezTo>
                  <a:pt x="327155" y="227649"/>
                  <a:pt x="316546" y="227789"/>
                  <a:pt x="305967" y="226454"/>
                </a:cubicBezTo>
                <a:cubicBezTo>
                  <a:pt x="295404" y="227788"/>
                  <a:pt x="284812" y="227647"/>
                  <a:pt x="274296" y="227093"/>
                </a:cubicBezTo>
                <a:lnTo>
                  <a:pt x="274717" y="225390"/>
                </a:lnTo>
                <a:lnTo>
                  <a:pt x="273844" y="225202"/>
                </a:lnTo>
                <a:lnTo>
                  <a:pt x="273844" y="355059"/>
                </a:lnTo>
                <a:lnTo>
                  <a:pt x="0" y="355059"/>
                </a:lnTo>
                <a:lnTo>
                  <a:pt x="0" y="262862"/>
                </a:lnTo>
                <a:cubicBezTo>
                  <a:pt x="0" y="241448"/>
                  <a:pt x="13887" y="224089"/>
                  <a:pt x="31018" y="224089"/>
                </a:cubicBezTo>
                <a:lnTo>
                  <a:pt x="268646" y="224089"/>
                </a:lnTo>
                <a:cubicBezTo>
                  <a:pt x="130918" y="209852"/>
                  <a:pt x="10167" y="130930"/>
                  <a:pt x="86353" y="34741"/>
                </a:cubicBezTo>
                <a:cubicBezTo>
                  <a:pt x="155580" y="-47261"/>
                  <a:pt x="256978" y="29146"/>
                  <a:pt x="307289" y="126712"/>
                </a:cubicBezTo>
                <a:cubicBezTo>
                  <a:pt x="338790" y="61129"/>
                  <a:pt x="394637" y="6125"/>
                  <a:pt x="448567" y="477"/>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102"/>
          <p:cNvSpPr/>
          <p:nvPr/>
        </p:nvSpPr>
        <p:spPr>
          <a:xfrm>
            <a:off x="2303320" y="3878315"/>
            <a:ext cx="201273" cy="245737"/>
          </a:xfrm>
          <a:custGeom>
            <a:avLst/>
            <a:gdLst/>
            <a:ahLst/>
            <a:cxnLst/>
            <a:rect l="l" t="t" r="r" b="b"/>
            <a:pathLst>
              <a:path w="611982" h="657475">
                <a:moveTo>
                  <a:pt x="333375" y="406262"/>
                </a:moveTo>
                <a:lnTo>
                  <a:pt x="561975" y="406262"/>
                </a:lnTo>
                <a:lnTo>
                  <a:pt x="561975" y="657475"/>
                </a:lnTo>
                <a:lnTo>
                  <a:pt x="333375" y="657475"/>
                </a:lnTo>
                <a:close/>
                <a:moveTo>
                  <a:pt x="45244" y="406262"/>
                </a:moveTo>
                <a:lnTo>
                  <a:pt x="273844" y="406262"/>
                </a:lnTo>
                <a:lnTo>
                  <a:pt x="273844" y="657475"/>
                </a:lnTo>
                <a:lnTo>
                  <a:pt x="45244" y="657475"/>
                </a:lnTo>
                <a:close/>
                <a:moveTo>
                  <a:pt x="171419" y="48695"/>
                </a:moveTo>
                <a:cubicBezTo>
                  <a:pt x="155741" y="47045"/>
                  <a:pt x="140358" y="52540"/>
                  <a:pt x="127064" y="68094"/>
                </a:cubicBezTo>
                <a:cubicBezTo>
                  <a:pt x="82391" y="123816"/>
                  <a:pt x="155802" y="169538"/>
                  <a:pt x="237066" y="176978"/>
                </a:cubicBezTo>
                <a:cubicBezTo>
                  <a:pt x="248675" y="178041"/>
                  <a:pt x="260444" y="178322"/>
                  <a:pt x="272053" y="177740"/>
                </a:cubicBezTo>
                <a:cubicBezTo>
                  <a:pt x="268136" y="122896"/>
                  <a:pt x="218451" y="53645"/>
                  <a:pt x="171419" y="48695"/>
                </a:cubicBezTo>
                <a:close/>
                <a:moveTo>
                  <a:pt x="440565" y="48694"/>
                </a:moveTo>
                <a:cubicBezTo>
                  <a:pt x="393532" y="53644"/>
                  <a:pt x="343847" y="122895"/>
                  <a:pt x="339931" y="177739"/>
                </a:cubicBezTo>
                <a:cubicBezTo>
                  <a:pt x="351539" y="178321"/>
                  <a:pt x="363308" y="178040"/>
                  <a:pt x="374917" y="176977"/>
                </a:cubicBezTo>
                <a:cubicBezTo>
                  <a:pt x="456181" y="169537"/>
                  <a:pt x="529593" y="123815"/>
                  <a:pt x="484920" y="68093"/>
                </a:cubicBezTo>
                <a:cubicBezTo>
                  <a:pt x="471625" y="52539"/>
                  <a:pt x="456242" y="47044"/>
                  <a:pt x="440565" y="48694"/>
                </a:cubicBezTo>
                <a:close/>
                <a:moveTo>
                  <a:pt x="448567" y="477"/>
                </a:moveTo>
                <a:cubicBezTo>
                  <a:pt x="475777" y="-2373"/>
                  <a:pt x="502500" y="7341"/>
                  <a:pt x="525630" y="34740"/>
                </a:cubicBezTo>
                <a:cubicBezTo>
                  <a:pt x="601817" y="130930"/>
                  <a:pt x="481063" y="209852"/>
                  <a:pt x="343333" y="224089"/>
                </a:cubicBezTo>
                <a:lnTo>
                  <a:pt x="580964" y="224089"/>
                </a:lnTo>
                <a:cubicBezTo>
                  <a:pt x="598095" y="224089"/>
                  <a:pt x="611982" y="241448"/>
                  <a:pt x="611982" y="262862"/>
                </a:cubicBezTo>
                <a:lnTo>
                  <a:pt x="611982" y="355059"/>
                </a:lnTo>
                <a:lnTo>
                  <a:pt x="338138" y="355059"/>
                </a:lnTo>
                <a:lnTo>
                  <a:pt x="338138" y="225202"/>
                </a:lnTo>
                <a:lnTo>
                  <a:pt x="337357" y="225369"/>
                </a:lnTo>
                <a:lnTo>
                  <a:pt x="337688" y="227094"/>
                </a:lnTo>
                <a:cubicBezTo>
                  <a:pt x="327155" y="227649"/>
                  <a:pt x="316546" y="227789"/>
                  <a:pt x="305967" y="226454"/>
                </a:cubicBezTo>
                <a:cubicBezTo>
                  <a:pt x="295404" y="227788"/>
                  <a:pt x="284812" y="227647"/>
                  <a:pt x="274296" y="227093"/>
                </a:cubicBezTo>
                <a:lnTo>
                  <a:pt x="274717" y="225390"/>
                </a:lnTo>
                <a:lnTo>
                  <a:pt x="273844" y="225202"/>
                </a:lnTo>
                <a:lnTo>
                  <a:pt x="273844" y="355059"/>
                </a:lnTo>
                <a:lnTo>
                  <a:pt x="0" y="355059"/>
                </a:lnTo>
                <a:lnTo>
                  <a:pt x="0" y="262862"/>
                </a:lnTo>
                <a:cubicBezTo>
                  <a:pt x="0" y="241448"/>
                  <a:pt x="13887" y="224089"/>
                  <a:pt x="31018" y="224089"/>
                </a:cubicBezTo>
                <a:lnTo>
                  <a:pt x="268646" y="224089"/>
                </a:lnTo>
                <a:cubicBezTo>
                  <a:pt x="130918" y="209852"/>
                  <a:pt x="10167" y="130930"/>
                  <a:pt x="86353" y="34741"/>
                </a:cubicBezTo>
                <a:cubicBezTo>
                  <a:pt x="155580" y="-47261"/>
                  <a:pt x="256978" y="29146"/>
                  <a:pt x="307289" y="126712"/>
                </a:cubicBezTo>
                <a:cubicBezTo>
                  <a:pt x="338790" y="61129"/>
                  <a:pt x="394637" y="6125"/>
                  <a:pt x="448567" y="477"/>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Box 48"/>
          <p:cNvSpPr txBox="1"/>
          <p:nvPr/>
        </p:nvSpPr>
        <p:spPr>
          <a:xfrm>
            <a:off x="3388982" y="2647950"/>
            <a:ext cx="615874" cy="261610"/>
          </a:xfrm>
          <a:prstGeom prst="rect">
            <a:avLst/>
          </a:prstGeom>
          <a:noFill/>
        </p:spPr>
        <p:txBody>
          <a:bodyPr wrap="none" rtlCol="0" anchor="t">
            <a:spAutoFit/>
          </a:bodyPr>
          <a:lstStyle/>
          <a:p>
            <a:pPr algn="ctr"/>
            <a:r>
              <a:rPr lang="en-US" sz="1100" b="1" dirty="0" smtClean="0">
                <a:solidFill>
                  <a:schemeClr val="bg1"/>
                </a:solidFill>
              </a:rPr>
              <a:t>Detect</a:t>
            </a:r>
          </a:p>
        </p:txBody>
      </p:sp>
      <p:sp>
        <p:nvSpPr>
          <p:cNvPr id="50" name="TextBox 49"/>
          <p:cNvSpPr txBox="1"/>
          <p:nvPr/>
        </p:nvSpPr>
        <p:spPr>
          <a:xfrm>
            <a:off x="4655160" y="2647950"/>
            <a:ext cx="740908" cy="261610"/>
          </a:xfrm>
          <a:prstGeom prst="rect">
            <a:avLst/>
          </a:prstGeom>
          <a:noFill/>
          <a:ln>
            <a:noFill/>
          </a:ln>
        </p:spPr>
        <p:txBody>
          <a:bodyPr wrap="none" rtlCol="0" anchor="b">
            <a:spAutoFit/>
          </a:bodyPr>
          <a:lstStyle/>
          <a:p>
            <a:pPr algn="ctr"/>
            <a:r>
              <a:rPr lang="en-US" sz="1100" b="1" dirty="0" smtClean="0">
                <a:solidFill>
                  <a:schemeClr val="bg1"/>
                </a:solidFill>
              </a:rPr>
              <a:t>Compile</a:t>
            </a:r>
          </a:p>
        </p:txBody>
      </p:sp>
      <p:sp>
        <p:nvSpPr>
          <p:cNvPr id="51" name="TextBox 50"/>
          <p:cNvSpPr txBox="1"/>
          <p:nvPr/>
        </p:nvSpPr>
        <p:spPr>
          <a:xfrm>
            <a:off x="6004460" y="2647950"/>
            <a:ext cx="663964" cy="261610"/>
          </a:xfrm>
          <a:prstGeom prst="rect">
            <a:avLst/>
          </a:prstGeom>
          <a:noFill/>
          <a:ln>
            <a:noFill/>
          </a:ln>
        </p:spPr>
        <p:txBody>
          <a:bodyPr wrap="none" rtlCol="0" anchor="b">
            <a:spAutoFit/>
          </a:bodyPr>
          <a:lstStyle/>
          <a:p>
            <a:pPr algn="ctr"/>
            <a:r>
              <a:rPr lang="en-US" sz="1100" b="1" dirty="0" smtClean="0">
                <a:solidFill>
                  <a:schemeClr val="bg1"/>
                </a:solidFill>
              </a:rPr>
              <a:t>Upload</a:t>
            </a:r>
          </a:p>
        </p:txBody>
      </p:sp>
      <p:sp>
        <p:nvSpPr>
          <p:cNvPr id="52" name="Bent Arrow 51"/>
          <p:cNvSpPr/>
          <p:nvPr/>
        </p:nvSpPr>
        <p:spPr>
          <a:xfrm rot="10800000">
            <a:off x="2559376" y="3073138"/>
            <a:ext cx="1155407" cy="301656"/>
          </a:xfrm>
          <a:prstGeom prst="bentArrow">
            <a:avLst>
              <a:gd name="adj1" fmla="val 15625"/>
              <a:gd name="adj2" fmla="val 25000"/>
              <a:gd name="adj3" fmla="val 25000"/>
              <a:gd name="adj4" fmla="val 43750"/>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3" name="Bent Arrow 52"/>
          <p:cNvSpPr/>
          <p:nvPr/>
        </p:nvSpPr>
        <p:spPr>
          <a:xfrm rot="10800000">
            <a:off x="2559375" y="3073137"/>
            <a:ext cx="1157756" cy="651137"/>
          </a:xfrm>
          <a:prstGeom prst="bentArrow">
            <a:avLst>
              <a:gd name="adj1" fmla="val 7928"/>
              <a:gd name="adj2" fmla="val 10605"/>
              <a:gd name="adj3" fmla="val 10535"/>
              <a:gd name="adj4" fmla="val 43750"/>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6" name="TextBox 55"/>
          <p:cNvSpPr txBox="1"/>
          <p:nvPr/>
        </p:nvSpPr>
        <p:spPr>
          <a:xfrm>
            <a:off x="3468319" y="2900089"/>
            <a:ext cx="457200" cy="239887"/>
          </a:xfrm>
          <a:prstGeom prst="roundRect">
            <a:avLst>
              <a:gd name="adj" fmla="val 11734"/>
            </a:avLst>
          </a:prstGeom>
          <a:solidFill>
            <a:srgbClr val="C00000"/>
          </a:solidFill>
          <a:ln>
            <a:noFill/>
          </a:ln>
        </p:spPr>
        <p:txBody>
          <a:bodyPr wrap="none" lIns="45720" tIns="27432" rIns="45720" bIns="27432" rtlCol="0" anchor="t">
            <a:spAutoFit/>
          </a:bodyPr>
          <a:lstStyle/>
          <a:p>
            <a:pPr algn="ctr"/>
            <a:r>
              <a:rPr lang="en-US" sz="1100" b="1" dirty="0" smtClean="0">
                <a:solidFill>
                  <a:schemeClr val="bg1"/>
                </a:solidFill>
              </a:rPr>
              <a:t>No</a:t>
            </a:r>
          </a:p>
        </p:txBody>
      </p:sp>
      <p:sp>
        <p:nvSpPr>
          <p:cNvPr id="55" name="TextBox 54"/>
          <p:cNvSpPr txBox="1"/>
          <p:nvPr/>
        </p:nvSpPr>
        <p:spPr>
          <a:xfrm>
            <a:off x="3468319" y="2896492"/>
            <a:ext cx="457200" cy="239887"/>
          </a:xfrm>
          <a:prstGeom prst="roundRect">
            <a:avLst>
              <a:gd name="adj" fmla="val 11734"/>
            </a:avLst>
          </a:prstGeom>
          <a:solidFill>
            <a:srgbClr val="00B050"/>
          </a:solidFill>
          <a:ln>
            <a:noFill/>
          </a:ln>
        </p:spPr>
        <p:txBody>
          <a:bodyPr wrap="none" lIns="45720" tIns="27432" rIns="45720" bIns="27432" rtlCol="0" anchor="t">
            <a:spAutoFit/>
          </a:bodyPr>
          <a:lstStyle/>
          <a:p>
            <a:pPr algn="ctr"/>
            <a:r>
              <a:rPr lang="en-US" sz="1100" b="1" dirty="0" smtClean="0">
                <a:solidFill>
                  <a:schemeClr val="bg1"/>
                </a:solidFill>
              </a:rPr>
              <a:t>Yes</a:t>
            </a:r>
          </a:p>
        </p:txBody>
      </p:sp>
      <p:sp>
        <p:nvSpPr>
          <p:cNvPr id="45" name="TextBox 44"/>
          <p:cNvSpPr txBox="1"/>
          <p:nvPr/>
        </p:nvSpPr>
        <p:spPr>
          <a:xfrm>
            <a:off x="1934917" y="2647950"/>
            <a:ext cx="938078" cy="430887"/>
          </a:xfrm>
          <a:prstGeom prst="rect">
            <a:avLst/>
          </a:prstGeom>
          <a:noFill/>
        </p:spPr>
        <p:txBody>
          <a:bodyPr wrap="none" rtlCol="0" anchor="b">
            <a:spAutoFit/>
          </a:bodyPr>
          <a:lstStyle/>
          <a:p>
            <a:pPr algn="ctr"/>
            <a:r>
              <a:rPr lang="en-US" sz="1100" b="1" dirty="0" smtClean="0">
                <a:solidFill>
                  <a:schemeClr val="bg1"/>
                </a:solidFill>
              </a:rPr>
              <a:t>System</a:t>
            </a:r>
          </a:p>
          <a:p>
            <a:pPr algn="ctr"/>
            <a:r>
              <a:rPr lang="en-US" sz="1100" b="1" dirty="0" err="1" smtClean="0">
                <a:solidFill>
                  <a:schemeClr val="bg1"/>
                </a:solidFill>
              </a:rPr>
              <a:t>Buildpacks</a:t>
            </a:r>
            <a:endParaRPr lang="en-US" sz="1100" b="1" dirty="0" smtClean="0">
              <a:solidFill>
                <a:schemeClr val="bg1"/>
              </a:solidFill>
            </a:endParaRPr>
          </a:p>
        </p:txBody>
      </p:sp>
      <p:sp>
        <p:nvSpPr>
          <p:cNvPr id="40" name="Teardrop 39"/>
          <p:cNvSpPr/>
          <p:nvPr/>
        </p:nvSpPr>
        <p:spPr>
          <a:xfrm rot="18900000">
            <a:off x="5521915" y="3507488"/>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p:cNvSpPr txBox="1"/>
          <p:nvPr/>
        </p:nvSpPr>
        <p:spPr>
          <a:xfrm>
            <a:off x="4648200" y="3399332"/>
            <a:ext cx="319319" cy="369332"/>
          </a:xfrm>
          <a:prstGeom prst="rect">
            <a:avLst/>
          </a:prstGeom>
          <a:noFill/>
        </p:spPr>
        <p:txBody>
          <a:bodyPr wrap="none" rtlCol="0">
            <a:spAutoFit/>
          </a:bodyPr>
          <a:lstStyle/>
          <a:p>
            <a:pPr algn="ctr"/>
            <a:r>
              <a:rPr lang="en-US" dirty="0" smtClean="0">
                <a:solidFill>
                  <a:schemeClr val="bg1"/>
                </a:solidFill>
              </a:rPr>
              <a:t>+</a:t>
            </a:r>
          </a:p>
        </p:txBody>
      </p:sp>
      <p:sp>
        <p:nvSpPr>
          <p:cNvPr id="59" name="TextBox 58"/>
          <p:cNvSpPr txBox="1"/>
          <p:nvPr/>
        </p:nvSpPr>
        <p:spPr>
          <a:xfrm>
            <a:off x="5183101" y="3399332"/>
            <a:ext cx="319319" cy="369332"/>
          </a:xfrm>
          <a:prstGeom prst="rect">
            <a:avLst/>
          </a:prstGeom>
          <a:noFill/>
        </p:spPr>
        <p:txBody>
          <a:bodyPr wrap="none" rtlCol="0">
            <a:spAutoFit/>
          </a:bodyPr>
          <a:lstStyle/>
          <a:p>
            <a:pPr algn="ctr"/>
            <a:r>
              <a:rPr lang="en-US" dirty="0" smtClean="0">
                <a:solidFill>
                  <a:schemeClr val="bg1"/>
                </a:solidFill>
              </a:rPr>
              <a:t>=</a:t>
            </a:r>
          </a:p>
        </p:txBody>
      </p:sp>
      <p:cxnSp>
        <p:nvCxnSpPr>
          <p:cNvPr id="65" name="Straight Connector 64"/>
          <p:cNvCxnSpPr/>
          <p:nvPr/>
        </p:nvCxnSpPr>
        <p:spPr>
          <a:xfrm flipH="1">
            <a:off x="2971537" y="1415275"/>
            <a:ext cx="488427" cy="463907"/>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grpSp>
        <p:nvGrpSpPr>
          <p:cNvPr id="16" name="Group 15"/>
          <p:cNvGrpSpPr/>
          <p:nvPr/>
        </p:nvGrpSpPr>
        <p:grpSpPr>
          <a:xfrm>
            <a:off x="1934917" y="1800136"/>
            <a:ext cx="1533402" cy="443726"/>
            <a:chOff x="5181600" y="2326964"/>
            <a:chExt cx="1533402" cy="443726"/>
          </a:xfrm>
        </p:grpSpPr>
        <p:sp>
          <p:nvSpPr>
            <p:cNvPr id="17" name="Rounded Rectangle 16"/>
            <p:cNvSpPr>
              <a:spLocks noChangeArrowheads="1"/>
            </p:cNvSpPr>
            <p:nvPr/>
          </p:nvSpPr>
          <p:spPr bwMode="auto">
            <a:xfrm>
              <a:off x="5181600" y="2326964"/>
              <a:ext cx="15334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Cloud Controller</a:t>
              </a:r>
              <a:endParaRPr lang="en-US" sz="1200" b="1" dirty="0">
                <a:solidFill>
                  <a:schemeClr val="bg1"/>
                </a:solidFill>
                <a:latin typeface="+mn-lt"/>
                <a:ea typeface="+mn-ea"/>
              </a:endParaRPr>
            </a:p>
          </p:txBody>
        </p:sp>
        <p:sp>
          <p:nvSpPr>
            <p:cNvPr id="18" name="Rectangle 76"/>
            <p:cNvSpPr/>
            <p:nvPr/>
          </p:nvSpPr>
          <p:spPr>
            <a:xfrm>
              <a:off x="5257800" y="2430983"/>
              <a:ext cx="199082" cy="265671"/>
            </a:xfrm>
            <a:custGeom>
              <a:avLst/>
              <a:gdLst/>
              <a:ahLst/>
              <a:cxnLst/>
              <a:rect l="l" t="t" r="r" b="b"/>
              <a:pathLst>
                <a:path w="661988" h="883413">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4" name="Diamond 87"/>
          <p:cNvSpPr/>
          <p:nvPr/>
        </p:nvSpPr>
        <p:spPr>
          <a:xfrm>
            <a:off x="2191986" y="1112651"/>
            <a:ext cx="170214" cy="192038"/>
          </a:xfrm>
          <a:custGeom>
            <a:avLst/>
            <a:gdLst/>
            <a:ahLst/>
            <a:cxnLst/>
            <a:rect l="l" t="t" r="r" b="b"/>
            <a:pathLst>
              <a:path w="1218612" h="1374854">
                <a:moveTo>
                  <a:pt x="0" y="387409"/>
                </a:moveTo>
                <a:lnTo>
                  <a:pt x="572777" y="715013"/>
                </a:lnTo>
                <a:lnTo>
                  <a:pt x="575677" y="1374854"/>
                </a:lnTo>
                <a:lnTo>
                  <a:pt x="2898" y="1047249"/>
                </a:lnTo>
                <a:close/>
                <a:moveTo>
                  <a:pt x="1218612" y="377883"/>
                </a:moveTo>
                <a:lnTo>
                  <a:pt x="1215714" y="1037723"/>
                </a:lnTo>
                <a:lnTo>
                  <a:pt x="642936" y="1365328"/>
                </a:lnTo>
                <a:lnTo>
                  <a:pt x="645836" y="705487"/>
                </a:lnTo>
                <a:close/>
                <a:moveTo>
                  <a:pt x="608027" y="0"/>
                </a:moveTo>
                <a:lnTo>
                  <a:pt x="1179527" y="329827"/>
                </a:lnTo>
                <a:lnTo>
                  <a:pt x="608027" y="659653"/>
                </a:lnTo>
                <a:lnTo>
                  <a:pt x="36526" y="329827"/>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p:cNvSpPr txBox="1"/>
          <p:nvPr/>
        </p:nvSpPr>
        <p:spPr>
          <a:xfrm>
            <a:off x="4027747" y="973657"/>
            <a:ext cx="925253" cy="461665"/>
          </a:xfrm>
          <a:prstGeom prst="rect">
            <a:avLst/>
          </a:prstGeom>
          <a:noFill/>
        </p:spPr>
        <p:txBody>
          <a:bodyPr wrap="none" rtlCol="0">
            <a:spAutoFit/>
          </a:bodyPr>
          <a:lstStyle/>
          <a:p>
            <a:r>
              <a:rPr lang="en-US" sz="1200" dirty="0" smtClean="0">
                <a:solidFill>
                  <a:schemeClr val="bg1"/>
                </a:solidFill>
              </a:rPr>
              <a:t>Service</a:t>
            </a:r>
          </a:p>
          <a:p>
            <a:r>
              <a:rPr lang="en-US" sz="1200" dirty="0" smtClean="0">
                <a:solidFill>
                  <a:schemeClr val="bg1"/>
                </a:solidFill>
              </a:rPr>
              <a:t>credentials</a:t>
            </a:r>
          </a:p>
        </p:txBody>
      </p:sp>
      <p:sp>
        <p:nvSpPr>
          <p:cNvPr id="36" name="TextBox 35"/>
          <p:cNvSpPr txBox="1"/>
          <p:nvPr/>
        </p:nvSpPr>
        <p:spPr>
          <a:xfrm>
            <a:off x="4027747" y="1148458"/>
            <a:ext cx="560971" cy="276999"/>
          </a:xfrm>
          <a:prstGeom prst="rect">
            <a:avLst/>
          </a:prstGeom>
          <a:noFill/>
        </p:spPr>
        <p:txBody>
          <a:bodyPr wrap="none" rtlCol="0">
            <a:spAutoFit/>
          </a:bodyPr>
          <a:lstStyle/>
          <a:p>
            <a:r>
              <a:rPr lang="en-US" sz="1200" dirty="0" err="1" smtClean="0">
                <a:solidFill>
                  <a:schemeClr val="bg1"/>
                </a:solidFill>
              </a:rPr>
              <a:t>creds</a:t>
            </a:r>
            <a:endParaRPr lang="en-US" sz="1200" dirty="0" smtClean="0">
              <a:solidFill>
                <a:schemeClr val="bg1"/>
              </a:solidFill>
            </a:endParaRPr>
          </a:p>
        </p:txBody>
      </p:sp>
      <p:grpSp>
        <p:nvGrpSpPr>
          <p:cNvPr id="39" name="Group 38"/>
          <p:cNvGrpSpPr/>
          <p:nvPr/>
        </p:nvGrpSpPr>
        <p:grpSpPr>
          <a:xfrm>
            <a:off x="3934192" y="1800136"/>
            <a:ext cx="1565494" cy="443726"/>
            <a:chOff x="4156726" y="1255954"/>
            <a:chExt cx="1565494" cy="443726"/>
          </a:xfrm>
        </p:grpSpPr>
        <p:sp>
          <p:nvSpPr>
            <p:cNvPr id="41" name="Rounded Rectangle 40"/>
            <p:cNvSpPr>
              <a:spLocks noChangeArrowheads="1"/>
            </p:cNvSpPr>
            <p:nvPr/>
          </p:nvSpPr>
          <p:spPr bwMode="auto">
            <a:xfrm>
              <a:off x="4156726" y="1255954"/>
              <a:ext cx="1565494"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Cloud Controller Bridge</a:t>
              </a:r>
              <a:endParaRPr lang="en-US" sz="1200" b="1" dirty="0">
                <a:solidFill>
                  <a:schemeClr val="bg1"/>
                </a:solidFill>
                <a:latin typeface="+mn-lt"/>
                <a:ea typeface="+mn-ea"/>
              </a:endParaRPr>
            </a:p>
          </p:txBody>
        </p:sp>
        <p:sp>
          <p:nvSpPr>
            <p:cNvPr id="42" name="Block Arc 41"/>
            <p:cNvSpPr/>
            <p:nvPr/>
          </p:nvSpPr>
          <p:spPr>
            <a:xfrm>
              <a:off x="4203931" y="1408656"/>
              <a:ext cx="218352" cy="216988"/>
            </a:xfrm>
            <a:prstGeom prst="blockArc">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pSp>
      <p:cxnSp>
        <p:nvCxnSpPr>
          <p:cNvPr id="12" name="Straight Connector 11"/>
          <p:cNvCxnSpPr/>
          <p:nvPr/>
        </p:nvCxnSpPr>
        <p:spPr>
          <a:xfrm flipH="1">
            <a:off x="3492396" y="2038350"/>
            <a:ext cx="433123"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5" name="Elbow Connector 14"/>
          <p:cNvCxnSpPr>
            <a:stCxn id="41" idx="3"/>
          </p:cNvCxnSpPr>
          <p:nvPr/>
        </p:nvCxnSpPr>
        <p:spPr>
          <a:xfrm>
            <a:off x="5499686" y="2021999"/>
            <a:ext cx="206942" cy="607001"/>
          </a:xfrm>
          <a:prstGeom prst="bentConnector2">
            <a:avLst/>
          </a:prstGeom>
          <a:ln w="19050">
            <a:solidFill>
              <a:schemeClr val="bg2"/>
            </a:solidFill>
            <a:tailEnd type="arrow"/>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5450413" y="1730573"/>
            <a:ext cx="569387" cy="307777"/>
          </a:xfrm>
          <a:prstGeom prst="rect">
            <a:avLst/>
          </a:prstGeom>
          <a:noFill/>
        </p:spPr>
        <p:txBody>
          <a:bodyPr wrap="none" rtlCol="0">
            <a:spAutoFit/>
          </a:bodyPr>
          <a:lstStyle/>
          <a:p>
            <a:pPr algn="ctr"/>
            <a:r>
              <a:rPr lang="en-US" sz="1400" dirty="0" smtClean="0">
                <a:solidFill>
                  <a:schemeClr val="bg2"/>
                </a:solidFill>
              </a:rPr>
              <a:t>Task</a:t>
            </a:r>
          </a:p>
        </p:txBody>
      </p:sp>
      <p:pic>
        <p:nvPicPr>
          <p:cNvPr id="54" name="Picture 53"/>
          <p:cNvPicPr>
            <a:picLocks noChangeAspect="1"/>
          </p:cNvPicPr>
          <p:nvPr/>
        </p:nvPicPr>
        <p:blipFill>
          <a:blip r:embed="rId3"/>
          <a:stretch>
            <a:fillRect/>
          </a:stretch>
        </p:blipFill>
        <p:spPr>
          <a:xfrm>
            <a:off x="6861850" y="865463"/>
            <a:ext cx="1830141" cy="391271"/>
          </a:xfrm>
          <a:prstGeom prst="rect">
            <a:avLst/>
          </a:prstGeom>
        </p:spPr>
      </p:pic>
      <p:grpSp>
        <p:nvGrpSpPr>
          <p:cNvPr id="14" name="Group 13"/>
          <p:cNvGrpSpPr/>
          <p:nvPr/>
        </p:nvGrpSpPr>
        <p:grpSpPr>
          <a:xfrm>
            <a:off x="7387931" y="3788474"/>
            <a:ext cx="1378759" cy="493031"/>
            <a:chOff x="7124027" y="3722506"/>
            <a:chExt cx="1378759" cy="493031"/>
          </a:xfrm>
        </p:grpSpPr>
        <p:sp>
          <p:nvSpPr>
            <p:cNvPr id="6" name="Rectangle 5"/>
            <p:cNvSpPr/>
            <p:nvPr/>
          </p:nvSpPr>
          <p:spPr>
            <a:xfrm>
              <a:off x="7615289" y="3722506"/>
              <a:ext cx="887497" cy="483722"/>
            </a:xfrm>
            <a:prstGeom prst="rect">
              <a:avLst/>
            </a:prstGeom>
          </p:spPr>
          <p:txBody>
            <a:bodyPr wrap="square" anchor="ctr">
              <a:spAutoFit/>
            </a:bodyPr>
            <a:lstStyle/>
            <a:p>
              <a:pPr fontAlgn="auto">
                <a:lnSpc>
                  <a:spcPct val="90000"/>
                </a:lnSpc>
                <a:spcBef>
                  <a:spcPts val="0"/>
                </a:spcBef>
                <a:spcAft>
                  <a:spcPts val="0"/>
                </a:spcAft>
              </a:pPr>
              <a:r>
                <a:rPr lang="en-US" b="1" dirty="0" smtClean="0">
                  <a:solidFill>
                    <a:prstClr val="black"/>
                  </a:solidFill>
                  <a:latin typeface="Calibri"/>
                </a:rPr>
                <a:t>Elastic </a:t>
              </a:r>
            </a:p>
            <a:p>
              <a:pPr fontAlgn="auto">
                <a:lnSpc>
                  <a:spcPct val="90000"/>
                </a:lnSpc>
                <a:spcBef>
                  <a:spcPts val="0"/>
                </a:spcBef>
                <a:spcAft>
                  <a:spcPts val="0"/>
                </a:spcAft>
              </a:pPr>
              <a:r>
                <a:rPr lang="en-US" b="1" dirty="0" smtClean="0">
                  <a:solidFill>
                    <a:prstClr val="black"/>
                  </a:solidFill>
                  <a:latin typeface="Calibri"/>
                </a:rPr>
                <a:t>Runtime</a:t>
              </a:r>
              <a:endParaRPr lang="en-US" b="1" dirty="0">
                <a:solidFill>
                  <a:prstClr val="black"/>
                </a:solidFill>
                <a:latin typeface="Calibri"/>
              </a:endParaRPr>
            </a:p>
          </p:txBody>
        </p:sp>
        <p:pic>
          <p:nvPicPr>
            <p:cNvPr id="3" name="Picture 2"/>
            <p:cNvPicPr>
              <a:picLocks noChangeAspect="1"/>
            </p:cNvPicPr>
            <p:nvPr/>
          </p:nvPicPr>
          <p:blipFill>
            <a:blip r:embed="rId4"/>
            <a:stretch>
              <a:fillRect/>
            </a:stretch>
          </p:blipFill>
          <p:spPr>
            <a:xfrm>
              <a:off x="7124027" y="3724275"/>
              <a:ext cx="491262" cy="491262"/>
            </a:xfrm>
            <a:prstGeom prst="rect">
              <a:avLst/>
            </a:prstGeom>
          </p:spPr>
        </p:pic>
      </p:grpSp>
    </p:spTree>
    <p:extLst>
      <p:ext uri="{BB962C8B-B14F-4D97-AF65-F5344CB8AC3E}">
        <p14:creationId xmlns:p14="http://schemas.microsoft.com/office/powerpoint/2010/main" val="17605455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45"/>
                                        </p:tgtEl>
                                        <p:attrNameLst>
                                          <p:attrName>style.visibility</p:attrName>
                                        </p:attrNameLst>
                                      </p:cBhvr>
                                      <p:to>
                                        <p:strVal val="visible"/>
                                      </p:to>
                                    </p:set>
                                    <p:animEffect transition="in" filter="fade">
                                      <p:cBhvr>
                                        <p:cTn id="13" dur="500"/>
                                        <p:tgtEl>
                                          <p:spTgt spid="45"/>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46"/>
                                        </p:tgtEl>
                                        <p:attrNameLst>
                                          <p:attrName>style.visibility</p:attrName>
                                        </p:attrNameLst>
                                      </p:cBhvr>
                                      <p:to>
                                        <p:strVal val="visible"/>
                                      </p:to>
                                    </p:set>
                                    <p:animEffect transition="in" filter="fade">
                                      <p:cBhvr>
                                        <p:cTn id="17" dur="500"/>
                                        <p:tgtEl>
                                          <p:spTgt spid="46"/>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47"/>
                                        </p:tgtEl>
                                        <p:attrNameLst>
                                          <p:attrName>style.visibility</p:attrName>
                                        </p:attrNameLst>
                                      </p:cBhvr>
                                      <p:to>
                                        <p:strVal val="visible"/>
                                      </p:to>
                                    </p:set>
                                    <p:animEffect transition="in" filter="fade">
                                      <p:cBhvr>
                                        <p:cTn id="21" dur="500"/>
                                        <p:tgtEl>
                                          <p:spTgt spid="47"/>
                                        </p:tgtEl>
                                      </p:cBhvr>
                                    </p:animEffect>
                                  </p:childTnLst>
                                </p:cTn>
                              </p:par>
                            </p:childTnLst>
                          </p:cTn>
                        </p:par>
                        <p:par>
                          <p:cTn id="22" fill="hold">
                            <p:stCondLst>
                              <p:cond delay="1500"/>
                            </p:stCondLst>
                            <p:childTnLst>
                              <p:par>
                                <p:cTn id="23" presetID="10" presetClass="entr" presetSubtype="0" fill="hold" grpId="0" nodeType="afterEffect">
                                  <p:stCondLst>
                                    <p:cond delay="0"/>
                                  </p:stCondLst>
                                  <p:childTnLst>
                                    <p:set>
                                      <p:cBhvr>
                                        <p:cTn id="24" dur="1" fill="hold">
                                          <p:stCondLst>
                                            <p:cond delay="0"/>
                                          </p:stCondLst>
                                        </p:cTn>
                                        <p:tgtEl>
                                          <p:spTgt spid="48"/>
                                        </p:tgtEl>
                                        <p:attrNameLst>
                                          <p:attrName>style.visibility</p:attrName>
                                        </p:attrNameLst>
                                      </p:cBhvr>
                                      <p:to>
                                        <p:strVal val="visible"/>
                                      </p:to>
                                    </p:set>
                                    <p:animEffect transition="in" filter="fade">
                                      <p:cBhvr>
                                        <p:cTn id="25" dur="500"/>
                                        <p:tgtEl>
                                          <p:spTgt spid="48"/>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49"/>
                                        </p:tgtEl>
                                        <p:attrNameLst>
                                          <p:attrName>style.visibility</p:attrName>
                                        </p:attrNameLst>
                                      </p:cBhvr>
                                      <p:to>
                                        <p:strVal val="visible"/>
                                      </p:to>
                                    </p:set>
                                    <p:animEffect transition="in" filter="fade">
                                      <p:cBhvr>
                                        <p:cTn id="30" dur="500"/>
                                        <p:tgtEl>
                                          <p:spTgt spid="49"/>
                                        </p:tgtEl>
                                      </p:cBhvr>
                                    </p:animEffect>
                                  </p:childTnLst>
                                </p:cTn>
                              </p:par>
                            </p:childTnLst>
                          </p:cTn>
                        </p:par>
                        <p:par>
                          <p:cTn id="31" fill="hold">
                            <p:stCondLst>
                              <p:cond delay="500"/>
                            </p:stCondLst>
                            <p:childTnLst>
                              <p:par>
                                <p:cTn id="32" presetID="22" presetClass="entr" presetSubtype="2" fill="hold" grpId="0" nodeType="afterEffect">
                                  <p:stCondLst>
                                    <p:cond delay="0"/>
                                  </p:stCondLst>
                                  <p:childTnLst>
                                    <p:set>
                                      <p:cBhvr>
                                        <p:cTn id="33" dur="1" fill="hold">
                                          <p:stCondLst>
                                            <p:cond delay="0"/>
                                          </p:stCondLst>
                                        </p:cTn>
                                        <p:tgtEl>
                                          <p:spTgt spid="52"/>
                                        </p:tgtEl>
                                        <p:attrNameLst>
                                          <p:attrName>style.visibility</p:attrName>
                                        </p:attrNameLst>
                                      </p:cBhvr>
                                      <p:to>
                                        <p:strVal val="visible"/>
                                      </p:to>
                                    </p:set>
                                    <p:animEffect transition="in" filter="wipe(right)">
                                      <p:cBhvr>
                                        <p:cTn id="34" dur="500"/>
                                        <p:tgtEl>
                                          <p:spTgt spid="52"/>
                                        </p:tgtEl>
                                      </p:cBhvr>
                                    </p:animEffect>
                                  </p:childTnLst>
                                </p:cTn>
                              </p:par>
                            </p:childTnLst>
                          </p:cTn>
                        </p:par>
                        <p:par>
                          <p:cTn id="35" fill="hold">
                            <p:stCondLst>
                              <p:cond delay="1000"/>
                            </p:stCondLst>
                            <p:childTnLst>
                              <p:par>
                                <p:cTn id="36" presetID="10" presetClass="entr" presetSubtype="0" fill="hold" grpId="0" nodeType="afterEffect">
                                  <p:stCondLst>
                                    <p:cond delay="0"/>
                                  </p:stCondLst>
                                  <p:childTnLst>
                                    <p:set>
                                      <p:cBhvr>
                                        <p:cTn id="37" dur="1" fill="hold">
                                          <p:stCondLst>
                                            <p:cond delay="0"/>
                                          </p:stCondLst>
                                        </p:cTn>
                                        <p:tgtEl>
                                          <p:spTgt spid="56"/>
                                        </p:tgtEl>
                                        <p:attrNameLst>
                                          <p:attrName>style.visibility</p:attrName>
                                        </p:attrNameLst>
                                      </p:cBhvr>
                                      <p:to>
                                        <p:strVal val="visible"/>
                                      </p:to>
                                    </p:set>
                                    <p:animEffect transition="in" filter="fade">
                                      <p:cBhvr>
                                        <p:cTn id="38" dur="500"/>
                                        <p:tgtEl>
                                          <p:spTgt spid="56"/>
                                        </p:tgtEl>
                                      </p:cBhvr>
                                    </p:animEffect>
                                  </p:childTnLst>
                                </p:cTn>
                              </p:par>
                            </p:childTnLst>
                          </p:cTn>
                        </p:par>
                        <p:par>
                          <p:cTn id="39" fill="hold">
                            <p:stCondLst>
                              <p:cond delay="1500"/>
                            </p:stCondLst>
                            <p:childTnLst>
                              <p:par>
                                <p:cTn id="40" presetID="1" presetClass="exit" presetSubtype="0" fill="hold" grpId="1" nodeType="afterEffect">
                                  <p:stCondLst>
                                    <p:cond delay="750"/>
                                  </p:stCondLst>
                                  <p:childTnLst>
                                    <p:set>
                                      <p:cBhvr>
                                        <p:cTn id="41" dur="1" fill="hold">
                                          <p:stCondLst>
                                            <p:cond delay="0"/>
                                          </p:stCondLst>
                                        </p:cTn>
                                        <p:tgtEl>
                                          <p:spTgt spid="56"/>
                                        </p:tgtEl>
                                        <p:attrNameLst>
                                          <p:attrName>style.visibility</p:attrName>
                                        </p:attrNameLst>
                                      </p:cBhvr>
                                      <p:to>
                                        <p:strVal val="hidden"/>
                                      </p:to>
                                    </p:set>
                                  </p:childTnLst>
                                </p:cTn>
                              </p:par>
                            </p:childTnLst>
                          </p:cTn>
                        </p:par>
                        <p:par>
                          <p:cTn id="42" fill="hold">
                            <p:stCondLst>
                              <p:cond delay="2250"/>
                            </p:stCondLst>
                            <p:childTnLst>
                              <p:par>
                                <p:cTn id="43" presetID="22" presetClass="entr" presetSubtype="1" fill="hold" grpId="0" nodeType="afterEffect">
                                  <p:stCondLst>
                                    <p:cond delay="0"/>
                                  </p:stCondLst>
                                  <p:childTnLst>
                                    <p:set>
                                      <p:cBhvr>
                                        <p:cTn id="44" dur="1" fill="hold">
                                          <p:stCondLst>
                                            <p:cond delay="0"/>
                                          </p:stCondLst>
                                        </p:cTn>
                                        <p:tgtEl>
                                          <p:spTgt spid="53"/>
                                        </p:tgtEl>
                                        <p:attrNameLst>
                                          <p:attrName>style.visibility</p:attrName>
                                        </p:attrNameLst>
                                      </p:cBhvr>
                                      <p:to>
                                        <p:strVal val="visible"/>
                                      </p:to>
                                    </p:set>
                                    <p:animEffect transition="in" filter="wipe(up)">
                                      <p:cBhvr>
                                        <p:cTn id="45" dur="500"/>
                                        <p:tgtEl>
                                          <p:spTgt spid="53"/>
                                        </p:tgtEl>
                                      </p:cBhvr>
                                    </p:animEffect>
                                  </p:childTnLst>
                                </p:cTn>
                              </p:par>
                            </p:childTnLst>
                          </p:cTn>
                        </p:par>
                        <p:par>
                          <p:cTn id="46" fill="hold">
                            <p:stCondLst>
                              <p:cond delay="2750"/>
                            </p:stCondLst>
                            <p:childTnLst>
                              <p:par>
                                <p:cTn id="47" presetID="10" presetClass="entr" presetSubtype="0" fill="hold" grpId="0" nodeType="afterEffect">
                                  <p:stCondLst>
                                    <p:cond delay="0"/>
                                  </p:stCondLst>
                                  <p:childTnLst>
                                    <p:set>
                                      <p:cBhvr>
                                        <p:cTn id="48" dur="1" fill="hold">
                                          <p:stCondLst>
                                            <p:cond delay="0"/>
                                          </p:stCondLst>
                                        </p:cTn>
                                        <p:tgtEl>
                                          <p:spTgt spid="55"/>
                                        </p:tgtEl>
                                        <p:attrNameLst>
                                          <p:attrName>style.visibility</p:attrName>
                                        </p:attrNameLst>
                                      </p:cBhvr>
                                      <p:to>
                                        <p:strVal val="visible"/>
                                      </p:to>
                                    </p:set>
                                    <p:animEffect transition="in" filter="fade">
                                      <p:cBhvr>
                                        <p:cTn id="49" dur="500"/>
                                        <p:tgtEl>
                                          <p:spTgt spid="55"/>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50"/>
                                        </p:tgtEl>
                                        <p:attrNameLst>
                                          <p:attrName>style.visibility</p:attrName>
                                        </p:attrNameLst>
                                      </p:cBhvr>
                                      <p:to>
                                        <p:strVal val="visible"/>
                                      </p:to>
                                    </p:set>
                                    <p:animEffect transition="in" filter="fade">
                                      <p:cBhvr>
                                        <p:cTn id="54" dur="500"/>
                                        <p:tgtEl>
                                          <p:spTgt spid="50"/>
                                        </p:tgtEl>
                                      </p:cBhvr>
                                    </p:animEffect>
                                  </p:childTnLst>
                                </p:cTn>
                              </p:par>
                            </p:childTnLst>
                          </p:cTn>
                        </p:par>
                        <p:par>
                          <p:cTn id="55" fill="hold">
                            <p:stCondLst>
                              <p:cond delay="500"/>
                            </p:stCondLst>
                            <p:childTnLst>
                              <p:par>
                                <p:cTn id="56" presetID="50" presetClass="path" presetSubtype="0" accel="50000" decel="50000" fill="hold" grpId="0" nodeType="afterEffect">
                                  <p:stCondLst>
                                    <p:cond delay="0"/>
                                  </p:stCondLst>
                                  <p:childTnLst>
                                    <p:animMotion origin="layout" path="M 1.66667E-6 3.58025E-6 C 1.66667E-6 0.00031 0.09479 0.05154 0.15625 0.16635 C 0.21771 0.28117 0.23021 0.34722 0.25104 0.41635 " pathEditMode="relative" rAng="0" ptsTypes="fsf">
                                      <p:cBhvr>
                                        <p:cTn id="57" dur="2000" fill="hold"/>
                                        <p:tgtEl>
                                          <p:spTgt spid="34"/>
                                        </p:tgtEl>
                                        <p:attrNameLst>
                                          <p:attrName>ppt_x</p:attrName>
                                          <p:attrName>ppt_y</p:attrName>
                                        </p:attrNameLst>
                                      </p:cBhvr>
                                      <p:rCtr x="12552" y="20802"/>
                                    </p:animMotion>
                                  </p:childTnLst>
                                </p:cTn>
                              </p:par>
                              <p:par>
                                <p:cTn id="58" presetID="1" presetClass="entr" presetSubtype="0" fill="hold" grpId="0" nodeType="withEffect">
                                  <p:stCondLst>
                                    <p:cond delay="0"/>
                                  </p:stCondLst>
                                  <p:childTnLst>
                                    <p:set>
                                      <p:cBhvr>
                                        <p:cTn id="59" dur="1" fill="hold">
                                          <p:stCondLst>
                                            <p:cond delay="0"/>
                                          </p:stCondLst>
                                        </p:cTn>
                                        <p:tgtEl>
                                          <p:spTgt spid="36"/>
                                        </p:tgtEl>
                                        <p:attrNameLst>
                                          <p:attrName>style.visibility</p:attrName>
                                        </p:attrNameLst>
                                      </p:cBhvr>
                                      <p:to>
                                        <p:strVal val="visible"/>
                                      </p:to>
                                    </p:set>
                                  </p:childTnLst>
                                </p:cTn>
                              </p:par>
                              <p:par>
                                <p:cTn id="60" presetID="0" presetClass="path" presetSubtype="0" accel="50000" decel="50000" fill="hold" grpId="1" nodeType="withEffect">
                                  <p:stCondLst>
                                    <p:cond delay="0"/>
                                  </p:stCondLst>
                                  <p:childTnLst>
                                    <p:animMotion origin="layout" path="M -5.55556E-7 1.00555E-6 L 0.02049 0.44355 " pathEditMode="relative" rAng="0" ptsTypes="AA">
                                      <p:cBhvr>
                                        <p:cTn id="61" dur="2000" fill="hold"/>
                                        <p:tgtEl>
                                          <p:spTgt spid="36"/>
                                        </p:tgtEl>
                                        <p:attrNameLst>
                                          <p:attrName>ppt_x</p:attrName>
                                          <p:attrName>ppt_y</p:attrName>
                                        </p:attrNameLst>
                                      </p:cBhvr>
                                      <p:rCtr x="1024" y="22178"/>
                                    </p:animMotion>
                                  </p:childTnLst>
                                </p:cTn>
                              </p:par>
                            </p:childTnLst>
                          </p:cTn>
                        </p:par>
                        <p:par>
                          <p:cTn id="62" fill="hold">
                            <p:stCondLst>
                              <p:cond delay="2500"/>
                            </p:stCondLst>
                            <p:childTnLst>
                              <p:par>
                                <p:cTn id="63" presetID="1" presetClass="entr" presetSubtype="0" fill="hold" grpId="0" nodeType="afterEffect">
                                  <p:stCondLst>
                                    <p:cond delay="0"/>
                                  </p:stCondLst>
                                  <p:childTnLst>
                                    <p:set>
                                      <p:cBhvr>
                                        <p:cTn id="64" dur="1" fill="hold">
                                          <p:stCondLst>
                                            <p:cond delay="0"/>
                                          </p:stCondLst>
                                        </p:cTn>
                                        <p:tgtEl>
                                          <p:spTgt spid="58"/>
                                        </p:tgtEl>
                                        <p:attrNameLst>
                                          <p:attrName>style.visibility</p:attrName>
                                        </p:attrNameLst>
                                      </p:cBhvr>
                                      <p:to>
                                        <p:strVal val="visible"/>
                                      </p:to>
                                    </p:set>
                                  </p:childTnLst>
                                </p:cTn>
                              </p:par>
                            </p:childTnLst>
                          </p:cTn>
                        </p:par>
                        <p:par>
                          <p:cTn id="65" fill="hold">
                            <p:stCondLst>
                              <p:cond delay="2500"/>
                            </p:stCondLst>
                            <p:childTnLst>
                              <p:par>
                                <p:cTn id="66" presetID="42" presetClass="path" presetSubtype="0" accel="50000" decel="50000" fill="hold" grpId="1" nodeType="afterEffect">
                                  <p:stCondLst>
                                    <p:cond delay="0"/>
                                  </p:stCondLst>
                                  <p:childTnLst>
                                    <p:animMotion origin="layout" path="M 2.77778E-6 -6.17284E-7 L 0.28941 -0.02037 " pathEditMode="relative" rAng="0" ptsTypes="AA">
                                      <p:cBhvr>
                                        <p:cTn id="67" dur="2000" fill="hold"/>
                                        <p:tgtEl>
                                          <p:spTgt spid="47"/>
                                        </p:tgtEl>
                                        <p:attrNameLst>
                                          <p:attrName>ppt_x</p:attrName>
                                          <p:attrName>ppt_y</p:attrName>
                                        </p:attrNameLst>
                                      </p:cBhvr>
                                      <p:rCtr x="14462" y="-1019"/>
                                    </p:animMotion>
                                  </p:childTnLst>
                                </p:cTn>
                              </p:par>
                            </p:childTnLst>
                          </p:cTn>
                        </p:par>
                        <p:par>
                          <p:cTn id="68" fill="hold">
                            <p:stCondLst>
                              <p:cond delay="4500"/>
                            </p:stCondLst>
                            <p:childTnLst>
                              <p:par>
                                <p:cTn id="69" presetID="1" presetClass="entr" presetSubtype="0" fill="hold" grpId="0" nodeType="afterEffect">
                                  <p:stCondLst>
                                    <p:cond delay="0"/>
                                  </p:stCondLst>
                                  <p:childTnLst>
                                    <p:set>
                                      <p:cBhvr>
                                        <p:cTn id="70" dur="1" fill="hold">
                                          <p:stCondLst>
                                            <p:cond delay="0"/>
                                          </p:stCondLst>
                                        </p:cTn>
                                        <p:tgtEl>
                                          <p:spTgt spid="59"/>
                                        </p:tgtEl>
                                        <p:attrNameLst>
                                          <p:attrName>style.visibility</p:attrName>
                                        </p:attrNameLst>
                                      </p:cBhvr>
                                      <p:to>
                                        <p:strVal val="visible"/>
                                      </p:to>
                                    </p:set>
                                  </p:childTnLst>
                                </p:cTn>
                              </p:par>
                            </p:childTnLst>
                          </p:cTn>
                        </p:par>
                        <p:par>
                          <p:cTn id="71" fill="hold">
                            <p:stCondLst>
                              <p:cond delay="4500"/>
                            </p:stCondLst>
                            <p:childTnLst>
                              <p:par>
                                <p:cTn id="72" presetID="10" presetClass="entr" presetSubtype="0" fill="hold" grpId="0" nodeType="afterEffect">
                                  <p:stCondLst>
                                    <p:cond delay="0"/>
                                  </p:stCondLst>
                                  <p:childTnLst>
                                    <p:set>
                                      <p:cBhvr>
                                        <p:cTn id="73" dur="1" fill="hold">
                                          <p:stCondLst>
                                            <p:cond delay="0"/>
                                          </p:stCondLst>
                                        </p:cTn>
                                        <p:tgtEl>
                                          <p:spTgt spid="40"/>
                                        </p:tgtEl>
                                        <p:attrNameLst>
                                          <p:attrName>style.visibility</p:attrName>
                                        </p:attrNameLst>
                                      </p:cBhvr>
                                      <p:to>
                                        <p:strVal val="visible"/>
                                      </p:to>
                                    </p:set>
                                    <p:animEffect transition="in" filter="fade">
                                      <p:cBhvr>
                                        <p:cTn id="74" dur="500"/>
                                        <p:tgtEl>
                                          <p:spTgt spid="40"/>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grpId="0" nodeType="clickEffect">
                                  <p:stCondLst>
                                    <p:cond delay="0"/>
                                  </p:stCondLst>
                                  <p:childTnLst>
                                    <p:set>
                                      <p:cBhvr>
                                        <p:cTn id="78" dur="1" fill="hold">
                                          <p:stCondLst>
                                            <p:cond delay="0"/>
                                          </p:stCondLst>
                                        </p:cTn>
                                        <p:tgtEl>
                                          <p:spTgt spid="51"/>
                                        </p:tgtEl>
                                        <p:attrNameLst>
                                          <p:attrName>style.visibility</p:attrName>
                                        </p:attrNameLst>
                                      </p:cBhvr>
                                      <p:to>
                                        <p:strVal val="visible"/>
                                      </p:to>
                                    </p:set>
                                    <p:animEffect transition="in" filter="fade">
                                      <p:cBhvr>
                                        <p:cTn id="79" dur="500"/>
                                        <p:tgtEl>
                                          <p:spTgt spid="51"/>
                                        </p:tgtEl>
                                      </p:cBhvr>
                                    </p:animEffect>
                                  </p:childTnLst>
                                </p:cTn>
                              </p:par>
                            </p:childTnLst>
                          </p:cTn>
                        </p:par>
                        <p:par>
                          <p:cTn id="80" fill="hold">
                            <p:stCondLst>
                              <p:cond delay="500"/>
                            </p:stCondLst>
                            <p:childTnLst>
                              <p:par>
                                <p:cTn id="81" presetID="42" presetClass="path" presetSubtype="0" accel="50000" decel="50000" fill="hold" grpId="1" nodeType="afterEffect">
                                  <p:stCondLst>
                                    <p:cond delay="0"/>
                                  </p:stCondLst>
                                  <p:childTnLst>
                                    <p:animMotion origin="layout" path="M -2.77778E-6 -3.08547E-9 L 0.08108 -3.08547E-9 " pathEditMode="relative" rAng="0" ptsTypes="AA">
                                      <p:cBhvr>
                                        <p:cTn id="82" dur="500" fill="hold"/>
                                        <p:tgtEl>
                                          <p:spTgt spid="40"/>
                                        </p:tgtEl>
                                        <p:attrNameLst>
                                          <p:attrName>ppt_x</p:attrName>
                                          <p:attrName>ppt_y</p:attrName>
                                        </p:attrNameLst>
                                      </p:cBhvr>
                                      <p:rCtr x="4045" y="0"/>
                                    </p:animMotion>
                                  </p:childTnLst>
                                </p:cTn>
                              </p:par>
                            </p:childTnLst>
                          </p:cTn>
                        </p:par>
                        <p:par>
                          <p:cTn id="83" fill="hold">
                            <p:stCondLst>
                              <p:cond delay="1000"/>
                            </p:stCondLst>
                            <p:childTnLst>
                              <p:par>
                                <p:cTn id="84" presetID="50" presetClass="path" presetSubtype="0" accel="50000" decel="50000" fill="hold" grpId="2" nodeType="afterEffect">
                                  <p:stCondLst>
                                    <p:cond delay="250"/>
                                  </p:stCondLst>
                                  <p:childTnLst>
                                    <p:animMotion origin="layout" path="M 0.08109 3.7037E-6 C 0.08109 0.00092 0.11339 -0.10772 0.09515 -0.15556 C 0.07727 -0.20402 -0.06755 -0.29476 -0.15437 -0.32655 C -0.24102 -0.35834 -0.28009 -0.40494 -0.32558 -0.46142 " pathEditMode="relative" rAng="0" ptsTypes="fssf">
                                      <p:cBhvr>
                                        <p:cTn id="85" dur="2000" fill="hold"/>
                                        <p:tgtEl>
                                          <p:spTgt spid="40"/>
                                        </p:tgtEl>
                                        <p:attrNameLst>
                                          <p:attrName>ppt_x</p:attrName>
                                          <p:attrName>ppt_y</p:attrName>
                                        </p:attrNameLst>
                                      </p:cBhvr>
                                      <p:rCtr x="-18719" y="-2302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47" grpId="0" animBg="1"/>
      <p:bldP spid="47" grpId="1" animBg="1"/>
      <p:bldP spid="48" grpId="0" animBg="1"/>
      <p:bldP spid="49" grpId="0"/>
      <p:bldP spid="50" grpId="0"/>
      <p:bldP spid="51" grpId="0"/>
      <p:bldP spid="52" grpId="0" animBg="1"/>
      <p:bldP spid="53" grpId="0" animBg="1"/>
      <p:bldP spid="56" grpId="0" animBg="1"/>
      <p:bldP spid="56" grpId="1" animBg="1"/>
      <p:bldP spid="55" grpId="0" animBg="1"/>
      <p:bldP spid="45" grpId="0"/>
      <p:bldP spid="40" grpId="0" animBg="1"/>
      <p:bldP spid="40" grpId="1" animBg="1"/>
      <p:bldP spid="40" grpId="2" animBg="1"/>
      <p:bldP spid="58" grpId="0"/>
      <p:bldP spid="59" grpId="0"/>
      <p:bldP spid="34" grpId="0" animBg="1"/>
      <p:bldP spid="36" grpId="0"/>
      <p:bldP spid="36" grpId="1"/>
      <p:bldP spid="19" grpId="0"/>
    </p:bld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98" name="Shape 398"/>
          <p:cNvSpPr>
            <a:spLocks noGrp="1"/>
          </p:cNvSpPr>
          <p:nvPr>
            <p:ph type="sldNum" sz="quarter" idx="4294967295"/>
          </p:nvPr>
        </p:nvSpPr>
        <p:spPr>
          <a:xfrm>
            <a:off x="8553450" y="5021495"/>
            <a:ext cx="533400" cy="12700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15</a:t>
            </a:fld>
            <a:endParaRPr sz="800">
              <a:solidFill>
                <a:srgbClr val="808080"/>
              </a:solidFill>
              <a:uFill>
                <a:solidFill>
                  <a:srgbClr val="808080"/>
                </a:solidFill>
              </a:uFill>
            </a:endParaRPr>
          </a:p>
        </p:txBody>
      </p:sp>
      <p:sp>
        <p:nvSpPr>
          <p:cNvPr id="4" name="Rectangle 3"/>
          <p:cNvSpPr/>
          <p:nvPr/>
        </p:nvSpPr>
        <p:spPr>
          <a:xfrm>
            <a:off x="7980" y="4996"/>
            <a:ext cx="9144000" cy="5143500"/>
          </a:xfrm>
          <a:prstGeom prst="rect">
            <a:avLst/>
          </a:prstGeom>
          <a:solidFill>
            <a:srgbClr val="1723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a:blip r:embed="rId3"/>
          <a:stretch>
            <a:fillRect/>
          </a:stretch>
        </p:blipFill>
        <p:spPr>
          <a:xfrm>
            <a:off x="3767662" y="0"/>
            <a:ext cx="4826869" cy="5143500"/>
          </a:xfrm>
          <a:prstGeom prst="rect">
            <a:avLst/>
          </a:prstGeom>
        </p:spPr>
      </p:pic>
      <p:sp>
        <p:nvSpPr>
          <p:cNvPr id="9" name="Shape 172"/>
          <p:cNvSpPr txBox="1">
            <a:spLocks/>
          </p:cNvSpPr>
          <p:nvPr/>
        </p:nvSpPr>
        <p:spPr>
          <a:xfrm>
            <a:off x="383644" y="291569"/>
            <a:ext cx="8410574" cy="460373"/>
          </a:xfrm>
          <a:prstGeom prst="rect">
            <a:avLst/>
          </a:prstGeom>
          <a:noFill/>
          <a:ln>
            <a:noFill/>
          </a:ln>
        </p:spPr>
        <p:txBody>
          <a:bodyPr lIns="0" tIns="0" rIns="0" bIns="0" anchor="t" anchorCtr="0">
            <a:normAutofit/>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stStyle>
          <a:p>
            <a:pPr>
              <a:lnSpc>
                <a:spcPct val="90000"/>
              </a:lnSpc>
              <a:buClr>
                <a:srgbClr val="00685D"/>
              </a:buClr>
              <a:buSzPct val="25000"/>
              <a:buFont typeface="Arial"/>
              <a:buNone/>
            </a:pPr>
            <a:r>
              <a:rPr lang="en-US" sz="2800" dirty="0" smtClean="0">
                <a:solidFill>
                  <a:srgbClr val="2C95DD"/>
                </a:solidFill>
              </a:rPr>
              <a:t>Containers - History</a:t>
            </a:r>
            <a:endParaRPr lang="en-US" sz="2800" dirty="0">
              <a:solidFill>
                <a:srgbClr val="2C95DD"/>
              </a:solidFill>
            </a:endParaRPr>
          </a:p>
        </p:txBody>
      </p:sp>
      <p:sp>
        <p:nvSpPr>
          <p:cNvPr id="11" name="Content Placeholder 2"/>
          <p:cNvSpPr txBox="1">
            <a:spLocks/>
          </p:cNvSpPr>
          <p:nvPr/>
        </p:nvSpPr>
        <p:spPr>
          <a:xfrm>
            <a:off x="366715" y="1074738"/>
            <a:ext cx="3280574" cy="3382962"/>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pPr marL="342900" indent="-342900">
              <a:spcBef>
                <a:spcPts val="1200"/>
              </a:spcBef>
              <a:buClr>
                <a:srgbClr val="2580D4"/>
              </a:buClr>
              <a:buFont typeface="Arial"/>
              <a:buChar char="•"/>
            </a:pPr>
            <a:r>
              <a:rPr lang="en-US" sz="2000" dirty="0" smtClean="0">
                <a:solidFill>
                  <a:srgbClr val="FFFFFF"/>
                </a:solidFill>
              </a:rPr>
              <a:t>Containers are not new</a:t>
            </a:r>
          </a:p>
          <a:p>
            <a:pPr marL="342900" indent="-342900">
              <a:spcBef>
                <a:spcPts val="1200"/>
              </a:spcBef>
              <a:buClr>
                <a:srgbClr val="2580D4"/>
              </a:buClr>
              <a:buFont typeface="Arial"/>
              <a:buChar char="•"/>
            </a:pPr>
            <a:r>
              <a:rPr lang="en-US" sz="2000" dirty="0" smtClean="0">
                <a:solidFill>
                  <a:srgbClr val="FFFFFF"/>
                </a:solidFill>
              </a:rPr>
              <a:t>Cloud Foundry has used containers since it’s inception</a:t>
            </a:r>
          </a:p>
          <a:p>
            <a:pPr marL="342900" indent="-342900">
              <a:spcBef>
                <a:spcPts val="1200"/>
              </a:spcBef>
              <a:buClr>
                <a:srgbClr val="2580D4"/>
              </a:buClr>
              <a:buFont typeface="Arial"/>
              <a:buChar char="•"/>
            </a:pPr>
            <a:r>
              <a:rPr lang="en-US" sz="2000" dirty="0" smtClean="0">
                <a:solidFill>
                  <a:srgbClr val="FFFFFF"/>
                </a:solidFill>
              </a:rPr>
              <a:t>Cloud Foundry supports multiple container technologies as first class citizens including Docker, Warden, Garden and </a:t>
            </a:r>
            <a:r>
              <a:rPr lang="en-US" sz="2000" dirty="0" err="1">
                <a:solidFill>
                  <a:srgbClr val="FFFFFF"/>
                </a:solidFill>
              </a:rPr>
              <a:t>r</a:t>
            </a:r>
            <a:r>
              <a:rPr lang="en-US" sz="2000" dirty="0" err="1" smtClean="0">
                <a:solidFill>
                  <a:srgbClr val="FFFFFF"/>
                </a:solidFill>
              </a:rPr>
              <a:t>unC</a:t>
            </a:r>
            <a:endParaRPr lang="en-US" sz="2000" dirty="0" smtClean="0">
              <a:solidFill>
                <a:srgbClr val="FFFFFF"/>
              </a:solidFill>
            </a:endParaRPr>
          </a:p>
          <a:p>
            <a:pPr marL="342900" lvl="1" indent="-342900">
              <a:spcBef>
                <a:spcPts val="1200"/>
              </a:spcBef>
              <a:buClr>
                <a:srgbClr val="2580D4"/>
              </a:buClr>
              <a:buFont typeface="Arial"/>
              <a:buChar char="•"/>
            </a:pPr>
            <a:endParaRPr lang="en-US" sz="2000" dirty="0" smtClean="0">
              <a:solidFill>
                <a:srgbClr val="FFFFFF"/>
              </a:solidFill>
              <a:hlinkClick r:id="rId4"/>
            </a:endParaRPr>
          </a:p>
        </p:txBody>
      </p:sp>
    </p:spTree>
    <p:extLst>
      <p:ext uri="{BB962C8B-B14F-4D97-AF65-F5344CB8AC3E}">
        <p14:creationId xmlns:p14="http://schemas.microsoft.com/office/powerpoint/2010/main" val="408762918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1637752" y="971548"/>
            <a:ext cx="7162799" cy="3429001"/>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6" name="Rounded Rectangle 5"/>
          <p:cNvSpPr/>
          <p:nvPr/>
        </p:nvSpPr>
        <p:spPr bwMode="auto">
          <a:xfrm rot="16200000">
            <a:off x="214097" y="2499035"/>
            <a:ext cx="3581399" cy="374030"/>
          </a:xfrm>
          <a:prstGeom prst="roundRect">
            <a:avLst>
              <a:gd name="adj" fmla="val 8685"/>
            </a:avLst>
          </a:prstGeom>
          <a:solidFill>
            <a:srgbClr val="0A1831">
              <a:alpha val="25000"/>
            </a:srgbClr>
          </a:solidFill>
          <a:ln w="41275">
            <a:noFill/>
            <a:round/>
            <a:headEnd/>
            <a:tailEnd/>
          </a:ln>
        </p:spPr>
        <p:txBody>
          <a:bodyPr wrap="none" lIns="182880" tIns="0" rIns="0" bIns="0" rtlCol="0" anchor="ctr"/>
          <a:lstStyle/>
          <a:p>
            <a:pPr fontAlgn="auto">
              <a:spcBef>
                <a:spcPts val="0"/>
              </a:spcBef>
              <a:spcAft>
                <a:spcPts val="0"/>
              </a:spcAft>
            </a:pPr>
            <a:r>
              <a:rPr lang="en-US" sz="1600" dirty="0" smtClean="0">
                <a:solidFill>
                  <a:prstClr val="white">
                    <a:lumMod val="95000"/>
                  </a:prstClr>
                </a:solidFill>
                <a:latin typeface="Calibri"/>
                <a:ea typeface="+mn-ea"/>
              </a:rPr>
              <a:t>	          Router</a:t>
            </a:r>
          </a:p>
        </p:txBody>
      </p:sp>
      <p:grpSp>
        <p:nvGrpSpPr>
          <p:cNvPr id="9" name="Group 8"/>
          <p:cNvGrpSpPr/>
          <p:nvPr/>
        </p:nvGrpSpPr>
        <p:grpSpPr>
          <a:xfrm>
            <a:off x="2418323" y="1255954"/>
            <a:ext cx="1533403" cy="443726"/>
            <a:chOff x="5181600" y="2326964"/>
            <a:chExt cx="1533402" cy="443726"/>
          </a:xfrm>
        </p:grpSpPr>
        <p:sp>
          <p:nvSpPr>
            <p:cNvPr id="10" name="Rounded Rectangle 9"/>
            <p:cNvSpPr>
              <a:spLocks noChangeArrowheads="1"/>
            </p:cNvSpPr>
            <p:nvPr/>
          </p:nvSpPr>
          <p:spPr bwMode="auto">
            <a:xfrm>
              <a:off x="5181600" y="2326964"/>
              <a:ext cx="15334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Cloud Controller</a:t>
              </a:r>
              <a:endParaRPr lang="en-US" sz="1200" b="1" dirty="0">
                <a:solidFill>
                  <a:schemeClr val="bg1"/>
                </a:solidFill>
                <a:latin typeface="+mn-lt"/>
                <a:ea typeface="+mn-ea"/>
              </a:endParaRPr>
            </a:p>
          </p:txBody>
        </p:sp>
        <p:sp>
          <p:nvSpPr>
            <p:cNvPr id="11" name="Rectangle 76"/>
            <p:cNvSpPr/>
            <p:nvPr/>
          </p:nvSpPr>
          <p:spPr>
            <a:xfrm>
              <a:off x="5257800" y="2430983"/>
              <a:ext cx="199082" cy="265671"/>
            </a:xfrm>
            <a:custGeom>
              <a:avLst/>
              <a:gdLst/>
              <a:ahLst/>
              <a:cxnLst/>
              <a:rect l="l" t="t" r="r" b="b"/>
              <a:pathLst>
                <a:path w="661988" h="883413">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7" name="Oval 42"/>
          <p:cNvSpPr/>
          <p:nvPr/>
        </p:nvSpPr>
        <p:spPr>
          <a:xfrm>
            <a:off x="1915965" y="2051849"/>
            <a:ext cx="230584" cy="230584"/>
          </a:xfrm>
          <a:custGeom>
            <a:avLst/>
            <a:gdLst/>
            <a:ahLst/>
            <a:cxnLst/>
            <a:rect l="l" t="t" r="r" b="b"/>
            <a:pathLst>
              <a:path w="763984" h="763984">
                <a:moveTo>
                  <a:pt x="335323" y="444979"/>
                </a:moveTo>
                <a:lnTo>
                  <a:pt x="335323" y="590998"/>
                </a:lnTo>
                <a:lnTo>
                  <a:pt x="261293" y="590998"/>
                </a:lnTo>
                <a:lnTo>
                  <a:pt x="381992" y="747629"/>
                </a:lnTo>
                <a:lnTo>
                  <a:pt x="502691" y="590998"/>
                </a:lnTo>
                <a:lnTo>
                  <a:pt x="428661" y="590998"/>
                </a:lnTo>
                <a:lnTo>
                  <a:pt x="428661" y="444979"/>
                </a:lnTo>
                <a:close/>
                <a:moveTo>
                  <a:pt x="578572" y="261293"/>
                </a:moveTo>
                <a:lnTo>
                  <a:pt x="421941" y="381992"/>
                </a:lnTo>
                <a:lnTo>
                  <a:pt x="578572" y="502691"/>
                </a:lnTo>
                <a:lnTo>
                  <a:pt x="578572" y="428661"/>
                </a:lnTo>
                <a:lnTo>
                  <a:pt x="724591" y="428661"/>
                </a:lnTo>
                <a:lnTo>
                  <a:pt x="724591" y="335323"/>
                </a:lnTo>
                <a:lnTo>
                  <a:pt x="578572" y="335323"/>
                </a:lnTo>
                <a:close/>
                <a:moveTo>
                  <a:pt x="185411" y="261293"/>
                </a:moveTo>
                <a:lnTo>
                  <a:pt x="185411" y="335323"/>
                </a:lnTo>
                <a:lnTo>
                  <a:pt x="39392" y="335323"/>
                </a:lnTo>
                <a:lnTo>
                  <a:pt x="39392" y="428661"/>
                </a:lnTo>
                <a:lnTo>
                  <a:pt x="185411" y="428661"/>
                </a:lnTo>
                <a:lnTo>
                  <a:pt x="185411" y="502691"/>
                </a:lnTo>
                <a:lnTo>
                  <a:pt x="342042" y="381992"/>
                </a:lnTo>
                <a:close/>
                <a:moveTo>
                  <a:pt x="381992" y="16356"/>
                </a:moveTo>
                <a:lnTo>
                  <a:pt x="261293" y="172987"/>
                </a:lnTo>
                <a:lnTo>
                  <a:pt x="335323" y="172987"/>
                </a:lnTo>
                <a:lnTo>
                  <a:pt x="335323" y="319006"/>
                </a:lnTo>
                <a:lnTo>
                  <a:pt x="428661" y="319006"/>
                </a:lnTo>
                <a:lnTo>
                  <a:pt x="428661" y="172987"/>
                </a:lnTo>
                <a:lnTo>
                  <a:pt x="502691" y="172987"/>
                </a:lnTo>
                <a:close/>
                <a:moveTo>
                  <a:pt x="381992" y="0"/>
                </a:moveTo>
                <a:cubicBezTo>
                  <a:pt x="592960" y="0"/>
                  <a:pt x="763984" y="171024"/>
                  <a:pt x="763984" y="381992"/>
                </a:cubicBezTo>
                <a:cubicBezTo>
                  <a:pt x="763984" y="592960"/>
                  <a:pt x="592960" y="763984"/>
                  <a:pt x="381992" y="763984"/>
                </a:cubicBezTo>
                <a:cubicBezTo>
                  <a:pt x="171024" y="763984"/>
                  <a:pt x="0" y="592960"/>
                  <a:pt x="0" y="381992"/>
                </a:cubicBezTo>
                <a:cubicBezTo>
                  <a:pt x="0" y="171024"/>
                  <a:pt x="171024" y="0"/>
                  <a:pt x="381992"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6" name="Group 35"/>
          <p:cNvGrpSpPr/>
          <p:nvPr/>
        </p:nvGrpSpPr>
        <p:grpSpPr>
          <a:xfrm>
            <a:off x="4618565" y="1255954"/>
            <a:ext cx="1565494" cy="443726"/>
            <a:chOff x="4156726" y="1255954"/>
            <a:chExt cx="1565494" cy="443726"/>
          </a:xfrm>
        </p:grpSpPr>
        <p:sp>
          <p:nvSpPr>
            <p:cNvPr id="44" name="Rounded Rectangle 43"/>
            <p:cNvSpPr>
              <a:spLocks noChangeArrowheads="1"/>
            </p:cNvSpPr>
            <p:nvPr/>
          </p:nvSpPr>
          <p:spPr bwMode="auto">
            <a:xfrm>
              <a:off x="4156726" y="1255954"/>
              <a:ext cx="1565494"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Cloud Controller Bridge</a:t>
              </a:r>
              <a:endParaRPr lang="en-US" sz="1200" b="1" dirty="0">
                <a:solidFill>
                  <a:schemeClr val="bg1"/>
                </a:solidFill>
                <a:latin typeface="+mn-lt"/>
                <a:ea typeface="+mn-ea"/>
              </a:endParaRPr>
            </a:p>
          </p:txBody>
        </p:sp>
        <p:sp>
          <p:nvSpPr>
            <p:cNvPr id="51" name="Block Arc 50"/>
            <p:cNvSpPr/>
            <p:nvPr/>
          </p:nvSpPr>
          <p:spPr>
            <a:xfrm>
              <a:off x="4203931" y="1408656"/>
              <a:ext cx="218352" cy="216988"/>
            </a:xfrm>
            <a:prstGeom prst="blockArc">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pSp>
      <p:grpSp>
        <p:nvGrpSpPr>
          <p:cNvPr id="35" name="Group 34"/>
          <p:cNvGrpSpPr/>
          <p:nvPr/>
        </p:nvGrpSpPr>
        <p:grpSpPr>
          <a:xfrm>
            <a:off x="4802718" y="1917431"/>
            <a:ext cx="1202375" cy="443726"/>
            <a:chOff x="4092279" y="2031469"/>
            <a:chExt cx="1202375" cy="443726"/>
          </a:xfrm>
        </p:grpSpPr>
        <p:sp>
          <p:nvSpPr>
            <p:cNvPr id="57" name="Rounded Rectangle 56"/>
            <p:cNvSpPr>
              <a:spLocks noChangeArrowheads="1"/>
            </p:cNvSpPr>
            <p:nvPr/>
          </p:nvSpPr>
          <p:spPr bwMode="auto">
            <a:xfrm>
              <a:off x="4092279" y="2031469"/>
              <a:ext cx="1202375"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Auctioneer</a:t>
              </a:r>
              <a:endParaRPr lang="en-US" sz="1200" b="1" dirty="0">
                <a:solidFill>
                  <a:schemeClr val="bg1"/>
                </a:solidFill>
                <a:latin typeface="+mn-lt"/>
                <a:ea typeface="+mn-ea"/>
              </a:endParaRPr>
            </a:p>
          </p:txBody>
        </p:sp>
        <p:sp>
          <p:nvSpPr>
            <p:cNvPr id="34" name="Quad Arrow 33"/>
            <p:cNvSpPr/>
            <p:nvPr/>
          </p:nvSpPr>
          <p:spPr>
            <a:xfrm>
              <a:off x="4129174" y="2139294"/>
              <a:ext cx="265141" cy="261002"/>
            </a:xfrm>
            <a:prstGeom prst="quadArrow">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7" name="Group 36"/>
          <p:cNvGrpSpPr/>
          <p:nvPr/>
        </p:nvGrpSpPr>
        <p:grpSpPr>
          <a:xfrm>
            <a:off x="7158901" y="1917215"/>
            <a:ext cx="777622" cy="443726"/>
            <a:chOff x="6397376" y="1255954"/>
            <a:chExt cx="777622" cy="443726"/>
          </a:xfrm>
        </p:grpSpPr>
        <p:sp>
          <p:nvSpPr>
            <p:cNvPr id="55" name="Rounded Rectangle 54"/>
            <p:cNvSpPr>
              <a:spLocks noChangeArrowheads="1"/>
            </p:cNvSpPr>
            <p:nvPr/>
          </p:nvSpPr>
          <p:spPr bwMode="auto">
            <a:xfrm>
              <a:off x="6397376" y="1255954"/>
              <a:ext cx="77762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BBS</a:t>
              </a:r>
              <a:endParaRPr lang="en-US" sz="1200" b="1" dirty="0">
                <a:solidFill>
                  <a:schemeClr val="bg1"/>
                </a:solidFill>
                <a:latin typeface="+mn-lt"/>
                <a:ea typeface="+mn-ea"/>
              </a:endParaRPr>
            </a:p>
          </p:txBody>
        </p:sp>
        <p:sp>
          <p:nvSpPr>
            <p:cNvPr id="63" name="Oval 194"/>
            <p:cNvSpPr/>
            <p:nvPr/>
          </p:nvSpPr>
          <p:spPr>
            <a:xfrm>
              <a:off x="6436739" y="1359973"/>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2" name="Group 51"/>
          <p:cNvGrpSpPr/>
          <p:nvPr/>
        </p:nvGrpSpPr>
        <p:grpSpPr>
          <a:xfrm>
            <a:off x="2494523" y="2985085"/>
            <a:ext cx="1899792" cy="1237805"/>
            <a:chOff x="2494523" y="2985085"/>
            <a:chExt cx="1899792" cy="1237805"/>
          </a:xfrm>
        </p:grpSpPr>
        <p:grpSp>
          <p:nvGrpSpPr>
            <p:cNvPr id="14" name="Group 13"/>
            <p:cNvGrpSpPr/>
            <p:nvPr/>
          </p:nvGrpSpPr>
          <p:grpSpPr>
            <a:xfrm>
              <a:off x="2494523" y="2985085"/>
              <a:ext cx="1899792" cy="1237805"/>
              <a:chOff x="5412948" y="3105147"/>
              <a:chExt cx="1099435" cy="781048"/>
            </a:xfrm>
          </p:grpSpPr>
          <p:sp>
            <p:nvSpPr>
              <p:cNvPr id="15" name="Rounded Rectangle 14"/>
              <p:cNvSpPr>
                <a:spLocks noChangeArrowheads="1"/>
              </p:cNvSpPr>
              <p:nvPr/>
            </p:nvSpPr>
            <p:spPr bwMode="auto">
              <a:xfrm>
                <a:off x="5412948" y="3105147"/>
                <a:ext cx="1099435" cy="781048"/>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16" name="Oval 170"/>
              <p:cNvSpPr/>
              <p:nvPr/>
            </p:nvSpPr>
            <p:spPr>
              <a:xfrm>
                <a:off x="5452068" y="3183474"/>
                <a:ext cx="120901" cy="135006"/>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7" name="Rectangle 41"/>
            <p:cNvSpPr/>
            <p:nvPr/>
          </p:nvSpPr>
          <p:spPr>
            <a:xfrm rot="5400000">
              <a:off x="3230636" y="3132574"/>
              <a:ext cx="382604" cy="1736543"/>
            </a:xfrm>
            <a:custGeom>
              <a:avLst/>
              <a:gdLst/>
              <a:ahLst/>
              <a:cxnLst/>
              <a:rect l="l" t="t" r="r" b="b"/>
              <a:pathLst>
                <a:path w="888043" h="1708283">
                  <a:moveTo>
                    <a:pt x="56723" y="183505"/>
                  </a:moveTo>
                  <a:lnTo>
                    <a:pt x="831320" y="183505"/>
                  </a:lnTo>
                  <a:lnTo>
                    <a:pt x="831320" y="56722"/>
                  </a:lnTo>
                  <a:lnTo>
                    <a:pt x="56723" y="56722"/>
                  </a:lnTo>
                  <a:close/>
                  <a:moveTo>
                    <a:pt x="56723" y="367012"/>
                  </a:moveTo>
                  <a:lnTo>
                    <a:pt x="831320" y="367012"/>
                  </a:lnTo>
                  <a:lnTo>
                    <a:pt x="831320" y="240227"/>
                  </a:lnTo>
                  <a:lnTo>
                    <a:pt x="56723" y="240227"/>
                  </a:lnTo>
                  <a:close/>
                  <a:moveTo>
                    <a:pt x="56723" y="550519"/>
                  </a:moveTo>
                  <a:lnTo>
                    <a:pt x="831320" y="550519"/>
                  </a:lnTo>
                  <a:lnTo>
                    <a:pt x="831320" y="423734"/>
                  </a:lnTo>
                  <a:lnTo>
                    <a:pt x="56723" y="423734"/>
                  </a:lnTo>
                  <a:close/>
                  <a:moveTo>
                    <a:pt x="56723" y="734026"/>
                  </a:moveTo>
                  <a:lnTo>
                    <a:pt x="831320" y="734026"/>
                  </a:lnTo>
                  <a:lnTo>
                    <a:pt x="831320" y="607241"/>
                  </a:lnTo>
                  <a:lnTo>
                    <a:pt x="56723" y="607241"/>
                  </a:lnTo>
                  <a:close/>
                  <a:moveTo>
                    <a:pt x="56723" y="917533"/>
                  </a:moveTo>
                  <a:lnTo>
                    <a:pt x="831320" y="917533"/>
                  </a:lnTo>
                  <a:lnTo>
                    <a:pt x="831320" y="790748"/>
                  </a:lnTo>
                  <a:lnTo>
                    <a:pt x="56723" y="790748"/>
                  </a:lnTo>
                  <a:close/>
                  <a:moveTo>
                    <a:pt x="56723" y="1101040"/>
                  </a:moveTo>
                  <a:lnTo>
                    <a:pt x="831320" y="1101040"/>
                  </a:lnTo>
                  <a:lnTo>
                    <a:pt x="831320" y="974255"/>
                  </a:lnTo>
                  <a:lnTo>
                    <a:pt x="56723" y="974255"/>
                  </a:lnTo>
                  <a:close/>
                  <a:moveTo>
                    <a:pt x="56723" y="1284547"/>
                  </a:moveTo>
                  <a:lnTo>
                    <a:pt x="831320" y="1284547"/>
                  </a:lnTo>
                  <a:lnTo>
                    <a:pt x="831320" y="1157762"/>
                  </a:lnTo>
                  <a:lnTo>
                    <a:pt x="56723" y="1157762"/>
                  </a:lnTo>
                  <a:close/>
                  <a:moveTo>
                    <a:pt x="56723" y="1468054"/>
                  </a:moveTo>
                  <a:lnTo>
                    <a:pt x="831320" y="1468054"/>
                  </a:lnTo>
                  <a:lnTo>
                    <a:pt x="831320" y="1341269"/>
                  </a:lnTo>
                  <a:lnTo>
                    <a:pt x="56723" y="1341269"/>
                  </a:lnTo>
                  <a:close/>
                  <a:moveTo>
                    <a:pt x="56723" y="1651561"/>
                  </a:moveTo>
                  <a:lnTo>
                    <a:pt x="831320" y="1651561"/>
                  </a:lnTo>
                  <a:lnTo>
                    <a:pt x="831320" y="1524776"/>
                  </a:lnTo>
                  <a:lnTo>
                    <a:pt x="56723" y="1524776"/>
                  </a:lnTo>
                  <a:close/>
                  <a:moveTo>
                    <a:pt x="0" y="1708282"/>
                  </a:moveTo>
                  <a:lnTo>
                    <a:pt x="0" y="0"/>
                  </a:lnTo>
                  <a:lnTo>
                    <a:pt x="14180" y="0"/>
                  </a:lnTo>
                  <a:lnTo>
                    <a:pt x="56723" y="0"/>
                  </a:lnTo>
                  <a:lnTo>
                    <a:pt x="831320" y="0"/>
                  </a:lnTo>
                  <a:lnTo>
                    <a:pt x="845502" y="0"/>
                  </a:lnTo>
                  <a:lnTo>
                    <a:pt x="888043" y="0"/>
                  </a:lnTo>
                  <a:lnTo>
                    <a:pt x="888043" y="1708282"/>
                  </a:lnTo>
                  <a:lnTo>
                    <a:pt x="845502" y="1708282"/>
                  </a:lnTo>
                  <a:lnTo>
                    <a:pt x="845502" y="1708283"/>
                  </a:lnTo>
                  <a:lnTo>
                    <a:pt x="14180" y="1708283"/>
                  </a:lnTo>
                  <a:lnTo>
                    <a:pt x="14180" y="1708282"/>
                  </a:lnTo>
                  <a:close/>
                </a:path>
              </a:pathLst>
            </a:custGeom>
            <a:solidFill>
              <a:schemeClr val="tx2">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8" name="Rounded Rectangle 9"/>
            <p:cNvSpPr/>
            <p:nvPr/>
          </p:nvSpPr>
          <p:spPr>
            <a:xfrm>
              <a:off x="3951726" y="3880525"/>
              <a:ext cx="177448" cy="226652"/>
            </a:xfrm>
            <a:custGeom>
              <a:avLst/>
              <a:gdLst/>
              <a:ahLst/>
              <a:cxnLst/>
              <a:rect l="l" t="t"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ounded Rectangle 37"/>
            <p:cNvSpPr/>
            <p:nvPr/>
          </p:nvSpPr>
          <p:spPr>
            <a:xfrm>
              <a:off x="3620544" y="3109218"/>
              <a:ext cx="662363" cy="275747"/>
            </a:xfrm>
            <a:prstGeom prst="roundRect">
              <a:avLst/>
            </a:prstGeom>
            <a:no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smtClean="0"/>
                <a:t>Rep</a:t>
              </a:r>
              <a:endParaRPr lang="en-US" sz="1200" b="1" dirty="0"/>
            </a:p>
          </p:txBody>
        </p:sp>
        <p:sp>
          <p:nvSpPr>
            <p:cNvPr id="64" name="Rounded Rectangle 63"/>
            <p:cNvSpPr/>
            <p:nvPr/>
          </p:nvSpPr>
          <p:spPr>
            <a:xfrm>
              <a:off x="3158661" y="3461108"/>
              <a:ext cx="1124246" cy="275747"/>
            </a:xfrm>
            <a:prstGeom prst="roundRect">
              <a:avLst/>
            </a:prstGeom>
            <a:no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smtClean="0"/>
                <a:t>Executor</a:t>
              </a:r>
              <a:endParaRPr lang="en-US" sz="1200" b="1" dirty="0"/>
            </a:p>
          </p:txBody>
        </p:sp>
      </p:grpSp>
      <p:grpSp>
        <p:nvGrpSpPr>
          <p:cNvPr id="68" name="Group 67"/>
          <p:cNvGrpSpPr/>
          <p:nvPr/>
        </p:nvGrpSpPr>
        <p:grpSpPr>
          <a:xfrm>
            <a:off x="4453406" y="2994605"/>
            <a:ext cx="1899792" cy="1237805"/>
            <a:chOff x="2494523" y="2985085"/>
            <a:chExt cx="1899792" cy="1237805"/>
          </a:xfrm>
        </p:grpSpPr>
        <p:grpSp>
          <p:nvGrpSpPr>
            <p:cNvPr id="69" name="Group 68"/>
            <p:cNvGrpSpPr/>
            <p:nvPr/>
          </p:nvGrpSpPr>
          <p:grpSpPr>
            <a:xfrm>
              <a:off x="2494523" y="2985085"/>
              <a:ext cx="1899792" cy="1237805"/>
              <a:chOff x="5412948" y="3105147"/>
              <a:chExt cx="1099435" cy="781048"/>
            </a:xfrm>
          </p:grpSpPr>
          <p:sp>
            <p:nvSpPr>
              <p:cNvPr id="74" name="Rounded Rectangle 73"/>
              <p:cNvSpPr>
                <a:spLocks noChangeArrowheads="1"/>
              </p:cNvSpPr>
              <p:nvPr/>
            </p:nvSpPr>
            <p:spPr bwMode="auto">
              <a:xfrm>
                <a:off x="5412948" y="3105147"/>
                <a:ext cx="1099435" cy="781048"/>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75" name="Oval 170"/>
              <p:cNvSpPr/>
              <p:nvPr/>
            </p:nvSpPr>
            <p:spPr>
              <a:xfrm>
                <a:off x="5452068" y="3183474"/>
                <a:ext cx="120901" cy="135006"/>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0" name="Rectangle 41"/>
            <p:cNvSpPr/>
            <p:nvPr/>
          </p:nvSpPr>
          <p:spPr>
            <a:xfrm rot="5400000">
              <a:off x="3230636" y="3132574"/>
              <a:ext cx="382604" cy="1736543"/>
            </a:xfrm>
            <a:custGeom>
              <a:avLst/>
              <a:gdLst/>
              <a:ahLst/>
              <a:cxnLst/>
              <a:rect l="l" t="t" r="r" b="b"/>
              <a:pathLst>
                <a:path w="888043" h="1708283">
                  <a:moveTo>
                    <a:pt x="56723" y="183505"/>
                  </a:moveTo>
                  <a:lnTo>
                    <a:pt x="831320" y="183505"/>
                  </a:lnTo>
                  <a:lnTo>
                    <a:pt x="831320" y="56722"/>
                  </a:lnTo>
                  <a:lnTo>
                    <a:pt x="56723" y="56722"/>
                  </a:lnTo>
                  <a:close/>
                  <a:moveTo>
                    <a:pt x="56723" y="367012"/>
                  </a:moveTo>
                  <a:lnTo>
                    <a:pt x="831320" y="367012"/>
                  </a:lnTo>
                  <a:lnTo>
                    <a:pt x="831320" y="240227"/>
                  </a:lnTo>
                  <a:lnTo>
                    <a:pt x="56723" y="240227"/>
                  </a:lnTo>
                  <a:close/>
                  <a:moveTo>
                    <a:pt x="56723" y="550519"/>
                  </a:moveTo>
                  <a:lnTo>
                    <a:pt x="831320" y="550519"/>
                  </a:lnTo>
                  <a:lnTo>
                    <a:pt x="831320" y="423734"/>
                  </a:lnTo>
                  <a:lnTo>
                    <a:pt x="56723" y="423734"/>
                  </a:lnTo>
                  <a:close/>
                  <a:moveTo>
                    <a:pt x="56723" y="734026"/>
                  </a:moveTo>
                  <a:lnTo>
                    <a:pt x="831320" y="734026"/>
                  </a:lnTo>
                  <a:lnTo>
                    <a:pt x="831320" y="607241"/>
                  </a:lnTo>
                  <a:lnTo>
                    <a:pt x="56723" y="607241"/>
                  </a:lnTo>
                  <a:close/>
                  <a:moveTo>
                    <a:pt x="56723" y="917533"/>
                  </a:moveTo>
                  <a:lnTo>
                    <a:pt x="831320" y="917533"/>
                  </a:lnTo>
                  <a:lnTo>
                    <a:pt x="831320" y="790748"/>
                  </a:lnTo>
                  <a:lnTo>
                    <a:pt x="56723" y="790748"/>
                  </a:lnTo>
                  <a:close/>
                  <a:moveTo>
                    <a:pt x="56723" y="1101040"/>
                  </a:moveTo>
                  <a:lnTo>
                    <a:pt x="831320" y="1101040"/>
                  </a:lnTo>
                  <a:lnTo>
                    <a:pt x="831320" y="974255"/>
                  </a:lnTo>
                  <a:lnTo>
                    <a:pt x="56723" y="974255"/>
                  </a:lnTo>
                  <a:close/>
                  <a:moveTo>
                    <a:pt x="56723" y="1284547"/>
                  </a:moveTo>
                  <a:lnTo>
                    <a:pt x="831320" y="1284547"/>
                  </a:lnTo>
                  <a:lnTo>
                    <a:pt x="831320" y="1157762"/>
                  </a:lnTo>
                  <a:lnTo>
                    <a:pt x="56723" y="1157762"/>
                  </a:lnTo>
                  <a:close/>
                  <a:moveTo>
                    <a:pt x="56723" y="1468054"/>
                  </a:moveTo>
                  <a:lnTo>
                    <a:pt x="831320" y="1468054"/>
                  </a:lnTo>
                  <a:lnTo>
                    <a:pt x="831320" y="1341269"/>
                  </a:lnTo>
                  <a:lnTo>
                    <a:pt x="56723" y="1341269"/>
                  </a:lnTo>
                  <a:close/>
                  <a:moveTo>
                    <a:pt x="56723" y="1651561"/>
                  </a:moveTo>
                  <a:lnTo>
                    <a:pt x="831320" y="1651561"/>
                  </a:lnTo>
                  <a:lnTo>
                    <a:pt x="831320" y="1524776"/>
                  </a:lnTo>
                  <a:lnTo>
                    <a:pt x="56723" y="1524776"/>
                  </a:lnTo>
                  <a:close/>
                  <a:moveTo>
                    <a:pt x="0" y="1708282"/>
                  </a:moveTo>
                  <a:lnTo>
                    <a:pt x="0" y="0"/>
                  </a:lnTo>
                  <a:lnTo>
                    <a:pt x="14180" y="0"/>
                  </a:lnTo>
                  <a:lnTo>
                    <a:pt x="56723" y="0"/>
                  </a:lnTo>
                  <a:lnTo>
                    <a:pt x="831320" y="0"/>
                  </a:lnTo>
                  <a:lnTo>
                    <a:pt x="845502" y="0"/>
                  </a:lnTo>
                  <a:lnTo>
                    <a:pt x="888043" y="0"/>
                  </a:lnTo>
                  <a:lnTo>
                    <a:pt x="888043" y="1708282"/>
                  </a:lnTo>
                  <a:lnTo>
                    <a:pt x="845502" y="1708282"/>
                  </a:lnTo>
                  <a:lnTo>
                    <a:pt x="845502" y="1708283"/>
                  </a:lnTo>
                  <a:lnTo>
                    <a:pt x="14180" y="1708283"/>
                  </a:lnTo>
                  <a:lnTo>
                    <a:pt x="14180" y="1708282"/>
                  </a:lnTo>
                  <a:close/>
                </a:path>
              </a:pathLst>
            </a:custGeom>
            <a:solidFill>
              <a:schemeClr val="tx2">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71" name="Rounded Rectangle 9"/>
            <p:cNvSpPr/>
            <p:nvPr/>
          </p:nvSpPr>
          <p:spPr>
            <a:xfrm>
              <a:off x="3951726" y="3880525"/>
              <a:ext cx="177448" cy="226652"/>
            </a:xfrm>
            <a:custGeom>
              <a:avLst/>
              <a:gdLst/>
              <a:ahLst/>
              <a:cxnLst/>
              <a:rect l="l" t="t"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ounded Rectangle 71"/>
            <p:cNvSpPr/>
            <p:nvPr/>
          </p:nvSpPr>
          <p:spPr>
            <a:xfrm>
              <a:off x="3620544" y="3109218"/>
              <a:ext cx="662363" cy="275747"/>
            </a:xfrm>
            <a:prstGeom prst="roundRect">
              <a:avLst/>
            </a:prstGeom>
            <a:no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smtClean="0"/>
                <a:t>Rep</a:t>
              </a:r>
              <a:endParaRPr lang="en-US" sz="1200" b="1" dirty="0"/>
            </a:p>
          </p:txBody>
        </p:sp>
        <p:sp>
          <p:nvSpPr>
            <p:cNvPr id="73" name="Rounded Rectangle 72"/>
            <p:cNvSpPr/>
            <p:nvPr/>
          </p:nvSpPr>
          <p:spPr>
            <a:xfrm>
              <a:off x="3158661" y="3461108"/>
              <a:ext cx="1124246" cy="275747"/>
            </a:xfrm>
            <a:prstGeom prst="roundRect">
              <a:avLst/>
            </a:prstGeom>
            <a:no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smtClean="0"/>
                <a:t>Executor</a:t>
              </a:r>
              <a:endParaRPr lang="en-US" sz="1200" b="1" dirty="0"/>
            </a:p>
          </p:txBody>
        </p:sp>
      </p:grpSp>
      <p:grpSp>
        <p:nvGrpSpPr>
          <p:cNvPr id="76" name="Group 75"/>
          <p:cNvGrpSpPr/>
          <p:nvPr/>
        </p:nvGrpSpPr>
        <p:grpSpPr>
          <a:xfrm>
            <a:off x="6402367" y="2995879"/>
            <a:ext cx="1899792" cy="1237805"/>
            <a:chOff x="2494523" y="2985085"/>
            <a:chExt cx="1899792" cy="1237805"/>
          </a:xfrm>
        </p:grpSpPr>
        <p:grpSp>
          <p:nvGrpSpPr>
            <p:cNvPr id="77" name="Group 76"/>
            <p:cNvGrpSpPr/>
            <p:nvPr/>
          </p:nvGrpSpPr>
          <p:grpSpPr>
            <a:xfrm>
              <a:off x="2494523" y="2985085"/>
              <a:ext cx="1899792" cy="1237805"/>
              <a:chOff x="5412948" y="3105147"/>
              <a:chExt cx="1099435" cy="781048"/>
            </a:xfrm>
          </p:grpSpPr>
          <p:sp>
            <p:nvSpPr>
              <p:cNvPr id="82" name="Rounded Rectangle 81"/>
              <p:cNvSpPr>
                <a:spLocks noChangeArrowheads="1"/>
              </p:cNvSpPr>
              <p:nvPr/>
            </p:nvSpPr>
            <p:spPr bwMode="auto">
              <a:xfrm>
                <a:off x="5412948" y="3105147"/>
                <a:ext cx="1099435" cy="781048"/>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83" name="Oval 170"/>
              <p:cNvSpPr/>
              <p:nvPr/>
            </p:nvSpPr>
            <p:spPr>
              <a:xfrm>
                <a:off x="5452068" y="3183474"/>
                <a:ext cx="120901" cy="135006"/>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8" name="Rectangle 41"/>
            <p:cNvSpPr/>
            <p:nvPr/>
          </p:nvSpPr>
          <p:spPr>
            <a:xfrm rot="5400000">
              <a:off x="3230636" y="3132574"/>
              <a:ext cx="382604" cy="1736543"/>
            </a:xfrm>
            <a:custGeom>
              <a:avLst/>
              <a:gdLst/>
              <a:ahLst/>
              <a:cxnLst/>
              <a:rect l="l" t="t" r="r" b="b"/>
              <a:pathLst>
                <a:path w="888043" h="1708283">
                  <a:moveTo>
                    <a:pt x="56723" y="183505"/>
                  </a:moveTo>
                  <a:lnTo>
                    <a:pt x="831320" y="183505"/>
                  </a:lnTo>
                  <a:lnTo>
                    <a:pt x="831320" y="56722"/>
                  </a:lnTo>
                  <a:lnTo>
                    <a:pt x="56723" y="56722"/>
                  </a:lnTo>
                  <a:close/>
                  <a:moveTo>
                    <a:pt x="56723" y="367012"/>
                  </a:moveTo>
                  <a:lnTo>
                    <a:pt x="831320" y="367012"/>
                  </a:lnTo>
                  <a:lnTo>
                    <a:pt x="831320" y="240227"/>
                  </a:lnTo>
                  <a:lnTo>
                    <a:pt x="56723" y="240227"/>
                  </a:lnTo>
                  <a:close/>
                  <a:moveTo>
                    <a:pt x="56723" y="550519"/>
                  </a:moveTo>
                  <a:lnTo>
                    <a:pt x="831320" y="550519"/>
                  </a:lnTo>
                  <a:lnTo>
                    <a:pt x="831320" y="423734"/>
                  </a:lnTo>
                  <a:lnTo>
                    <a:pt x="56723" y="423734"/>
                  </a:lnTo>
                  <a:close/>
                  <a:moveTo>
                    <a:pt x="56723" y="734026"/>
                  </a:moveTo>
                  <a:lnTo>
                    <a:pt x="831320" y="734026"/>
                  </a:lnTo>
                  <a:lnTo>
                    <a:pt x="831320" y="607241"/>
                  </a:lnTo>
                  <a:lnTo>
                    <a:pt x="56723" y="607241"/>
                  </a:lnTo>
                  <a:close/>
                  <a:moveTo>
                    <a:pt x="56723" y="917533"/>
                  </a:moveTo>
                  <a:lnTo>
                    <a:pt x="831320" y="917533"/>
                  </a:lnTo>
                  <a:lnTo>
                    <a:pt x="831320" y="790748"/>
                  </a:lnTo>
                  <a:lnTo>
                    <a:pt x="56723" y="790748"/>
                  </a:lnTo>
                  <a:close/>
                  <a:moveTo>
                    <a:pt x="56723" y="1101040"/>
                  </a:moveTo>
                  <a:lnTo>
                    <a:pt x="831320" y="1101040"/>
                  </a:lnTo>
                  <a:lnTo>
                    <a:pt x="831320" y="974255"/>
                  </a:lnTo>
                  <a:lnTo>
                    <a:pt x="56723" y="974255"/>
                  </a:lnTo>
                  <a:close/>
                  <a:moveTo>
                    <a:pt x="56723" y="1284547"/>
                  </a:moveTo>
                  <a:lnTo>
                    <a:pt x="831320" y="1284547"/>
                  </a:lnTo>
                  <a:lnTo>
                    <a:pt x="831320" y="1157762"/>
                  </a:lnTo>
                  <a:lnTo>
                    <a:pt x="56723" y="1157762"/>
                  </a:lnTo>
                  <a:close/>
                  <a:moveTo>
                    <a:pt x="56723" y="1468054"/>
                  </a:moveTo>
                  <a:lnTo>
                    <a:pt x="831320" y="1468054"/>
                  </a:lnTo>
                  <a:lnTo>
                    <a:pt x="831320" y="1341269"/>
                  </a:lnTo>
                  <a:lnTo>
                    <a:pt x="56723" y="1341269"/>
                  </a:lnTo>
                  <a:close/>
                  <a:moveTo>
                    <a:pt x="56723" y="1651561"/>
                  </a:moveTo>
                  <a:lnTo>
                    <a:pt x="831320" y="1651561"/>
                  </a:lnTo>
                  <a:lnTo>
                    <a:pt x="831320" y="1524776"/>
                  </a:lnTo>
                  <a:lnTo>
                    <a:pt x="56723" y="1524776"/>
                  </a:lnTo>
                  <a:close/>
                  <a:moveTo>
                    <a:pt x="0" y="1708282"/>
                  </a:moveTo>
                  <a:lnTo>
                    <a:pt x="0" y="0"/>
                  </a:lnTo>
                  <a:lnTo>
                    <a:pt x="14180" y="0"/>
                  </a:lnTo>
                  <a:lnTo>
                    <a:pt x="56723" y="0"/>
                  </a:lnTo>
                  <a:lnTo>
                    <a:pt x="831320" y="0"/>
                  </a:lnTo>
                  <a:lnTo>
                    <a:pt x="845502" y="0"/>
                  </a:lnTo>
                  <a:lnTo>
                    <a:pt x="888043" y="0"/>
                  </a:lnTo>
                  <a:lnTo>
                    <a:pt x="888043" y="1708282"/>
                  </a:lnTo>
                  <a:lnTo>
                    <a:pt x="845502" y="1708282"/>
                  </a:lnTo>
                  <a:lnTo>
                    <a:pt x="845502" y="1708283"/>
                  </a:lnTo>
                  <a:lnTo>
                    <a:pt x="14180" y="1708283"/>
                  </a:lnTo>
                  <a:lnTo>
                    <a:pt x="14180" y="1708282"/>
                  </a:lnTo>
                  <a:close/>
                </a:path>
              </a:pathLst>
            </a:custGeom>
            <a:solidFill>
              <a:schemeClr val="tx2">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79" name="Rounded Rectangle 9"/>
            <p:cNvSpPr/>
            <p:nvPr/>
          </p:nvSpPr>
          <p:spPr>
            <a:xfrm>
              <a:off x="3951726" y="3880525"/>
              <a:ext cx="177448" cy="226652"/>
            </a:xfrm>
            <a:custGeom>
              <a:avLst/>
              <a:gdLst/>
              <a:ahLst/>
              <a:cxnLst/>
              <a:rect l="l" t="t"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ounded Rectangle 79"/>
            <p:cNvSpPr/>
            <p:nvPr/>
          </p:nvSpPr>
          <p:spPr>
            <a:xfrm>
              <a:off x="3620544" y="3109218"/>
              <a:ext cx="662363" cy="275747"/>
            </a:xfrm>
            <a:prstGeom prst="roundRect">
              <a:avLst/>
            </a:prstGeom>
            <a:no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smtClean="0"/>
                <a:t>Rep</a:t>
              </a:r>
              <a:endParaRPr lang="en-US" sz="1200" b="1" dirty="0"/>
            </a:p>
          </p:txBody>
        </p:sp>
        <p:sp>
          <p:nvSpPr>
            <p:cNvPr id="81" name="Rounded Rectangle 80"/>
            <p:cNvSpPr/>
            <p:nvPr/>
          </p:nvSpPr>
          <p:spPr>
            <a:xfrm>
              <a:off x="3158661" y="3461108"/>
              <a:ext cx="1124246" cy="275747"/>
            </a:xfrm>
            <a:prstGeom prst="roundRect">
              <a:avLst/>
            </a:prstGeom>
            <a:no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smtClean="0"/>
                <a:t>Executor</a:t>
              </a:r>
              <a:endParaRPr lang="en-US" sz="1200" b="1" dirty="0"/>
            </a:p>
          </p:txBody>
        </p:sp>
      </p:grpSp>
      <p:cxnSp>
        <p:nvCxnSpPr>
          <p:cNvPr id="17" name="Elbow Connector 16"/>
          <p:cNvCxnSpPr>
            <a:stCxn id="44" idx="3"/>
            <a:endCxn id="55" idx="0"/>
          </p:cNvCxnSpPr>
          <p:nvPr/>
        </p:nvCxnSpPr>
        <p:spPr>
          <a:xfrm>
            <a:off x="6184059" y="1477817"/>
            <a:ext cx="1363653" cy="439398"/>
          </a:xfrm>
          <a:prstGeom prst="bentConnector2">
            <a:avLst/>
          </a:prstGeom>
          <a:ln w="19050">
            <a:solidFill>
              <a:schemeClr val="bg2"/>
            </a:solidFill>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10" idx="3"/>
            <a:endCxn id="44" idx="1"/>
          </p:cNvCxnSpPr>
          <p:nvPr/>
        </p:nvCxnSpPr>
        <p:spPr>
          <a:xfrm>
            <a:off x="3951726" y="1477817"/>
            <a:ext cx="666839" cy="0"/>
          </a:xfrm>
          <a:prstGeom prst="straightConnector1">
            <a:avLst/>
          </a:prstGeom>
          <a:ln w="19050">
            <a:solidFill>
              <a:schemeClr val="bg2"/>
            </a:solidFill>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55" idx="1"/>
            <a:endCxn id="57" idx="3"/>
          </p:cNvCxnSpPr>
          <p:nvPr/>
        </p:nvCxnSpPr>
        <p:spPr>
          <a:xfrm flipH="1">
            <a:off x="6005093" y="2139078"/>
            <a:ext cx="1153808" cy="216"/>
          </a:xfrm>
          <a:prstGeom prst="straightConnector1">
            <a:avLst/>
          </a:prstGeom>
          <a:ln w="19050">
            <a:solidFill>
              <a:schemeClr val="bg2"/>
            </a:solidFill>
            <a:tailEnd type="arrow"/>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stCxn id="57" idx="2"/>
            <a:endCxn id="15" idx="0"/>
          </p:cNvCxnSpPr>
          <p:nvPr/>
        </p:nvCxnSpPr>
        <p:spPr>
          <a:xfrm flipH="1">
            <a:off x="3444419" y="2361157"/>
            <a:ext cx="1959487" cy="623928"/>
          </a:xfrm>
          <a:prstGeom prst="straightConnector1">
            <a:avLst/>
          </a:prstGeom>
          <a:ln w="19050">
            <a:solidFill>
              <a:schemeClr val="bg2"/>
            </a:solidFill>
            <a:tailEnd type="arrow"/>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stCxn id="57" idx="2"/>
            <a:endCxn id="74" idx="0"/>
          </p:cNvCxnSpPr>
          <p:nvPr/>
        </p:nvCxnSpPr>
        <p:spPr>
          <a:xfrm flipH="1">
            <a:off x="5403302" y="2361157"/>
            <a:ext cx="604" cy="633448"/>
          </a:xfrm>
          <a:prstGeom prst="straightConnector1">
            <a:avLst/>
          </a:prstGeom>
          <a:ln w="19050">
            <a:solidFill>
              <a:schemeClr val="bg2"/>
            </a:solidFill>
            <a:tailEnd type="arrow"/>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stCxn id="57" idx="2"/>
            <a:endCxn id="82" idx="0"/>
          </p:cNvCxnSpPr>
          <p:nvPr/>
        </p:nvCxnSpPr>
        <p:spPr>
          <a:xfrm>
            <a:off x="5403906" y="2361157"/>
            <a:ext cx="1948357" cy="634722"/>
          </a:xfrm>
          <a:prstGeom prst="straightConnector1">
            <a:avLst/>
          </a:prstGeom>
          <a:ln w="19050">
            <a:solidFill>
              <a:schemeClr val="bg2"/>
            </a:solidFill>
            <a:tailEnd type="arrow"/>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flipV="1">
            <a:off x="3158661" y="2426656"/>
            <a:ext cx="1725461" cy="558429"/>
          </a:xfrm>
          <a:prstGeom prst="straightConnector1">
            <a:avLst/>
          </a:prstGeom>
          <a:ln w="19050">
            <a:solidFill>
              <a:schemeClr val="bg2"/>
            </a:solidFill>
            <a:tailEnd type="arrow"/>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flipV="1">
            <a:off x="5298523" y="2426656"/>
            <a:ext cx="0" cy="558430"/>
          </a:xfrm>
          <a:prstGeom prst="straightConnector1">
            <a:avLst/>
          </a:prstGeom>
          <a:ln w="19050">
            <a:solidFill>
              <a:schemeClr val="bg2"/>
            </a:solidFill>
            <a:tailEnd type="arrow"/>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flipH="1" flipV="1">
            <a:off x="5926787" y="2426656"/>
            <a:ext cx="1637103" cy="558429"/>
          </a:xfrm>
          <a:prstGeom prst="straightConnector1">
            <a:avLst/>
          </a:prstGeom>
          <a:ln w="19050">
            <a:solidFill>
              <a:schemeClr val="bg2"/>
            </a:solidFill>
            <a:tailEnd type="arrow"/>
          </a:ln>
        </p:spPr>
        <p:style>
          <a:lnRef idx="1">
            <a:schemeClr val="accent1"/>
          </a:lnRef>
          <a:fillRef idx="0">
            <a:schemeClr val="accent1"/>
          </a:fillRef>
          <a:effectRef idx="0">
            <a:schemeClr val="accent1"/>
          </a:effectRef>
          <a:fontRef idx="minor">
            <a:schemeClr val="tx1"/>
          </a:fontRef>
        </p:style>
      </p:cxnSp>
      <p:sp>
        <p:nvSpPr>
          <p:cNvPr id="97" name="Right Arrow 96"/>
          <p:cNvSpPr/>
          <p:nvPr/>
        </p:nvSpPr>
        <p:spPr>
          <a:xfrm>
            <a:off x="202236" y="2633663"/>
            <a:ext cx="1435517" cy="776287"/>
          </a:xfrm>
          <a:prstGeom prst="rightArrow">
            <a:avLst>
              <a:gd name="adj1" fmla="val 72086"/>
              <a:gd name="adj2" fmla="val 41820"/>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smtClean="0"/>
              <a:t>ACCESS APP</a:t>
            </a:r>
            <a:endParaRPr lang="en-US" sz="1400" dirty="0"/>
          </a:p>
        </p:txBody>
      </p:sp>
      <p:sp>
        <p:nvSpPr>
          <p:cNvPr id="113" name="Teardrop 112"/>
          <p:cNvSpPr/>
          <p:nvPr/>
        </p:nvSpPr>
        <p:spPr>
          <a:xfrm rot="18900000">
            <a:off x="3168087" y="3971433"/>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4" name="Curved Connector 53"/>
          <p:cNvCxnSpPr>
            <a:stCxn id="97" idx="3"/>
            <a:endCxn id="15" idx="1"/>
          </p:cNvCxnSpPr>
          <p:nvPr/>
        </p:nvCxnSpPr>
        <p:spPr>
          <a:xfrm>
            <a:off x="1637753" y="3021807"/>
            <a:ext cx="856770" cy="582181"/>
          </a:xfrm>
          <a:prstGeom prst="curvedConnector3">
            <a:avLst/>
          </a:prstGeom>
          <a:ln w="19050">
            <a:solidFill>
              <a:schemeClr val="bg2"/>
            </a:solidFill>
            <a:tailEnd type="arrow"/>
          </a:ln>
        </p:spPr>
        <p:style>
          <a:lnRef idx="1">
            <a:schemeClr val="accent1"/>
          </a:lnRef>
          <a:fillRef idx="0">
            <a:schemeClr val="accent1"/>
          </a:fillRef>
          <a:effectRef idx="0">
            <a:schemeClr val="accent1"/>
          </a:effectRef>
          <a:fontRef idx="minor">
            <a:schemeClr val="tx1"/>
          </a:fontRef>
        </p:style>
      </p:cxnSp>
      <p:sp>
        <p:nvSpPr>
          <p:cNvPr id="66" name="Title 1"/>
          <p:cNvSpPr>
            <a:spLocks noGrp="1"/>
          </p:cNvSpPr>
          <p:nvPr>
            <p:ph type="title"/>
          </p:nvPr>
        </p:nvSpPr>
        <p:spPr>
          <a:xfrm>
            <a:off x="366713" y="325438"/>
            <a:ext cx="8410575" cy="460375"/>
          </a:xfrm>
        </p:spPr>
        <p:txBody>
          <a:bodyPr/>
          <a:lstStyle/>
          <a:p>
            <a:r>
              <a:rPr lang="en-US" sz="2800" dirty="0">
                <a:solidFill>
                  <a:srgbClr val="2C95DD"/>
                </a:solidFill>
              </a:rPr>
              <a:t>Deploying an </a:t>
            </a:r>
            <a:r>
              <a:rPr lang="en-US" sz="2800" dirty="0" smtClean="0">
                <a:solidFill>
                  <a:srgbClr val="2C95DD"/>
                </a:solidFill>
              </a:rPr>
              <a:t>Application and containers</a:t>
            </a:r>
            <a:endParaRPr lang="en-US" sz="2800" dirty="0">
              <a:solidFill>
                <a:srgbClr val="2C95DD"/>
              </a:solidFill>
            </a:endParaRPr>
          </a:p>
        </p:txBody>
      </p:sp>
      <p:pic>
        <p:nvPicPr>
          <p:cNvPr id="56" name="Picture 55"/>
          <p:cNvPicPr>
            <a:picLocks noChangeAspect="1"/>
          </p:cNvPicPr>
          <p:nvPr/>
        </p:nvPicPr>
        <p:blipFill>
          <a:blip r:embed="rId3"/>
          <a:stretch>
            <a:fillRect/>
          </a:stretch>
        </p:blipFill>
        <p:spPr>
          <a:xfrm>
            <a:off x="6848194" y="1036163"/>
            <a:ext cx="1830141" cy="391271"/>
          </a:xfrm>
          <a:prstGeom prst="rect">
            <a:avLst/>
          </a:prstGeom>
        </p:spPr>
      </p:pic>
      <p:cxnSp>
        <p:nvCxnSpPr>
          <p:cNvPr id="58" name="Straight Arrow Connector 57"/>
          <p:cNvCxnSpPr>
            <a:stCxn id="57" idx="1"/>
          </p:cNvCxnSpPr>
          <p:nvPr/>
        </p:nvCxnSpPr>
        <p:spPr>
          <a:xfrm flipH="1">
            <a:off x="2191812" y="2139294"/>
            <a:ext cx="2610906" cy="474"/>
          </a:xfrm>
          <a:prstGeom prst="straightConnector1">
            <a:avLst/>
          </a:prstGeom>
          <a:ln w="19050">
            <a:solidFill>
              <a:schemeClr val="bg2"/>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609281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left)">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wipe(left)">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wipe(right)">
                                      <p:cBhvr>
                                        <p:cTn id="17" dur="500"/>
                                        <p:tgtEl>
                                          <p:spTgt spid="2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wipe(up)">
                                      <p:cBhvr>
                                        <p:cTn id="22" dur="500"/>
                                        <p:tgtEl>
                                          <p:spTgt spid="26"/>
                                        </p:tgtEl>
                                      </p:cBhvr>
                                    </p:animEffect>
                                  </p:childTnLst>
                                </p:cTn>
                              </p:par>
                              <p:par>
                                <p:cTn id="23" presetID="22" presetClass="entr" presetSubtype="1" fill="hold" nodeType="withEffect">
                                  <p:stCondLst>
                                    <p:cond delay="0"/>
                                  </p:stCondLst>
                                  <p:childTnLst>
                                    <p:set>
                                      <p:cBhvr>
                                        <p:cTn id="24" dur="1" fill="hold">
                                          <p:stCondLst>
                                            <p:cond delay="0"/>
                                          </p:stCondLst>
                                        </p:cTn>
                                        <p:tgtEl>
                                          <p:spTgt spid="30"/>
                                        </p:tgtEl>
                                        <p:attrNameLst>
                                          <p:attrName>style.visibility</p:attrName>
                                        </p:attrNameLst>
                                      </p:cBhvr>
                                      <p:to>
                                        <p:strVal val="visible"/>
                                      </p:to>
                                    </p:set>
                                    <p:animEffect transition="in" filter="wipe(up)">
                                      <p:cBhvr>
                                        <p:cTn id="25" dur="500"/>
                                        <p:tgtEl>
                                          <p:spTgt spid="30"/>
                                        </p:tgtEl>
                                      </p:cBhvr>
                                    </p:animEffect>
                                  </p:childTnLst>
                                </p:cTn>
                              </p:par>
                              <p:par>
                                <p:cTn id="26" presetID="22" presetClass="entr" presetSubtype="1" fill="hold" nodeType="withEffect">
                                  <p:stCondLst>
                                    <p:cond delay="0"/>
                                  </p:stCondLst>
                                  <p:childTnLst>
                                    <p:set>
                                      <p:cBhvr>
                                        <p:cTn id="27" dur="1" fill="hold">
                                          <p:stCondLst>
                                            <p:cond delay="0"/>
                                          </p:stCondLst>
                                        </p:cTn>
                                        <p:tgtEl>
                                          <p:spTgt spid="32"/>
                                        </p:tgtEl>
                                        <p:attrNameLst>
                                          <p:attrName>style.visibility</p:attrName>
                                        </p:attrNameLst>
                                      </p:cBhvr>
                                      <p:to>
                                        <p:strVal val="visible"/>
                                      </p:to>
                                    </p:set>
                                    <p:animEffect transition="in" filter="wipe(up)">
                                      <p:cBhvr>
                                        <p:cTn id="28" dur="500"/>
                                        <p:tgtEl>
                                          <p:spTgt spid="32"/>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nodeType="clickEffect">
                                  <p:stCondLst>
                                    <p:cond delay="0"/>
                                  </p:stCondLst>
                                  <p:childTnLst>
                                    <p:set>
                                      <p:cBhvr>
                                        <p:cTn id="32" dur="1" fill="hold">
                                          <p:stCondLst>
                                            <p:cond delay="0"/>
                                          </p:stCondLst>
                                        </p:cTn>
                                        <p:tgtEl>
                                          <p:spTgt spid="39"/>
                                        </p:tgtEl>
                                        <p:attrNameLst>
                                          <p:attrName>style.visibility</p:attrName>
                                        </p:attrNameLst>
                                      </p:cBhvr>
                                      <p:to>
                                        <p:strVal val="visible"/>
                                      </p:to>
                                    </p:set>
                                    <p:animEffect transition="in" filter="wipe(down)">
                                      <p:cBhvr>
                                        <p:cTn id="33" dur="500"/>
                                        <p:tgtEl>
                                          <p:spTgt spid="39"/>
                                        </p:tgtEl>
                                      </p:cBhvr>
                                    </p:animEffect>
                                  </p:childTnLst>
                                </p:cTn>
                              </p:par>
                              <p:par>
                                <p:cTn id="34" presetID="22" presetClass="entr" presetSubtype="4" fill="hold" nodeType="withEffect">
                                  <p:stCondLst>
                                    <p:cond delay="0"/>
                                  </p:stCondLst>
                                  <p:childTnLst>
                                    <p:set>
                                      <p:cBhvr>
                                        <p:cTn id="35" dur="1" fill="hold">
                                          <p:stCondLst>
                                            <p:cond delay="0"/>
                                          </p:stCondLst>
                                        </p:cTn>
                                        <p:tgtEl>
                                          <p:spTgt spid="42"/>
                                        </p:tgtEl>
                                        <p:attrNameLst>
                                          <p:attrName>style.visibility</p:attrName>
                                        </p:attrNameLst>
                                      </p:cBhvr>
                                      <p:to>
                                        <p:strVal val="visible"/>
                                      </p:to>
                                    </p:set>
                                    <p:animEffect transition="in" filter="wipe(down)">
                                      <p:cBhvr>
                                        <p:cTn id="36" dur="500"/>
                                        <p:tgtEl>
                                          <p:spTgt spid="42"/>
                                        </p:tgtEl>
                                      </p:cBhvr>
                                    </p:animEffect>
                                  </p:childTnLst>
                                </p:cTn>
                              </p:par>
                              <p:par>
                                <p:cTn id="37" presetID="22" presetClass="entr" presetSubtype="4" fill="hold" nodeType="withEffect">
                                  <p:stCondLst>
                                    <p:cond delay="0"/>
                                  </p:stCondLst>
                                  <p:childTnLst>
                                    <p:set>
                                      <p:cBhvr>
                                        <p:cTn id="38" dur="1" fill="hold">
                                          <p:stCondLst>
                                            <p:cond delay="0"/>
                                          </p:stCondLst>
                                        </p:cTn>
                                        <p:tgtEl>
                                          <p:spTgt spid="46"/>
                                        </p:tgtEl>
                                        <p:attrNameLst>
                                          <p:attrName>style.visibility</p:attrName>
                                        </p:attrNameLst>
                                      </p:cBhvr>
                                      <p:to>
                                        <p:strVal val="visible"/>
                                      </p:to>
                                    </p:set>
                                    <p:animEffect transition="in" filter="wipe(down)">
                                      <p:cBhvr>
                                        <p:cTn id="39" dur="500"/>
                                        <p:tgtEl>
                                          <p:spTgt spid="46"/>
                                        </p:tgtEl>
                                      </p:cBhvr>
                                    </p:animEffect>
                                  </p:childTnLst>
                                </p:cTn>
                              </p:par>
                            </p:childTnLst>
                          </p:cTn>
                        </p:par>
                      </p:childTnLst>
                    </p:cTn>
                  </p:par>
                  <p:par>
                    <p:cTn id="40" fill="hold">
                      <p:stCondLst>
                        <p:cond delay="indefinite"/>
                      </p:stCondLst>
                      <p:childTnLst>
                        <p:par>
                          <p:cTn id="41" fill="hold">
                            <p:stCondLst>
                              <p:cond delay="0"/>
                            </p:stCondLst>
                            <p:childTnLst>
                              <p:par>
                                <p:cTn id="42" presetID="55" presetClass="entr" presetSubtype="0" fill="hold" grpId="0" nodeType="clickEffect">
                                  <p:stCondLst>
                                    <p:cond delay="0"/>
                                  </p:stCondLst>
                                  <p:childTnLst>
                                    <p:set>
                                      <p:cBhvr>
                                        <p:cTn id="43" dur="1" fill="hold">
                                          <p:stCondLst>
                                            <p:cond delay="0"/>
                                          </p:stCondLst>
                                        </p:cTn>
                                        <p:tgtEl>
                                          <p:spTgt spid="113"/>
                                        </p:tgtEl>
                                        <p:attrNameLst>
                                          <p:attrName>style.visibility</p:attrName>
                                        </p:attrNameLst>
                                      </p:cBhvr>
                                      <p:to>
                                        <p:strVal val="visible"/>
                                      </p:to>
                                    </p:set>
                                    <p:anim calcmode="lin" valueType="num">
                                      <p:cBhvr>
                                        <p:cTn id="44" dur="1000" fill="hold"/>
                                        <p:tgtEl>
                                          <p:spTgt spid="113"/>
                                        </p:tgtEl>
                                        <p:attrNameLst>
                                          <p:attrName>ppt_w</p:attrName>
                                        </p:attrNameLst>
                                      </p:cBhvr>
                                      <p:tavLst>
                                        <p:tav tm="0">
                                          <p:val>
                                            <p:strVal val="#ppt_w*0.70"/>
                                          </p:val>
                                        </p:tav>
                                        <p:tav tm="100000">
                                          <p:val>
                                            <p:strVal val="#ppt_w"/>
                                          </p:val>
                                        </p:tav>
                                      </p:tavLst>
                                    </p:anim>
                                    <p:anim calcmode="lin" valueType="num">
                                      <p:cBhvr>
                                        <p:cTn id="45" dur="1000" fill="hold"/>
                                        <p:tgtEl>
                                          <p:spTgt spid="113"/>
                                        </p:tgtEl>
                                        <p:attrNameLst>
                                          <p:attrName>ppt_h</p:attrName>
                                        </p:attrNameLst>
                                      </p:cBhvr>
                                      <p:tavLst>
                                        <p:tav tm="0">
                                          <p:val>
                                            <p:strVal val="#ppt_h"/>
                                          </p:val>
                                        </p:tav>
                                        <p:tav tm="100000">
                                          <p:val>
                                            <p:strVal val="#ppt_h"/>
                                          </p:val>
                                        </p:tav>
                                      </p:tavLst>
                                    </p:anim>
                                    <p:animEffect transition="in" filter="fade">
                                      <p:cBhvr>
                                        <p:cTn id="46" dur="1000"/>
                                        <p:tgtEl>
                                          <p:spTgt spid="113"/>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2" fill="hold" nodeType="clickEffect">
                                  <p:stCondLst>
                                    <p:cond delay="0"/>
                                  </p:stCondLst>
                                  <p:childTnLst>
                                    <p:set>
                                      <p:cBhvr>
                                        <p:cTn id="50" dur="1" fill="hold">
                                          <p:stCondLst>
                                            <p:cond delay="0"/>
                                          </p:stCondLst>
                                        </p:cTn>
                                        <p:tgtEl>
                                          <p:spTgt spid="58"/>
                                        </p:tgtEl>
                                        <p:attrNameLst>
                                          <p:attrName>style.visibility</p:attrName>
                                        </p:attrNameLst>
                                      </p:cBhvr>
                                      <p:to>
                                        <p:strVal val="visible"/>
                                      </p:to>
                                    </p:set>
                                    <p:animEffect transition="in" filter="wipe(right)">
                                      <p:cBhvr>
                                        <p:cTn id="51" dur="500"/>
                                        <p:tgtEl>
                                          <p:spTgt spid="58"/>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nodeType="clickEffect">
                                  <p:stCondLst>
                                    <p:cond delay="0"/>
                                  </p:stCondLst>
                                  <p:childTnLst>
                                    <p:set>
                                      <p:cBhvr>
                                        <p:cTn id="55" dur="1" fill="hold">
                                          <p:stCondLst>
                                            <p:cond delay="0"/>
                                          </p:stCondLst>
                                        </p:cTn>
                                        <p:tgtEl>
                                          <p:spTgt spid="54"/>
                                        </p:tgtEl>
                                        <p:attrNameLst>
                                          <p:attrName>style.visibility</p:attrName>
                                        </p:attrNameLst>
                                      </p:cBhvr>
                                      <p:to>
                                        <p:strVal val="visible"/>
                                      </p:to>
                                    </p:set>
                                    <p:animEffect transition="in" filter="wipe(left)">
                                      <p:cBhvr>
                                        <p:cTn id="56"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366713" y="206375"/>
            <a:ext cx="8410575" cy="460375"/>
          </a:xfrm>
        </p:spPr>
        <p:txBody>
          <a:bodyPr/>
          <a:lstStyle/>
          <a:p>
            <a:r>
              <a:rPr lang="en-US" sz="2800" dirty="0">
                <a:solidFill>
                  <a:srgbClr val="2C95DD"/>
                </a:solidFill>
              </a:rPr>
              <a:t>Application</a:t>
            </a:r>
            <a:r>
              <a:rPr lang="en-US" sz="2800" dirty="0">
                <a:solidFill>
                  <a:srgbClr val="29756E"/>
                </a:solidFill>
                <a:uFill>
                  <a:solidFill>
                    <a:srgbClr val="2C95DD"/>
                  </a:solidFill>
                </a:uFill>
              </a:rPr>
              <a:t> </a:t>
            </a:r>
            <a:r>
              <a:rPr lang="en-US" sz="2800" dirty="0" smtClean="0">
                <a:solidFill>
                  <a:srgbClr val="2C95DD"/>
                </a:solidFill>
              </a:rPr>
              <a:t>scaling</a:t>
            </a:r>
            <a:endParaRPr lang="en-US" sz="2800" dirty="0">
              <a:solidFill>
                <a:srgbClr val="2C95DD"/>
              </a:solidFill>
            </a:endParaRPr>
          </a:p>
        </p:txBody>
      </p:sp>
      <p:sp>
        <p:nvSpPr>
          <p:cNvPr id="5" name="Rounded Rectangle 4"/>
          <p:cNvSpPr/>
          <p:nvPr/>
        </p:nvSpPr>
        <p:spPr>
          <a:xfrm>
            <a:off x="1637752" y="666751"/>
            <a:ext cx="7162799" cy="3867620"/>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a:defRPr/>
            </a:pPr>
            <a:endParaRPr lang="en-US" sz="1600" dirty="0">
              <a:solidFill>
                <a:srgbClr val="008881"/>
              </a:solidFill>
              <a:latin typeface="Arial"/>
            </a:endParaRPr>
          </a:p>
        </p:txBody>
      </p:sp>
      <p:sp>
        <p:nvSpPr>
          <p:cNvPr id="6" name="Rounded Rectangle 5"/>
          <p:cNvSpPr/>
          <p:nvPr/>
        </p:nvSpPr>
        <p:spPr bwMode="auto">
          <a:xfrm rot="16200000">
            <a:off x="214097" y="2499035"/>
            <a:ext cx="3581399" cy="374030"/>
          </a:xfrm>
          <a:prstGeom prst="roundRect">
            <a:avLst>
              <a:gd name="adj" fmla="val 8685"/>
            </a:avLst>
          </a:prstGeom>
          <a:solidFill>
            <a:srgbClr val="369188"/>
          </a:solidFill>
          <a:ln w="41275">
            <a:noFill/>
            <a:round/>
            <a:headEnd/>
            <a:tailEnd/>
          </a:ln>
        </p:spPr>
        <p:txBody>
          <a:bodyPr wrap="none" lIns="182880" tIns="0" rIns="0" bIns="0" rtlCol="0" anchor="ctr"/>
          <a:lstStyle/>
          <a:p>
            <a:r>
              <a:rPr lang="en-US" sz="1600" dirty="0" smtClean="0">
                <a:solidFill>
                  <a:prstClr val="white">
                    <a:lumMod val="95000"/>
                  </a:prstClr>
                </a:solidFill>
                <a:latin typeface="Calibri"/>
              </a:rPr>
              <a:t>Router</a:t>
            </a:r>
          </a:p>
        </p:txBody>
      </p:sp>
      <p:sp>
        <p:nvSpPr>
          <p:cNvPr id="7" name="Rounded Rectangle 6"/>
          <p:cNvSpPr>
            <a:spLocks noChangeArrowheads="1"/>
          </p:cNvSpPr>
          <p:nvPr/>
        </p:nvSpPr>
        <p:spPr bwMode="auto">
          <a:xfrm>
            <a:off x="2286000" y="1200150"/>
            <a:ext cx="1533402" cy="443726"/>
          </a:xfrm>
          <a:prstGeom prst="roundRect">
            <a:avLst>
              <a:gd name="adj" fmla="val 4579"/>
            </a:avLst>
          </a:prstGeom>
          <a:solidFill>
            <a:schemeClr val="bg1">
              <a:lumMod val="65000"/>
            </a:schemeClr>
          </a:solidFill>
          <a:ln w="9525">
            <a:noFill/>
            <a:round/>
            <a:headEnd/>
            <a:tailEnd/>
          </a:ln>
          <a:effectLst>
            <a:outerShdw blurRad="40000" dist="23000" dir="5400000" rotWithShape="0">
              <a:srgbClr val="808080">
                <a:alpha val="34999"/>
              </a:srgbClr>
            </a:outerShdw>
          </a:effectLst>
        </p:spPr>
        <p:txBody>
          <a:bodyPr lIns="320040" tIns="0" rIns="0" bIns="0" anchor="ctr"/>
          <a:lstStyle/>
          <a:p>
            <a:pPr>
              <a:defRPr/>
            </a:pPr>
            <a:r>
              <a:rPr lang="en-US" sz="1200" b="1" dirty="0" err="1" smtClean="0">
                <a:solidFill>
                  <a:srgbClr val="FFFFFF"/>
                </a:solidFill>
                <a:latin typeface="Arial"/>
              </a:rPr>
              <a:t>Blobstore</a:t>
            </a:r>
            <a:endParaRPr lang="en-US" sz="1200" b="1" dirty="0">
              <a:solidFill>
                <a:srgbClr val="FFFFFF"/>
              </a:solidFill>
              <a:latin typeface="Arial"/>
            </a:endParaRPr>
          </a:p>
        </p:txBody>
      </p:sp>
      <p:sp>
        <p:nvSpPr>
          <p:cNvPr id="8" name="Oval 194"/>
          <p:cNvSpPr/>
          <p:nvPr/>
        </p:nvSpPr>
        <p:spPr>
          <a:xfrm>
            <a:off x="2349505" y="1314154"/>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nvGrpSpPr>
          <p:cNvPr id="9" name="Group 8"/>
          <p:cNvGrpSpPr/>
          <p:nvPr/>
        </p:nvGrpSpPr>
        <p:grpSpPr>
          <a:xfrm>
            <a:off x="4033940" y="1200150"/>
            <a:ext cx="1533402" cy="443726"/>
            <a:chOff x="5181600" y="2326964"/>
            <a:chExt cx="1533402" cy="443726"/>
          </a:xfrm>
        </p:grpSpPr>
        <p:sp>
          <p:nvSpPr>
            <p:cNvPr id="10" name="Rounded Rectangle 9"/>
            <p:cNvSpPr>
              <a:spLocks noChangeArrowheads="1"/>
            </p:cNvSpPr>
            <p:nvPr/>
          </p:nvSpPr>
          <p:spPr bwMode="auto">
            <a:xfrm>
              <a:off x="5181600" y="2326964"/>
              <a:ext cx="15334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a:defRPr/>
              </a:pPr>
              <a:r>
                <a:rPr lang="en-US" sz="1200" b="1" dirty="0" smtClean="0">
                  <a:solidFill>
                    <a:srgbClr val="FFFFFF"/>
                  </a:solidFill>
                  <a:latin typeface="Arial"/>
                </a:rPr>
                <a:t>Cloud Controller</a:t>
              </a:r>
              <a:endParaRPr lang="en-US" sz="1200" b="1" dirty="0">
                <a:solidFill>
                  <a:srgbClr val="FFFFFF"/>
                </a:solidFill>
                <a:latin typeface="Arial"/>
              </a:endParaRPr>
            </a:p>
          </p:txBody>
        </p:sp>
        <p:sp>
          <p:nvSpPr>
            <p:cNvPr id="11" name="Rectangle 76"/>
            <p:cNvSpPr/>
            <p:nvPr/>
          </p:nvSpPr>
          <p:spPr>
            <a:xfrm>
              <a:off x="5257800" y="2430983"/>
              <a:ext cx="199082" cy="265671"/>
            </a:xfrm>
            <a:custGeom>
              <a:avLst/>
              <a:gdLst/>
              <a:ahLst/>
              <a:cxnLst/>
              <a:rect l="l" t="t" r="r" b="b"/>
              <a:pathLst>
                <a:path w="661988" h="883413">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sp>
        <p:nvSpPr>
          <p:cNvPr id="12" name="Rounded Rectangle 11"/>
          <p:cNvSpPr>
            <a:spLocks noChangeArrowheads="1"/>
          </p:cNvSpPr>
          <p:nvPr/>
        </p:nvSpPr>
        <p:spPr bwMode="auto">
          <a:xfrm>
            <a:off x="4033940" y="2516959"/>
            <a:ext cx="15334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a:defRPr/>
            </a:pPr>
            <a:r>
              <a:rPr lang="en-US" sz="1200" b="1" dirty="0">
                <a:solidFill>
                  <a:srgbClr val="FFFFFF"/>
                </a:solidFill>
                <a:latin typeface="Arial"/>
              </a:rPr>
              <a:t> </a:t>
            </a:r>
            <a:r>
              <a:rPr lang="en-US" sz="1200" b="1" dirty="0" smtClean="0">
                <a:solidFill>
                  <a:srgbClr val="FFFFFF"/>
                </a:solidFill>
                <a:latin typeface="Arial"/>
              </a:rPr>
              <a:t>BBS</a:t>
            </a:r>
            <a:endParaRPr lang="en-US" sz="1200" b="1" dirty="0">
              <a:solidFill>
                <a:srgbClr val="FFFFFF"/>
              </a:solidFill>
              <a:latin typeface="Arial"/>
            </a:endParaRPr>
          </a:p>
        </p:txBody>
      </p:sp>
      <p:grpSp>
        <p:nvGrpSpPr>
          <p:cNvPr id="14" name="Group 13"/>
          <p:cNvGrpSpPr/>
          <p:nvPr/>
        </p:nvGrpSpPr>
        <p:grpSpPr>
          <a:xfrm>
            <a:off x="3057291" y="3653690"/>
            <a:ext cx="1099435" cy="781049"/>
            <a:chOff x="5412945" y="3105151"/>
            <a:chExt cx="1099435" cy="781049"/>
          </a:xfrm>
        </p:grpSpPr>
        <p:sp>
          <p:nvSpPr>
            <p:cNvPr id="15" name="Rounded Rectangle 14"/>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a:defRPr/>
              </a:pPr>
              <a:r>
                <a:rPr lang="en-US" sz="1200" b="1" dirty="0" smtClean="0">
                  <a:solidFill>
                    <a:srgbClr val="FFFFFF"/>
                  </a:solidFill>
                  <a:latin typeface="Arial"/>
                </a:rPr>
                <a:t>Cell</a:t>
              </a:r>
              <a:endParaRPr lang="en-US" sz="1200" b="1" dirty="0">
                <a:solidFill>
                  <a:srgbClr val="FFFFFF"/>
                </a:solidFill>
                <a:latin typeface="Arial"/>
              </a:endParaRPr>
            </a:p>
          </p:txBody>
        </p:sp>
        <p:sp>
          <p:nvSpPr>
            <p:cNvPr id="16"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grpSp>
        <p:nvGrpSpPr>
          <p:cNvPr id="17" name="Group 16"/>
          <p:cNvGrpSpPr/>
          <p:nvPr/>
        </p:nvGrpSpPr>
        <p:grpSpPr>
          <a:xfrm>
            <a:off x="4249005" y="3653690"/>
            <a:ext cx="1099435" cy="781049"/>
            <a:chOff x="5412945" y="3105151"/>
            <a:chExt cx="1099435" cy="781049"/>
          </a:xfrm>
        </p:grpSpPr>
        <p:sp>
          <p:nvSpPr>
            <p:cNvPr id="18" name="Rounded Rectangle 17"/>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a:defRPr/>
              </a:pPr>
              <a:r>
                <a:rPr lang="en-US" sz="1200" b="1" dirty="0" smtClean="0">
                  <a:solidFill>
                    <a:srgbClr val="FFFFFF"/>
                  </a:solidFill>
                  <a:latin typeface="Arial"/>
                </a:rPr>
                <a:t>Cell</a:t>
              </a:r>
              <a:endParaRPr lang="en-US" sz="1200" b="1" dirty="0">
                <a:solidFill>
                  <a:srgbClr val="FFFFFF"/>
                </a:solidFill>
                <a:latin typeface="Arial"/>
              </a:endParaRPr>
            </a:p>
          </p:txBody>
        </p:sp>
        <p:sp>
          <p:nvSpPr>
            <p:cNvPr id="19"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grpSp>
        <p:nvGrpSpPr>
          <p:cNvPr id="20" name="Group 19"/>
          <p:cNvGrpSpPr/>
          <p:nvPr/>
        </p:nvGrpSpPr>
        <p:grpSpPr>
          <a:xfrm>
            <a:off x="5440719" y="3653690"/>
            <a:ext cx="1099435" cy="781049"/>
            <a:chOff x="5412945" y="3105151"/>
            <a:chExt cx="1099435" cy="781049"/>
          </a:xfrm>
        </p:grpSpPr>
        <p:sp>
          <p:nvSpPr>
            <p:cNvPr id="21" name="Rounded Rectangle 20"/>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a:defRPr/>
              </a:pPr>
              <a:r>
                <a:rPr lang="en-US" sz="1200" b="1" dirty="0" smtClean="0">
                  <a:solidFill>
                    <a:srgbClr val="FFFFFF"/>
                  </a:solidFill>
                  <a:latin typeface="Arial"/>
                </a:rPr>
                <a:t>Cell</a:t>
              </a:r>
              <a:endParaRPr lang="en-US" sz="1200" b="1" dirty="0">
                <a:solidFill>
                  <a:srgbClr val="FFFFFF"/>
                </a:solidFill>
                <a:latin typeface="Arial"/>
              </a:endParaRPr>
            </a:p>
          </p:txBody>
        </p:sp>
        <p:sp>
          <p:nvSpPr>
            <p:cNvPr id="22"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cxnSp>
        <p:nvCxnSpPr>
          <p:cNvPr id="24" name="Straight Connector 23"/>
          <p:cNvCxnSpPr>
            <a:stCxn id="7" idx="3"/>
            <a:endCxn id="10" idx="1"/>
          </p:cNvCxnSpPr>
          <p:nvPr/>
        </p:nvCxnSpPr>
        <p:spPr>
          <a:xfrm>
            <a:off x="3819402" y="1422013"/>
            <a:ext cx="214538"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26" name="Teardrop 25"/>
          <p:cNvSpPr/>
          <p:nvPr/>
        </p:nvSpPr>
        <p:spPr>
          <a:xfrm rot="18900000">
            <a:off x="3533625" y="1385126"/>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cxnSp>
        <p:nvCxnSpPr>
          <p:cNvPr id="39" name="Straight Arrow Connector 38"/>
          <p:cNvCxnSpPr>
            <a:stCxn id="10" idx="2"/>
            <a:endCxn id="77" idx="0"/>
          </p:cNvCxnSpPr>
          <p:nvPr/>
        </p:nvCxnSpPr>
        <p:spPr>
          <a:xfrm>
            <a:off x="4800641" y="1643876"/>
            <a:ext cx="0" cy="248811"/>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1" name="Teardrop 40"/>
          <p:cNvSpPr/>
          <p:nvPr/>
        </p:nvSpPr>
        <p:spPr>
          <a:xfrm rot="18900000">
            <a:off x="3533625" y="1385126"/>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latin typeface="Arial"/>
            </a:endParaRPr>
          </a:p>
        </p:txBody>
      </p:sp>
      <p:cxnSp>
        <p:nvCxnSpPr>
          <p:cNvPr id="46" name="Straight Arrow Connector 45"/>
          <p:cNvCxnSpPr/>
          <p:nvPr/>
        </p:nvCxnSpPr>
        <p:spPr>
          <a:xfrm flipH="1">
            <a:off x="1962807" y="2602635"/>
            <a:ext cx="2076450" cy="0"/>
          </a:xfrm>
          <a:prstGeom prst="straightConnector1">
            <a:avLst/>
          </a:prstGeom>
          <a:ln w="28575" cmpd="sng">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7" name="Oval 42"/>
          <p:cNvSpPr/>
          <p:nvPr/>
        </p:nvSpPr>
        <p:spPr>
          <a:xfrm>
            <a:off x="1889505" y="3416960"/>
            <a:ext cx="230584" cy="230584"/>
          </a:xfrm>
          <a:custGeom>
            <a:avLst/>
            <a:gdLst/>
            <a:ahLst/>
            <a:cxnLst/>
            <a:rect l="l" t="t" r="r" b="b"/>
            <a:pathLst>
              <a:path w="763984" h="763984">
                <a:moveTo>
                  <a:pt x="335323" y="444979"/>
                </a:moveTo>
                <a:lnTo>
                  <a:pt x="335323" y="590998"/>
                </a:lnTo>
                <a:lnTo>
                  <a:pt x="261293" y="590998"/>
                </a:lnTo>
                <a:lnTo>
                  <a:pt x="381992" y="747629"/>
                </a:lnTo>
                <a:lnTo>
                  <a:pt x="502691" y="590998"/>
                </a:lnTo>
                <a:lnTo>
                  <a:pt x="428661" y="590998"/>
                </a:lnTo>
                <a:lnTo>
                  <a:pt x="428661" y="444979"/>
                </a:lnTo>
                <a:close/>
                <a:moveTo>
                  <a:pt x="578572" y="261293"/>
                </a:moveTo>
                <a:lnTo>
                  <a:pt x="421941" y="381992"/>
                </a:lnTo>
                <a:lnTo>
                  <a:pt x="578572" y="502691"/>
                </a:lnTo>
                <a:lnTo>
                  <a:pt x="578572" y="428661"/>
                </a:lnTo>
                <a:lnTo>
                  <a:pt x="724591" y="428661"/>
                </a:lnTo>
                <a:lnTo>
                  <a:pt x="724591" y="335323"/>
                </a:lnTo>
                <a:lnTo>
                  <a:pt x="578572" y="335323"/>
                </a:lnTo>
                <a:close/>
                <a:moveTo>
                  <a:pt x="185411" y="261293"/>
                </a:moveTo>
                <a:lnTo>
                  <a:pt x="185411" y="335323"/>
                </a:lnTo>
                <a:lnTo>
                  <a:pt x="39392" y="335323"/>
                </a:lnTo>
                <a:lnTo>
                  <a:pt x="39392" y="428661"/>
                </a:lnTo>
                <a:lnTo>
                  <a:pt x="185411" y="428661"/>
                </a:lnTo>
                <a:lnTo>
                  <a:pt x="185411" y="502691"/>
                </a:lnTo>
                <a:lnTo>
                  <a:pt x="342042" y="381992"/>
                </a:lnTo>
                <a:close/>
                <a:moveTo>
                  <a:pt x="381992" y="16356"/>
                </a:moveTo>
                <a:lnTo>
                  <a:pt x="261293" y="172987"/>
                </a:lnTo>
                <a:lnTo>
                  <a:pt x="335323" y="172987"/>
                </a:lnTo>
                <a:lnTo>
                  <a:pt x="335323" y="319006"/>
                </a:lnTo>
                <a:lnTo>
                  <a:pt x="428661" y="319006"/>
                </a:lnTo>
                <a:lnTo>
                  <a:pt x="428661" y="172987"/>
                </a:lnTo>
                <a:lnTo>
                  <a:pt x="502691" y="172987"/>
                </a:lnTo>
                <a:close/>
                <a:moveTo>
                  <a:pt x="381992" y="0"/>
                </a:moveTo>
                <a:cubicBezTo>
                  <a:pt x="592960" y="0"/>
                  <a:pt x="763984" y="171024"/>
                  <a:pt x="763984" y="381992"/>
                </a:cubicBezTo>
                <a:cubicBezTo>
                  <a:pt x="763984" y="592960"/>
                  <a:pt x="592960" y="763984"/>
                  <a:pt x="381992" y="763984"/>
                </a:cubicBezTo>
                <a:cubicBezTo>
                  <a:pt x="171024" y="763984"/>
                  <a:pt x="0" y="592960"/>
                  <a:pt x="0" y="381992"/>
                </a:cubicBezTo>
                <a:cubicBezTo>
                  <a:pt x="0" y="171024"/>
                  <a:pt x="171024" y="0"/>
                  <a:pt x="381992"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latin typeface="Arial"/>
            </a:endParaRPr>
          </a:p>
        </p:txBody>
      </p:sp>
      <p:sp>
        <p:nvSpPr>
          <p:cNvPr id="48" name="Right Arrow 47"/>
          <p:cNvSpPr/>
          <p:nvPr/>
        </p:nvSpPr>
        <p:spPr>
          <a:xfrm>
            <a:off x="599090" y="2743426"/>
            <a:ext cx="1038662" cy="776287"/>
          </a:xfrm>
          <a:prstGeom prst="rightArrow">
            <a:avLst>
              <a:gd name="adj1" fmla="val 72086"/>
              <a:gd name="adj2" fmla="val 41820"/>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rgbClr val="FFFFFF"/>
                </a:solidFill>
                <a:latin typeface="Arial"/>
              </a:rPr>
              <a:t>Access App</a:t>
            </a:r>
            <a:endParaRPr lang="en-US" sz="1400" dirty="0">
              <a:solidFill>
                <a:srgbClr val="FFFFFF"/>
              </a:solidFill>
              <a:latin typeface="Arial"/>
            </a:endParaRPr>
          </a:p>
        </p:txBody>
      </p:sp>
      <p:cxnSp>
        <p:nvCxnSpPr>
          <p:cNvPr id="50" name="Straight Arrow Connector 49"/>
          <p:cNvCxnSpPr/>
          <p:nvPr/>
        </p:nvCxnSpPr>
        <p:spPr>
          <a:xfrm flipH="1">
            <a:off x="4064000" y="2970092"/>
            <a:ext cx="2119491" cy="675462"/>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3" name="Curved Connector 52"/>
          <p:cNvCxnSpPr>
            <a:stCxn id="48" idx="3"/>
            <a:endCxn id="15" idx="1"/>
          </p:cNvCxnSpPr>
          <p:nvPr/>
        </p:nvCxnSpPr>
        <p:spPr>
          <a:xfrm>
            <a:off x="1637752" y="3131570"/>
            <a:ext cx="1419539" cy="912645"/>
          </a:xfrm>
          <a:prstGeom prst="curvedConnector3">
            <a:avLst/>
          </a:prstGeom>
          <a:ln w="28575" cmpd="sng">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flipH="1">
            <a:off x="1962807" y="2743426"/>
            <a:ext cx="2076450" cy="0"/>
          </a:xfrm>
          <a:prstGeom prst="straightConnector1">
            <a:avLst/>
          </a:prstGeom>
          <a:ln w="28575" cmpd="sng">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a:stCxn id="15" idx="0"/>
          </p:cNvCxnSpPr>
          <p:nvPr/>
        </p:nvCxnSpPr>
        <p:spPr>
          <a:xfrm flipV="1">
            <a:off x="3607009" y="2960685"/>
            <a:ext cx="641996" cy="693005"/>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a:stCxn id="18" idx="0"/>
            <a:endCxn id="12" idx="2"/>
          </p:cNvCxnSpPr>
          <p:nvPr/>
        </p:nvCxnSpPr>
        <p:spPr>
          <a:xfrm flipV="1">
            <a:off x="4798723" y="2960685"/>
            <a:ext cx="1918" cy="693005"/>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9" name="Teardrop 58"/>
          <p:cNvSpPr/>
          <p:nvPr/>
        </p:nvSpPr>
        <p:spPr>
          <a:xfrm rot="18900000">
            <a:off x="3533625" y="1385126"/>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60" name="Rectangle 41"/>
          <p:cNvSpPr/>
          <p:nvPr/>
        </p:nvSpPr>
        <p:spPr>
          <a:xfrm rot="5400000">
            <a:off x="4607421" y="3723358"/>
            <a:ext cx="382603" cy="978671"/>
          </a:xfrm>
          <a:custGeom>
            <a:avLst/>
            <a:gdLst/>
            <a:ahLst/>
            <a:cxnLst/>
            <a:rect l="l" t="t" r="r" b="b"/>
            <a:pathLst>
              <a:path w="888043" h="1708283">
                <a:moveTo>
                  <a:pt x="56723" y="183505"/>
                </a:moveTo>
                <a:lnTo>
                  <a:pt x="831320" y="183505"/>
                </a:lnTo>
                <a:lnTo>
                  <a:pt x="831320" y="56722"/>
                </a:lnTo>
                <a:lnTo>
                  <a:pt x="56723" y="56722"/>
                </a:lnTo>
                <a:close/>
                <a:moveTo>
                  <a:pt x="56723" y="367012"/>
                </a:moveTo>
                <a:lnTo>
                  <a:pt x="831320" y="367012"/>
                </a:lnTo>
                <a:lnTo>
                  <a:pt x="831320" y="240227"/>
                </a:lnTo>
                <a:lnTo>
                  <a:pt x="56723" y="240227"/>
                </a:lnTo>
                <a:close/>
                <a:moveTo>
                  <a:pt x="56723" y="550519"/>
                </a:moveTo>
                <a:lnTo>
                  <a:pt x="831320" y="550519"/>
                </a:lnTo>
                <a:lnTo>
                  <a:pt x="831320" y="423734"/>
                </a:lnTo>
                <a:lnTo>
                  <a:pt x="56723" y="423734"/>
                </a:lnTo>
                <a:close/>
                <a:moveTo>
                  <a:pt x="56723" y="734026"/>
                </a:moveTo>
                <a:lnTo>
                  <a:pt x="831320" y="734026"/>
                </a:lnTo>
                <a:lnTo>
                  <a:pt x="831320" y="607241"/>
                </a:lnTo>
                <a:lnTo>
                  <a:pt x="56723" y="607241"/>
                </a:lnTo>
                <a:close/>
                <a:moveTo>
                  <a:pt x="56723" y="917533"/>
                </a:moveTo>
                <a:lnTo>
                  <a:pt x="831320" y="917533"/>
                </a:lnTo>
                <a:lnTo>
                  <a:pt x="831320" y="790748"/>
                </a:lnTo>
                <a:lnTo>
                  <a:pt x="56723" y="790748"/>
                </a:lnTo>
                <a:close/>
                <a:moveTo>
                  <a:pt x="56723" y="1101040"/>
                </a:moveTo>
                <a:lnTo>
                  <a:pt x="831320" y="1101040"/>
                </a:lnTo>
                <a:lnTo>
                  <a:pt x="831320" y="974255"/>
                </a:lnTo>
                <a:lnTo>
                  <a:pt x="56723" y="974255"/>
                </a:lnTo>
                <a:close/>
                <a:moveTo>
                  <a:pt x="56723" y="1284547"/>
                </a:moveTo>
                <a:lnTo>
                  <a:pt x="831320" y="1284547"/>
                </a:lnTo>
                <a:lnTo>
                  <a:pt x="831320" y="1157762"/>
                </a:lnTo>
                <a:lnTo>
                  <a:pt x="56723" y="1157762"/>
                </a:lnTo>
                <a:close/>
                <a:moveTo>
                  <a:pt x="56723" y="1468054"/>
                </a:moveTo>
                <a:lnTo>
                  <a:pt x="831320" y="1468054"/>
                </a:lnTo>
                <a:lnTo>
                  <a:pt x="831320" y="1341269"/>
                </a:lnTo>
                <a:lnTo>
                  <a:pt x="56723" y="1341269"/>
                </a:lnTo>
                <a:close/>
                <a:moveTo>
                  <a:pt x="56723" y="1651561"/>
                </a:moveTo>
                <a:lnTo>
                  <a:pt x="831320" y="1651561"/>
                </a:lnTo>
                <a:lnTo>
                  <a:pt x="831320" y="1524776"/>
                </a:lnTo>
                <a:lnTo>
                  <a:pt x="56723" y="1524776"/>
                </a:lnTo>
                <a:close/>
                <a:moveTo>
                  <a:pt x="0" y="1708282"/>
                </a:moveTo>
                <a:lnTo>
                  <a:pt x="0" y="0"/>
                </a:lnTo>
                <a:lnTo>
                  <a:pt x="14180" y="0"/>
                </a:lnTo>
                <a:lnTo>
                  <a:pt x="56723" y="0"/>
                </a:lnTo>
                <a:lnTo>
                  <a:pt x="831320" y="0"/>
                </a:lnTo>
                <a:lnTo>
                  <a:pt x="845502" y="0"/>
                </a:lnTo>
                <a:lnTo>
                  <a:pt x="888043" y="0"/>
                </a:lnTo>
                <a:lnTo>
                  <a:pt x="888043" y="1708282"/>
                </a:lnTo>
                <a:lnTo>
                  <a:pt x="845502" y="1708282"/>
                </a:lnTo>
                <a:lnTo>
                  <a:pt x="845502" y="1708283"/>
                </a:lnTo>
                <a:lnTo>
                  <a:pt x="14180" y="1708283"/>
                </a:lnTo>
                <a:lnTo>
                  <a:pt x="14180" y="1708282"/>
                </a:lnTo>
                <a:close/>
              </a:path>
            </a:pathLst>
          </a:custGeom>
          <a:solidFill>
            <a:schemeClr val="tx2">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61" name="Rounded Rectangle 9"/>
          <p:cNvSpPr/>
          <p:nvPr/>
        </p:nvSpPr>
        <p:spPr>
          <a:xfrm>
            <a:off x="5131977" y="4092375"/>
            <a:ext cx="177448" cy="226652"/>
          </a:xfrm>
          <a:custGeom>
            <a:avLst/>
            <a:gdLst/>
            <a:ahLst/>
            <a:cxnLst/>
            <a:rect l="l" t="t"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nvGrpSpPr>
          <p:cNvPr id="40" name="Group 39"/>
          <p:cNvGrpSpPr/>
          <p:nvPr/>
        </p:nvGrpSpPr>
        <p:grpSpPr>
          <a:xfrm>
            <a:off x="6019801" y="1200150"/>
            <a:ext cx="1905000" cy="443726"/>
            <a:chOff x="3448049" y="1498378"/>
            <a:chExt cx="2590799" cy="443726"/>
          </a:xfrm>
        </p:grpSpPr>
        <p:sp>
          <p:nvSpPr>
            <p:cNvPr id="42" name="Rounded Rectangle 41"/>
            <p:cNvSpPr>
              <a:spLocks noChangeArrowheads="1"/>
            </p:cNvSpPr>
            <p:nvPr/>
          </p:nvSpPr>
          <p:spPr bwMode="auto">
            <a:xfrm>
              <a:off x="3448049" y="1498378"/>
              <a:ext cx="2590799" cy="443726"/>
            </a:xfrm>
            <a:prstGeom prst="roundRect">
              <a:avLst>
                <a:gd name="adj" fmla="val 4579"/>
              </a:avLst>
            </a:prstGeom>
            <a:solidFill>
              <a:schemeClr val="bg1">
                <a:lumMod val="65000"/>
              </a:schemeClr>
            </a:solidFill>
            <a:ln w="9525">
              <a:noFill/>
              <a:round/>
              <a:headEnd/>
              <a:tailEnd/>
            </a:ln>
            <a:effectLst>
              <a:outerShdw blurRad="40000" dist="23000" dir="5400000" rotWithShape="0">
                <a:srgbClr val="808080">
                  <a:alpha val="34999"/>
                </a:srgbClr>
              </a:outerShdw>
            </a:effectLst>
          </p:spPr>
          <p:txBody>
            <a:bodyPr lIns="320040" tIns="0" rIns="0" bIns="0" anchor="ctr"/>
            <a:lstStyle/>
            <a:p>
              <a:pPr>
                <a:defRPr/>
              </a:pPr>
              <a:r>
                <a:rPr lang="en-US" sz="1200" b="1" dirty="0" smtClean="0">
                  <a:solidFill>
                    <a:srgbClr val="FFFFFF"/>
                  </a:solidFill>
                  <a:latin typeface="Arial"/>
                </a:rPr>
                <a:t>DB</a:t>
              </a:r>
              <a:endParaRPr lang="en-US" sz="1200" b="1" dirty="0">
                <a:solidFill>
                  <a:srgbClr val="FFFFFF"/>
                </a:solidFill>
                <a:latin typeface="Arial"/>
              </a:endParaRPr>
            </a:p>
          </p:txBody>
        </p:sp>
        <p:sp>
          <p:nvSpPr>
            <p:cNvPr id="43" name="Oval 194"/>
            <p:cNvSpPr/>
            <p:nvPr/>
          </p:nvSpPr>
          <p:spPr>
            <a:xfrm>
              <a:off x="3511555" y="1612382"/>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sp>
        <p:nvSpPr>
          <p:cNvPr id="44" name="TextBox 43"/>
          <p:cNvSpPr txBox="1"/>
          <p:nvPr/>
        </p:nvSpPr>
        <p:spPr>
          <a:xfrm>
            <a:off x="6858000" y="1200150"/>
            <a:ext cx="925253" cy="461665"/>
          </a:xfrm>
          <a:prstGeom prst="rect">
            <a:avLst/>
          </a:prstGeom>
          <a:noFill/>
        </p:spPr>
        <p:txBody>
          <a:bodyPr wrap="none" rtlCol="0">
            <a:spAutoFit/>
          </a:bodyPr>
          <a:lstStyle/>
          <a:p>
            <a:r>
              <a:rPr lang="en-US" sz="1200" dirty="0" smtClean="0">
                <a:solidFill>
                  <a:srgbClr val="FFFFFF"/>
                </a:solidFill>
                <a:latin typeface="Arial"/>
              </a:rPr>
              <a:t>Service</a:t>
            </a:r>
          </a:p>
          <a:p>
            <a:r>
              <a:rPr lang="en-US" sz="1200" dirty="0" smtClean="0">
                <a:solidFill>
                  <a:srgbClr val="FFFFFF"/>
                </a:solidFill>
                <a:latin typeface="Arial"/>
              </a:rPr>
              <a:t>credentials</a:t>
            </a:r>
          </a:p>
        </p:txBody>
      </p:sp>
      <p:sp>
        <p:nvSpPr>
          <p:cNvPr id="45" name="TextBox 44"/>
          <p:cNvSpPr txBox="1"/>
          <p:nvPr/>
        </p:nvSpPr>
        <p:spPr>
          <a:xfrm>
            <a:off x="6858000" y="1374088"/>
            <a:ext cx="560971" cy="276999"/>
          </a:xfrm>
          <a:prstGeom prst="rect">
            <a:avLst/>
          </a:prstGeom>
          <a:noFill/>
        </p:spPr>
        <p:txBody>
          <a:bodyPr wrap="none" rtlCol="0">
            <a:spAutoFit/>
          </a:bodyPr>
          <a:lstStyle/>
          <a:p>
            <a:r>
              <a:rPr lang="en-US" sz="1200" dirty="0" err="1" smtClean="0">
                <a:solidFill>
                  <a:srgbClr val="FFFFFF"/>
                </a:solidFill>
                <a:latin typeface="Arial"/>
              </a:rPr>
              <a:t>creds</a:t>
            </a:r>
            <a:endParaRPr lang="en-US" sz="1200" dirty="0" smtClean="0">
              <a:solidFill>
                <a:srgbClr val="FFFFFF"/>
              </a:solidFill>
              <a:latin typeface="Arial"/>
            </a:endParaRPr>
          </a:p>
        </p:txBody>
      </p:sp>
      <p:cxnSp>
        <p:nvCxnSpPr>
          <p:cNvPr id="55" name="Straight Connector 54"/>
          <p:cNvCxnSpPr>
            <a:stCxn id="10" idx="3"/>
            <a:endCxn id="42" idx="1"/>
          </p:cNvCxnSpPr>
          <p:nvPr/>
        </p:nvCxnSpPr>
        <p:spPr>
          <a:xfrm>
            <a:off x="5567342" y="1422013"/>
            <a:ext cx="452459"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57" name="Rounded Rectangle 56"/>
          <p:cNvSpPr>
            <a:spLocks noChangeArrowheads="1"/>
          </p:cNvSpPr>
          <p:nvPr/>
        </p:nvSpPr>
        <p:spPr bwMode="auto">
          <a:xfrm>
            <a:off x="6138333" y="2518841"/>
            <a:ext cx="2328334"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a:defRPr/>
            </a:pPr>
            <a:r>
              <a:rPr lang="en-US" sz="1200" b="1" dirty="0" err="1" smtClean="0">
                <a:solidFill>
                  <a:srgbClr val="FFFFFF"/>
                </a:solidFill>
                <a:latin typeface="Arial"/>
              </a:rPr>
              <a:t>Converger</a:t>
            </a:r>
            <a:r>
              <a:rPr lang="en-US" sz="1200" b="1" dirty="0" smtClean="0">
                <a:solidFill>
                  <a:srgbClr val="FFFFFF"/>
                </a:solidFill>
                <a:latin typeface="Arial"/>
              </a:rPr>
              <a:t> &amp; Auctioneer</a:t>
            </a:r>
            <a:endParaRPr lang="en-US" sz="1200" b="1" dirty="0">
              <a:solidFill>
                <a:srgbClr val="FFFFFF"/>
              </a:solidFill>
              <a:latin typeface="Arial"/>
            </a:endParaRPr>
          </a:p>
        </p:txBody>
      </p:sp>
      <p:cxnSp>
        <p:nvCxnSpPr>
          <p:cNvPr id="62" name="Straight Arrow Connector 61"/>
          <p:cNvCxnSpPr>
            <a:stCxn id="21" idx="0"/>
          </p:cNvCxnSpPr>
          <p:nvPr/>
        </p:nvCxnSpPr>
        <p:spPr>
          <a:xfrm flipH="1" flipV="1">
            <a:off x="5330445" y="2962567"/>
            <a:ext cx="659992" cy="691123"/>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p:nvPr/>
        </p:nvCxnSpPr>
        <p:spPr>
          <a:xfrm flipH="1">
            <a:off x="5249333" y="2981381"/>
            <a:ext cx="992484" cy="673580"/>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a:endCxn id="21" idx="0"/>
          </p:cNvCxnSpPr>
          <p:nvPr/>
        </p:nvCxnSpPr>
        <p:spPr>
          <a:xfrm flipH="1">
            <a:off x="5990437" y="2983262"/>
            <a:ext cx="319113" cy="670428"/>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a:stCxn id="12" idx="3"/>
            <a:endCxn id="57" idx="1"/>
          </p:cNvCxnSpPr>
          <p:nvPr/>
        </p:nvCxnSpPr>
        <p:spPr>
          <a:xfrm>
            <a:off x="5567342" y="2738822"/>
            <a:ext cx="570991" cy="1882"/>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grpSp>
        <p:nvGrpSpPr>
          <p:cNvPr id="29" name="Group 28"/>
          <p:cNvGrpSpPr/>
          <p:nvPr/>
        </p:nvGrpSpPr>
        <p:grpSpPr>
          <a:xfrm>
            <a:off x="3110922" y="3880880"/>
            <a:ext cx="1044472" cy="522078"/>
            <a:chOff x="3110922" y="3669030"/>
            <a:chExt cx="1044472" cy="522078"/>
          </a:xfrm>
        </p:grpSpPr>
        <p:sp>
          <p:nvSpPr>
            <p:cNvPr id="81" name="Teardrop 80"/>
            <p:cNvSpPr/>
            <p:nvPr/>
          </p:nvSpPr>
          <p:spPr>
            <a:xfrm rot="18900000">
              <a:off x="3532588" y="3956834"/>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82" name="TextBox 81"/>
            <p:cNvSpPr txBox="1"/>
            <p:nvPr/>
          </p:nvSpPr>
          <p:spPr>
            <a:xfrm>
              <a:off x="3594423" y="3669030"/>
              <a:ext cx="560971" cy="276999"/>
            </a:xfrm>
            <a:prstGeom prst="rect">
              <a:avLst/>
            </a:prstGeom>
            <a:noFill/>
          </p:spPr>
          <p:txBody>
            <a:bodyPr wrap="none" rtlCol="0">
              <a:spAutoFit/>
            </a:bodyPr>
            <a:lstStyle/>
            <a:p>
              <a:r>
                <a:rPr lang="en-US" sz="1200" dirty="0" err="1" smtClean="0">
                  <a:solidFill>
                    <a:srgbClr val="FFFFFF"/>
                  </a:solidFill>
                  <a:latin typeface="Arial"/>
                </a:rPr>
                <a:t>creds</a:t>
              </a:r>
              <a:endParaRPr lang="en-US" sz="1200" dirty="0" smtClean="0">
                <a:solidFill>
                  <a:srgbClr val="FFFFFF"/>
                </a:solidFill>
                <a:latin typeface="Arial"/>
              </a:endParaRPr>
            </a:p>
          </p:txBody>
        </p:sp>
        <p:sp>
          <p:nvSpPr>
            <p:cNvPr id="83" name="Rectangle 41"/>
            <p:cNvSpPr/>
            <p:nvPr/>
          </p:nvSpPr>
          <p:spPr>
            <a:xfrm rot="5400000">
              <a:off x="3408956" y="3510471"/>
              <a:ext cx="382603" cy="978671"/>
            </a:xfrm>
            <a:custGeom>
              <a:avLst/>
              <a:gdLst/>
              <a:ahLst/>
              <a:cxnLst/>
              <a:rect l="l" t="t" r="r" b="b"/>
              <a:pathLst>
                <a:path w="888043" h="1708283">
                  <a:moveTo>
                    <a:pt x="56723" y="183505"/>
                  </a:moveTo>
                  <a:lnTo>
                    <a:pt x="831320" y="183505"/>
                  </a:lnTo>
                  <a:lnTo>
                    <a:pt x="831320" y="56722"/>
                  </a:lnTo>
                  <a:lnTo>
                    <a:pt x="56723" y="56722"/>
                  </a:lnTo>
                  <a:close/>
                  <a:moveTo>
                    <a:pt x="56723" y="367012"/>
                  </a:moveTo>
                  <a:lnTo>
                    <a:pt x="831320" y="367012"/>
                  </a:lnTo>
                  <a:lnTo>
                    <a:pt x="831320" y="240227"/>
                  </a:lnTo>
                  <a:lnTo>
                    <a:pt x="56723" y="240227"/>
                  </a:lnTo>
                  <a:close/>
                  <a:moveTo>
                    <a:pt x="56723" y="550519"/>
                  </a:moveTo>
                  <a:lnTo>
                    <a:pt x="831320" y="550519"/>
                  </a:lnTo>
                  <a:lnTo>
                    <a:pt x="831320" y="423734"/>
                  </a:lnTo>
                  <a:lnTo>
                    <a:pt x="56723" y="423734"/>
                  </a:lnTo>
                  <a:close/>
                  <a:moveTo>
                    <a:pt x="56723" y="734026"/>
                  </a:moveTo>
                  <a:lnTo>
                    <a:pt x="831320" y="734026"/>
                  </a:lnTo>
                  <a:lnTo>
                    <a:pt x="831320" y="607241"/>
                  </a:lnTo>
                  <a:lnTo>
                    <a:pt x="56723" y="607241"/>
                  </a:lnTo>
                  <a:close/>
                  <a:moveTo>
                    <a:pt x="56723" y="917533"/>
                  </a:moveTo>
                  <a:lnTo>
                    <a:pt x="831320" y="917533"/>
                  </a:lnTo>
                  <a:lnTo>
                    <a:pt x="831320" y="790748"/>
                  </a:lnTo>
                  <a:lnTo>
                    <a:pt x="56723" y="790748"/>
                  </a:lnTo>
                  <a:close/>
                  <a:moveTo>
                    <a:pt x="56723" y="1101040"/>
                  </a:moveTo>
                  <a:lnTo>
                    <a:pt x="831320" y="1101040"/>
                  </a:lnTo>
                  <a:lnTo>
                    <a:pt x="831320" y="974255"/>
                  </a:lnTo>
                  <a:lnTo>
                    <a:pt x="56723" y="974255"/>
                  </a:lnTo>
                  <a:close/>
                  <a:moveTo>
                    <a:pt x="56723" y="1284547"/>
                  </a:moveTo>
                  <a:lnTo>
                    <a:pt x="831320" y="1284547"/>
                  </a:lnTo>
                  <a:lnTo>
                    <a:pt x="831320" y="1157762"/>
                  </a:lnTo>
                  <a:lnTo>
                    <a:pt x="56723" y="1157762"/>
                  </a:lnTo>
                  <a:close/>
                  <a:moveTo>
                    <a:pt x="56723" y="1468054"/>
                  </a:moveTo>
                  <a:lnTo>
                    <a:pt x="831320" y="1468054"/>
                  </a:lnTo>
                  <a:lnTo>
                    <a:pt x="831320" y="1341269"/>
                  </a:lnTo>
                  <a:lnTo>
                    <a:pt x="56723" y="1341269"/>
                  </a:lnTo>
                  <a:close/>
                  <a:moveTo>
                    <a:pt x="56723" y="1651561"/>
                  </a:moveTo>
                  <a:lnTo>
                    <a:pt x="831320" y="1651561"/>
                  </a:lnTo>
                  <a:lnTo>
                    <a:pt x="831320" y="1524776"/>
                  </a:lnTo>
                  <a:lnTo>
                    <a:pt x="56723" y="1524776"/>
                  </a:lnTo>
                  <a:close/>
                  <a:moveTo>
                    <a:pt x="0" y="1708282"/>
                  </a:moveTo>
                  <a:lnTo>
                    <a:pt x="0" y="0"/>
                  </a:lnTo>
                  <a:lnTo>
                    <a:pt x="14180" y="0"/>
                  </a:lnTo>
                  <a:lnTo>
                    <a:pt x="56723" y="0"/>
                  </a:lnTo>
                  <a:lnTo>
                    <a:pt x="831320" y="0"/>
                  </a:lnTo>
                  <a:lnTo>
                    <a:pt x="845502" y="0"/>
                  </a:lnTo>
                  <a:lnTo>
                    <a:pt x="888043" y="0"/>
                  </a:lnTo>
                  <a:lnTo>
                    <a:pt x="888043" y="1708282"/>
                  </a:lnTo>
                  <a:lnTo>
                    <a:pt x="845502" y="1708282"/>
                  </a:lnTo>
                  <a:lnTo>
                    <a:pt x="845502" y="1708283"/>
                  </a:lnTo>
                  <a:lnTo>
                    <a:pt x="14180" y="1708283"/>
                  </a:lnTo>
                  <a:lnTo>
                    <a:pt x="14180" y="1708282"/>
                  </a:lnTo>
                  <a:close/>
                </a:path>
              </a:pathLst>
            </a:custGeom>
            <a:solidFill>
              <a:schemeClr val="tx2">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84" name="Rounded Rectangle 9"/>
            <p:cNvSpPr/>
            <p:nvPr/>
          </p:nvSpPr>
          <p:spPr>
            <a:xfrm>
              <a:off x="3933512" y="3879488"/>
              <a:ext cx="177448" cy="226652"/>
            </a:xfrm>
            <a:custGeom>
              <a:avLst/>
              <a:gdLst/>
              <a:ahLst/>
              <a:cxnLst/>
              <a:rect l="l" t="t"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cxnSp>
        <p:nvCxnSpPr>
          <p:cNvPr id="89" name="Curved Connector 88"/>
          <p:cNvCxnSpPr>
            <a:stCxn id="48" idx="3"/>
          </p:cNvCxnSpPr>
          <p:nvPr/>
        </p:nvCxnSpPr>
        <p:spPr>
          <a:xfrm>
            <a:off x="1637752" y="3131570"/>
            <a:ext cx="2643962" cy="1035423"/>
          </a:xfrm>
          <a:prstGeom prst="curvedConnector3">
            <a:avLst/>
          </a:prstGeom>
          <a:ln w="28575" cmpd="sng">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6" name="Rounded Rectangle 65"/>
          <p:cNvSpPr>
            <a:spLocks noChangeArrowheads="1"/>
          </p:cNvSpPr>
          <p:nvPr/>
        </p:nvSpPr>
        <p:spPr bwMode="auto">
          <a:xfrm>
            <a:off x="8229600" y="57150"/>
            <a:ext cx="838199" cy="278034"/>
          </a:xfrm>
          <a:prstGeom prst="roundRect">
            <a:avLst>
              <a:gd name="adj" fmla="val 16667"/>
            </a:avLst>
          </a:prstGeom>
          <a:solidFill>
            <a:schemeClr val="accent2"/>
          </a:solidFill>
          <a:ln w="19050">
            <a:solidFill>
              <a:schemeClr val="bg1"/>
            </a:solidFill>
            <a:round/>
            <a:headEnd/>
            <a:tailEnd/>
          </a:ln>
          <a:effectLst>
            <a:outerShdw blurRad="40000" dist="20000" dir="5400000" rotWithShape="0">
              <a:srgbClr val="808080">
                <a:alpha val="37999"/>
              </a:srgbClr>
            </a:outerShdw>
          </a:effectLst>
        </p:spPr>
        <p:txBody>
          <a:bodyPr anchor="ctr"/>
          <a:lstStyle/>
          <a:p>
            <a:pPr algn="ctr" fontAlgn="auto">
              <a:spcBef>
                <a:spcPts val="0"/>
              </a:spcBef>
              <a:spcAft>
                <a:spcPts val="0"/>
              </a:spcAft>
              <a:defRPr/>
            </a:pPr>
            <a:r>
              <a:rPr lang="en-US" sz="1200" dirty="0" smtClean="0">
                <a:solidFill>
                  <a:schemeClr val="lt1"/>
                </a:solidFill>
              </a:rPr>
              <a:t>App Ops</a:t>
            </a:r>
            <a:endParaRPr lang="en-US" sz="1200" dirty="0">
              <a:solidFill>
                <a:schemeClr val="lt1"/>
              </a:solidFill>
              <a:latin typeface="+mn-lt"/>
              <a:ea typeface="+mn-ea"/>
            </a:endParaRPr>
          </a:p>
        </p:txBody>
      </p:sp>
      <p:grpSp>
        <p:nvGrpSpPr>
          <p:cNvPr id="72" name="Group 71"/>
          <p:cNvGrpSpPr/>
          <p:nvPr/>
        </p:nvGrpSpPr>
        <p:grpSpPr>
          <a:xfrm>
            <a:off x="4017894" y="1892687"/>
            <a:ext cx="1565494" cy="443726"/>
            <a:chOff x="4156726" y="1255954"/>
            <a:chExt cx="1565494" cy="443726"/>
          </a:xfrm>
        </p:grpSpPr>
        <p:sp>
          <p:nvSpPr>
            <p:cNvPr id="77" name="Rounded Rectangle 76"/>
            <p:cNvSpPr>
              <a:spLocks noChangeArrowheads="1"/>
            </p:cNvSpPr>
            <p:nvPr/>
          </p:nvSpPr>
          <p:spPr bwMode="auto">
            <a:xfrm>
              <a:off x="4156726" y="1255954"/>
              <a:ext cx="1565494"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Cloud Controller Bridge</a:t>
              </a:r>
              <a:endParaRPr lang="en-US" sz="1200" b="1" dirty="0">
                <a:solidFill>
                  <a:schemeClr val="bg1"/>
                </a:solidFill>
                <a:latin typeface="+mn-lt"/>
                <a:ea typeface="+mn-ea"/>
              </a:endParaRPr>
            </a:p>
          </p:txBody>
        </p:sp>
        <p:sp>
          <p:nvSpPr>
            <p:cNvPr id="78" name="Block Arc 77"/>
            <p:cNvSpPr/>
            <p:nvPr/>
          </p:nvSpPr>
          <p:spPr>
            <a:xfrm>
              <a:off x="4203931" y="1408656"/>
              <a:ext cx="218352" cy="216988"/>
            </a:xfrm>
            <a:prstGeom prst="blockArc">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pSp>
      <p:cxnSp>
        <p:nvCxnSpPr>
          <p:cNvPr id="79" name="Straight Arrow Connector 78"/>
          <p:cNvCxnSpPr/>
          <p:nvPr/>
        </p:nvCxnSpPr>
        <p:spPr>
          <a:xfrm>
            <a:off x="4800600" y="2322939"/>
            <a:ext cx="0" cy="248811"/>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0" name="Oval 194"/>
          <p:cNvSpPr/>
          <p:nvPr/>
        </p:nvSpPr>
        <p:spPr>
          <a:xfrm>
            <a:off x="4114800" y="2635567"/>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27"/>
          <p:cNvPicPr>
            <a:picLocks noChangeAspect="1"/>
          </p:cNvPicPr>
          <p:nvPr/>
        </p:nvPicPr>
        <p:blipFill>
          <a:blip r:embed="rId3"/>
          <a:stretch>
            <a:fillRect/>
          </a:stretch>
        </p:blipFill>
        <p:spPr>
          <a:xfrm>
            <a:off x="6820882" y="735731"/>
            <a:ext cx="1830141" cy="391271"/>
          </a:xfrm>
          <a:prstGeom prst="rect">
            <a:avLst/>
          </a:prstGeom>
        </p:spPr>
      </p:pic>
      <p:grpSp>
        <p:nvGrpSpPr>
          <p:cNvPr id="67" name="Group 66"/>
          <p:cNvGrpSpPr/>
          <p:nvPr/>
        </p:nvGrpSpPr>
        <p:grpSpPr>
          <a:xfrm>
            <a:off x="7387931" y="3953394"/>
            <a:ext cx="1378759" cy="493031"/>
            <a:chOff x="7124027" y="3722506"/>
            <a:chExt cx="1378759" cy="493031"/>
          </a:xfrm>
        </p:grpSpPr>
        <p:sp>
          <p:nvSpPr>
            <p:cNvPr id="68" name="Rectangle 67"/>
            <p:cNvSpPr/>
            <p:nvPr/>
          </p:nvSpPr>
          <p:spPr>
            <a:xfrm>
              <a:off x="7615289" y="3722506"/>
              <a:ext cx="887497" cy="483722"/>
            </a:xfrm>
            <a:prstGeom prst="rect">
              <a:avLst/>
            </a:prstGeom>
          </p:spPr>
          <p:txBody>
            <a:bodyPr wrap="square" anchor="ctr">
              <a:spAutoFit/>
            </a:bodyPr>
            <a:lstStyle/>
            <a:p>
              <a:pPr fontAlgn="auto">
                <a:lnSpc>
                  <a:spcPct val="90000"/>
                </a:lnSpc>
                <a:spcBef>
                  <a:spcPts val="0"/>
                </a:spcBef>
                <a:spcAft>
                  <a:spcPts val="0"/>
                </a:spcAft>
              </a:pPr>
              <a:r>
                <a:rPr lang="en-US" b="1" dirty="0" smtClean="0">
                  <a:solidFill>
                    <a:prstClr val="black"/>
                  </a:solidFill>
                  <a:latin typeface="Calibri"/>
                </a:rPr>
                <a:t>Elastic </a:t>
              </a:r>
            </a:p>
            <a:p>
              <a:pPr fontAlgn="auto">
                <a:lnSpc>
                  <a:spcPct val="90000"/>
                </a:lnSpc>
                <a:spcBef>
                  <a:spcPts val="0"/>
                </a:spcBef>
                <a:spcAft>
                  <a:spcPts val="0"/>
                </a:spcAft>
              </a:pPr>
              <a:r>
                <a:rPr lang="en-US" b="1" dirty="0" smtClean="0">
                  <a:solidFill>
                    <a:prstClr val="black"/>
                  </a:solidFill>
                  <a:latin typeface="Calibri"/>
                </a:rPr>
                <a:t>Runtime</a:t>
              </a:r>
              <a:endParaRPr lang="en-US" b="1" dirty="0">
                <a:solidFill>
                  <a:prstClr val="black"/>
                </a:solidFill>
                <a:latin typeface="Calibri"/>
              </a:endParaRPr>
            </a:p>
          </p:txBody>
        </p:sp>
        <p:pic>
          <p:nvPicPr>
            <p:cNvPr id="69" name="Picture 68"/>
            <p:cNvPicPr>
              <a:picLocks noChangeAspect="1"/>
            </p:cNvPicPr>
            <p:nvPr/>
          </p:nvPicPr>
          <p:blipFill>
            <a:blip r:embed="rId4"/>
            <a:stretch>
              <a:fillRect/>
            </a:stretch>
          </p:blipFill>
          <p:spPr>
            <a:xfrm>
              <a:off x="7124027" y="3724275"/>
              <a:ext cx="491262" cy="491262"/>
            </a:xfrm>
            <a:prstGeom prst="rect">
              <a:avLst/>
            </a:prstGeom>
          </p:spPr>
        </p:pic>
      </p:grpSp>
    </p:spTree>
    <p:extLst>
      <p:ext uri="{BB962C8B-B14F-4D97-AF65-F5344CB8AC3E}">
        <p14:creationId xmlns:p14="http://schemas.microsoft.com/office/powerpoint/2010/main" val="829038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wipe(up)">
                                      <p:cBhvr>
                                        <p:cTn id="7" dur="500"/>
                                        <p:tgtEl>
                                          <p:spTgt spid="39"/>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79"/>
                                        </p:tgtEl>
                                        <p:attrNameLst>
                                          <p:attrName>style.visibility</p:attrName>
                                        </p:attrNameLst>
                                      </p:cBhvr>
                                      <p:to>
                                        <p:strVal val="visible"/>
                                      </p:to>
                                    </p:set>
                                    <p:animEffect transition="in" filter="wipe(up)">
                                      <p:cBhvr>
                                        <p:cTn id="11" dur="500"/>
                                        <p:tgtEl>
                                          <p:spTgt spid="79"/>
                                        </p:tgtEl>
                                      </p:cBhvr>
                                    </p:animEffect>
                                  </p:childTnLst>
                                </p:cTn>
                              </p:par>
                            </p:childTnLst>
                          </p:cTn>
                        </p:par>
                        <p:par>
                          <p:cTn id="12" fill="hold">
                            <p:stCondLst>
                              <p:cond delay="1000"/>
                            </p:stCondLst>
                            <p:childTnLst>
                              <p:par>
                                <p:cTn id="13" presetID="22" presetClass="entr" presetSubtype="4" fill="hold" nodeType="afterEffect">
                                  <p:stCondLst>
                                    <p:cond delay="0"/>
                                  </p:stCondLst>
                                  <p:childTnLst>
                                    <p:set>
                                      <p:cBhvr>
                                        <p:cTn id="14" dur="1" fill="hold">
                                          <p:stCondLst>
                                            <p:cond delay="0"/>
                                          </p:stCondLst>
                                        </p:cTn>
                                        <p:tgtEl>
                                          <p:spTgt spid="56"/>
                                        </p:tgtEl>
                                        <p:attrNameLst>
                                          <p:attrName>style.visibility</p:attrName>
                                        </p:attrNameLst>
                                      </p:cBhvr>
                                      <p:to>
                                        <p:strVal val="visible"/>
                                      </p:to>
                                    </p:set>
                                    <p:animEffect transition="in" filter="wipe(down)">
                                      <p:cBhvr>
                                        <p:cTn id="15" dur="500"/>
                                        <p:tgtEl>
                                          <p:spTgt spid="56"/>
                                        </p:tgtEl>
                                      </p:cBhvr>
                                    </p:animEffect>
                                  </p:childTnLst>
                                </p:cTn>
                              </p:par>
                              <p:par>
                                <p:cTn id="16" presetID="22" presetClass="entr" presetSubtype="4" fill="hold" nodeType="withEffect">
                                  <p:stCondLst>
                                    <p:cond delay="0"/>
                                  </p:stCondLst>
                                  <p:childTnLst>
                                    <p:set>
                                      <p:cBhvr>
                                        <p:cTn id="17" dur="1" fill="hold">
                                          <p:stCondLst>
                                            <p:cond delay="0"/>
                                          </p:stCondLst>
                                        </p:cTn>
                                        <p:tgtEl>
                                          <p:spTgt spid="58"/>
                                        </p:tgtEl>
                                        <p:attrNameLst>
                                          <p:attrName>style.visibility</p:attrName>
                                        </p:attrNameLst>
                                      </p:cBhvr>
                                      <p:to>
                                        <p:strVal val="visible"/>
                                      </p:to>
                                    </p:set>
                                    <p:animEffect transition="in" filter="wipe(down)">
                                      <p:cBhvr>
                                        <p:cTn id="18" dur="500"/>
                                        <p:tgtEl>
                                          <p:spTgt spid="58"/>
                                        </p:tgtEl>
                                      </p:cBhvr>
                                    </p:animEffect>
                                  </p:childTnLst>
                                </p:cTn>
                              </p:par>
                              <p:par>
                                <p:cTn id="19" presetID="22" presetClass="entr" presetSubtype="4" fill="hold" nodeType="withEffect">
                                  <p:stCondLst>
                                    <p:cond delay="0"/>
                                  </p:stCondLst>
                                  <p:childTnLst>
                                    <p:set>
                                      <p:cBhvr>
                                        <p:cTn id="20" dur="1" fill="hold">
                                          <p:stCondLst>
                                            <p:cond delay="0"/>
                                          </p:stCondLst>
                                        </p:cTn>
                                        <p:tgtEl>
                                          <p:spTgt spid="62"/>
                                        </p:tgtEl>
                                        <p:attrNameLst>
                                          <p:attrName>style.visibility</p:attrName>
                                        </p:attrNameLst>
                                      </p:cBhvr>
                                      <p:to>
                                        <p:strVal val="visible"/>
                                      </p:to>
                                    </p:set>
                                    <p:animEffect transition="in" filter="wipe(down)">
                                      <p:cBhvr>
                                        <p:cTn id="21" dur="500"/>
                                        <p:tgtEl>
                                          <p:spTgt spid="62"/>
                                        </p:tgtEl>
                                      </p:cBhvr>
                                    </p:animEffect>
                                  </p:childTnLst>
                                </p:cTn>
                              </p:par>
                            </p:childTnLst>
                          </p:cTn>
                        </p:par>
                      </p:childTnLst>
                    </p:cTn>
                  </p:par>
                  <p:par>
                    <p:cTn id="22" fill="hold">
                      <p:stCondLst>
                        <p:cond delay="indefinite"/>
                      </p:stCondLst>
                      <p:childTnLst>
                        <p:par>
                          <p:cTn id="23" fill="hold">
                            <p:stCondLst>
                              <p:cond delay="0"/>
                            </p:stCondLst>
                            <p:childTnLst>
                              <p:par>
                                <p:cTn id="24" presetID="26" presetClass="emph" presetSubtype="0" repeatCount="3000" fill="hold" nodeType="clickEffect">
                                  <p:stCondLst>
                                    <p:cond delay="0"/>
                                  </p:stCondLst>
                                  <p:childTnLst>
                                    <p:animEffect transition="out" filter="fade">
                                      <p:cBhvr>
                                        <p:cTn id="25" dur="500" tmFilter="0, 0; .2, .5; .8, .5; 1, 0"/>
                                        <p:tgtEl>
                                          <p:spTgt spid="56"/>
                                        </p:tgtEl>
                                      </p:cBhvr>
                                    </p:animEffect>
                                    <p:animScale>
                                      <p:cBhvr>
                                        <p:cTn id="26" dur="250" autoRev="1" fill="hold"/>
                                        <p:tgtEl>
                                          <p:spTgt spid="56"/>
                                        </p:tgtEl>
                                      </p:cBhvr>
                                      <p:by x="105000" y="105000"/>
                                    </p:animScale>
                                  </p:childTnLst>
                                </p:cTn>
                              </p:par>
                              <p:par>
                                <p:cTn id="27" presetID="26" presetClass="emph" presetSubtype="0" repeatCount="3000" fill="hold" nodeType="withEffect">
                                  <p:stCondLst>
                                    <p:cond delay="0"/>
                                  </p:stCondLst>
                                  <p:childTnLst>
                                    <p:animEffect transition="out" filter="fade">
                                      <p:cBhvr>
                                        <p:cTn id="28" dur="500" tmFilter="0, 0; .2, .5; .8, .5; 1, 0"/>
                                        <p:tgtEl>
                                          <p:spTgt spid="58"/>
                                        </p:tgtEl>
                                      </p:cBhvr>
                                    </p:animEffect>
                                    <p:animScale>
                                      <p:cBhvr>
                                        <p:cTn id="29" dur="250" autoRev="1" fill="hold"/>
                                        <p:tgtEl>
                                          <p:spTgt spid="58"/>
                                        </p:tgtEl>
                                      </p:cBhvr>
                                      <p:by x="105000" y="105000"/>
                                    </p:animScale>
                                  </p:childTnLst>
                                </p:cTn>
                              </p:par>
                              <p:par>
                                <p:cTn id="30" presetID="26" presetClass="emph" presetSubtype="0" repeatCount="3000" fill="hold" nodeType="withEffect">
                                  <p:stCondLst>
                                    <p:cond delay="0"/>
                                  </p:stCondLst>
                                  <p:childTnLst>
                                    <p:animEffect transition="out" filter="fade">
                                      <p:cBhvr>
                                        <p:cTn id="31" dur="500" tmFilter="0, 0; .2, .5; .8, .5; 1, 0"/>
                                        <p:tgtEl>
                                          <p:spTgt spid="62"/>
                                        </p:tgtEl>
                                      </p:cBhvr>
                                    </p:animEffect>
                                    <p:animScale>
                                      <p:cBhvr>
                                        <p:cTn id="32" dur="250" autoRev="1" fill="hold"/>
                                        <p:tgtEl>
                                          <p:spTgt spid="62"/>
                                        </p:tgtEl>
                                      </p:cBhvr>
                                      <p:by x="105000" y="105000"/>
                                    </p:animScale>
                                  </p:childTnLst>
                                </p:cTn>
                              </p:par>
                            </p:childTnLst>
                          </p:cTn>
                        </p:par>
                        <p:par>
                          <p:cTn id="33" fill="hold">
                            <p:stCondLst>
                              <p:cond delay="1500"/>
                            </p:stCondLst>
                            <p:childTnLst>
                              <p:par>
                                <p:cTn id="34" presetID="22" presetClass="entr" presetSubtype="2" fill="hold" nodeType="afterEffect">
                                  <p:stCondLst>
                                    <p:cond delay="0"/>
                                  </p:stCondLst>
                                  <p:childTnLst>
                                    <p:set>
                                      <p:cBhvr>
                                        <p:cTn id="35" dur="1" fill="hold">
                                          <p:stCondLst>
                                            <p:cond delay="0"/>
                                          </p:stCondLst>
                                        </p:cTn>
                                        <p:tgtEl>
                                          <p:spTgt spid="54"/>
                                        </p:tgtEl>
                                        <p:attrNameLst>
                                          <p:attrName>style.visibility</p:attrName>
                                        </p:attrNameLst>
                                      </p:cBhvr>
                                      <p:to>
                                        <p:strVal val="visible"/>
                                      </p:to>
                                    </p:set>
                                    <p:animEffect transition="in" filter="wipe(right)">
                                      <p:cBhvr>
                                        <p:cTn id="36" dur="500"/>
                                        <p:tgtEl>
                                          <p:spTgt spid="54"/>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grpId="0" nodeType="clickEffect">
                                  <p:stCondLst>
                                    <p:cond delay="0"/>
                                  </p:stCondLst>
                                  <p:childTnLst>
                                    <p:set>
                                      <p:cBhvr>
                                        <p:cTn id="40" dur="1" fill="hold">
                                          <p:stCondLst>
                                            <p:cond delay="0"/>
                                          </p:stCondLst>
                                        </p:cTn>
                                        <p:tgtEl>
                                          <p:spTgt spid="48"/>
                                        </p:tgtEl>
                                        <p:attrNameLst>
                                          <p:attrName>style.visibility</p:attrName>
                                        </p:attrNameLst>
                                      </p:cBhvr>
                                      <p:to>
                                        <p:strVal val="visible"/>
                                      </p:to>
                                    </p:set>
                                    <p:animEffect transition="in" filter="wipe(left)">
                                      <p:cBhvr>
                                        <p:cTn id="41" dur="500"/>
                                        <p:tgtEl>
                                          <p:spTgt spid="48"/>
                                        </p:tgtEl>
                                      </p:cBhvr>
                                    </p:animEffect>
                                  </p:childTnLst>
                                </p:cTn>
                              </p:par>
                            </p:childTnLst>
                          </p:cTn>
                        </p:par>
                        <p:par>
                          <p:cTn id="42" fill="hold">
                            <p:stCondLst>
                              <p:cond delay="500"/>
                            </p:stCondLst>
                            <p:childTnLst>
                              <p:par>
                                <p:cTn id="43" presetID="22" presetClass="entr" presetSubtype="8" fill="hold" nodeType="afterEffect">
                                  <p:stCondLst>
                                    <p:cond delay="0"/>
                                  </p:stCondLst>
                                  <p:childTnLst>
                                    <p:set>
                                      <p:cBhvr>
                                        <p:cTn id="44" dur="1" fill="hold">
                                          <p:stCondLst>
                                            <p:cond delay="0"/>
                                          </p:stCondLst>
                                        </p:cTn>
                                        <p:tgtEl>
                                          <p:spTgt spid="53"/>
                                        </p:tgtEl>
                                        <p:attrNameLst>
                                          <p:attrName>style.visibility</p:attrName>
                                        </p:attrNameLst>
                                      </p:cBhvr>
                                      <p:to>
                                        <p:strVal val="visible"/>
                                      </p:to>
                                    </p:set>
                                    <p:animEffect transition="in" filter="wipe(left)">
                                      <p:cBhvr>
                                        <p:cTn id="45" dur="500"/>
                                        <p:tgtEl>
                                          <p:spTgt spid="53"/>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1" fill="hold" nodeType="clickEffect">
                                  <p:stCondLst>
                                    <p:cond delay="0"/>
                                  </p:stCondLst>
                                  <p:childTnLst>
                                    <p:set>
                                      <p:cBhvr>
                                        <p:cTn id="49" dur="1" fill="hold">
                                          <p:stCondLst>
                                            <p:cond delay="0"/>
                                          </p:stCondLst>
                                        </p:cTn>
                                        <p:tgtEl>
                                          <p:spTgt spid="50"/>
                                        </p:tgtEl>
                                        <p:attrNameLst>
                                          <p:attrName>style.visibility</p:attrName>
                                        </p:attrNameLst>
                                      </p:cBhvr>
                                      <p:to>
                                        <p:strVal val="visible"/>
                                      </p:to>
                                    </p:set>
                                    <p:animEffect transition="in" filter="wipe(up)">
                                      <p:cBhvr>
                                        <p:cTn id="50" dur="500"/>
                                        <p:tgtEl>
                                          <p:spTgt spid="50"/>
                                        </p:tgtEl>
                                      </p:cBhvr>
                                    </p:animEffect>
                                  </p:childTnLst>
                                </p:cTn>
                              </p:par>
                              <p:par>
                                <p:cTn id="51" presetID="22" presetClass="entr" presetSubtype="1" fill="hold" nodeType="withEffect">
                                  <p:stCondLst>
                                    <p:cond delay="0"/>
                                  </p:stCondLst>
                                  <p:childTnLst>
                                    <p:set>
                                      <p:cBhvr>
                                        <p:cTn id="52" dur="1" fill="hold">
                                          <p:stCondLst>
                                            <p:cond delay="0"/>
                                          </p:stCondLst>
                                        </p:cTn>
                                        <p:tgtEl>
                                          <p:spTgt spid="63"/>
                                        </p:tgtEl>
                                        <p:attrNameLst>
                                          <p:attrName>style.visibility</p:attrName>
                                        </p:attrNameLst>
                                      </p:cBhvr>
                                      <p:to>
                                        <p:strVal val="visible"/>
                                      </p:to>
                                    </p:set>
                                    <p:animEffect transition="in" filter="wipe(up)">
                                      <p:cBhvr>
                                        <p:cTn id="53" dur="500"/>
                                        <p:tgtEl>
                                          <p:spTgt spid="63"/>
                                        </p:tgtEl>
                                      </p:cBhvr>
                                    </p:animEffect>
                                  </p:childTnLst>
                                </p:cTn>
                              </p:par>
                              <p:par>
                                <p:cTn id="54" presetID="22" presetClass="entr" presetSubtype="1" fill="hold" nodeType="withEffect">
                                  <p:stCondLst>
                                    <p:cond delay="0"/>
                                  </p:stCondLst>
                                  <p:childTnLst>
                                    <p:set>
                                      <p:cBhvr>
                                        <p:cTn id="55" dur="1" fill="hold">
                                          <p:stCondLst>
                                            <p:cond delay="0"/>
                                          </p:stCondLst>
                                        </p:cTn>
                                        <p:tgtEl>
                                          <p:spTgt spid="64"/>
                                        </p:tgtEl>
                                        <p:attrNameLst>
                                          <p:attrName>style.visibility</p:attrName>
                                        </p:attrNameLst>
                                      </p:cBhvr>
                                      <p:to>
                                        <p:strVal val="visible"/>
                                      </p:to>
                                    </p:set>
                                    <p:animEffect transition="in" filter="wipe(up)">
                                      <p:cBhvr>
                                        <p:cTn id="56" dur="500"/>
                                        <p:tgtEl>
                                          <p:spTgt spid="64"/>
                                        </p:tgtEl>
                                      </p:cBhvr>
                                    </p:animEffect>
                                  </p:childTnLst>
                                </p:cTn>
                              </p:par>
                            </p:childTnLst>
                          </p:cTn>
                        </p:par>
                        <p:par>
                          <p:cTn id="57" fill="hold">
                            <p:stCondLst>
                              <p:cond delay="500"/>
                            </p:stCondLst>
                            <p:childTnLst>
                              <p:par>
                                <p:cTn id="58" presetID="26" presetClass="emph" presetSubtype="0" repeatCount="3000" fill="hold" nodeType="afterEffect">
                                  <p:stCondLst>
                                    <p:cond delay="0"/>
                                  </p:stCondLst>
                                  <p:childTnLst>
                                    <p:animEffect transition="out" filter="fade">
                                      <p:cBhvr>
                                        <p:cTn id="59" dur="500" tmFilter="0, 0; .2, .5; .8, .5; 1, 0"/>
                                        <p:tgtEl>
                                          <p:spTgt spid="50"/>
                                        </p:tgtEl>
                                      </p:cBhvr>
                                    </p:animEffect>
                                    <p:animScale>
                                      <p:cBhvr>
                                        <p:cTn id="60" dur="250" autoRev="1" fill="hold"/>
                                        <p:tgtEl>
                                          <p:spTgt spid="50"/>
                                        </p:tgtEl>
                                      </p:cBhvr>
                                      <p:by x="105000" y="105000"/>
                                    </p:animScale>
                                  </p:childTnLst>
                                </p:cTn>
                              </p:par>
                              <p:par>
                                <p:cTn id="61" presetID="26" presetClass="emph" presetSubtype="0" repeatCount="3000" fill="hold" nodeType="withEffect">
                                  <p:stCondLst>
                                    <p:cond delay="0"/>
                                  </p:stCondLst>
                                  <p:childTnLst>
                                    <p:animEffect transition="out" filter="fade">
                                      <p:cBhvr>
                                        <p:cTn id="62" dur="500" tmFilter="0, 0; .2, .5; .8, .5; 1, 0"/>
                                        <p:tgtEl>
                                          <p:spTgt spid="63"/>
                                        </p:tgtEl>
                                      </p:cBhvr>
                                    </p:animEffect>
                                    <p:animScale>
                                      <p:cBhvr>
                                        <p:cTn id="63" dur="250" autoRev="1" fill="hold"/>
                                        <p:tgtEl>
                                          <p:spTgt spid="63"/>
                                        </p:tgtEl>
                                      </p:cBhvr>
                                      <p:by x="105000" y="105000"/>
                                    </p:animScale>
                                  </p:childTnLst>
                                </p:cTn>
                              </p:par>
                              <p:par>
                                <p:cTn id="64" presetID="26" presetClass="emph" presetSubtype="0" repeatCount="3000" fill="hold" nodeType="withEffect">
                                  <p:stCondLst>
                                    <p:cond delay="0"/>
                                  </p:stCondLst>
                                  <p:childTnLst>
                                    <p:animEffect transition="out" filter="fade">
                                      <p:cBhvr>
                                        <p:cTn id="65" dur="500" tmFilter="0, 0; .2, .5; .8, .5; 1, 0"/>
                                        <p:tgtEl>
                                          <p:spTgt spid="64"/>
                                        </p:tgtEl>
                                      </p:cBhvr>
                                    </p:animEffect>
                                    <p:animScale>
                                      <p:cBhvr>
                                        <p:cTn id="66" dur="250" autoRev="1" fill="hold"/>
                                        <p:tgtEl>
                                          <p:spTgt spid="64"/>
                                        </p:tgtEl>
                                      </p:cBhvr>
                                      <p:by x="105000" y="105000"/>
                                    </p:animScale>
                                  </p:childTnLst>
                                </p:cTn>
                              </p:par>
                            </p:childTnLst>
                          </p:cTn>
                        </p:par>
                        <p:par>
                          <p:cTn id="67" fill="hold">
                            <p:stCondLst>
                              <p:cond delay="2000"/>
                            </p:stCondLst>
                            <p:childTnLst>
                              <p:par>
                                <p:cTn id="68" presetID="10" presetClass="entr" presetSubtype="0" fill="hold" grpId="0" nodeType="afterEffect">
                                  <p:stCondLst>
                                    <p:cond delay="0"/>
                                  </p:stCondLst>
                                  <p:childTnLst>
                                    <p:set>
                                      <p:cBhvr>
                                        <p:cTn id="69" dur="1" fill="hold">
                                          <p:stCondLst>
                                            <p:cond delay="0"/>
                                          </p:stCondLst>
                                        </p:cTn>
                                        <p:tgtEl>
                                          <p:spTgt spid="60"/>
                                        </p:tgtEl>
                                        <p:attrNameLst>
                                          <p:attrName>style.visibility</p:attrName>
                                        </p:attrNameLst>
                                      </p:cBhvr>
                                      <p:to>
                                        <p:strVal val="visible"/>
                                      </p:to>
                                    </p:set>
                                    <p:animEffect transition="in" filter="fade">
                                      <p:cBhvr>
                                        <p:cTn id="70" dur="500"/>
                                        <p:tgtEl>
                                          <p:spTgt spid="60"/>
                                        </p:tgtEl>
                                      </p:cBhvr>
                                    </p:animEffect>
                                  </p:childTnLst>
                                </p:cTn>
                              </p:par>
                            </p:childTnLst>
                          </p:cTn>
                        </p:par>
                        <p:par>
                          <p:cTn id="71" fill="hold">
                            <p:stCondLst>
                              <p:cond delay="2500"/>
                            </p:stCondLst>
                            <p:childTnLst>
                              <p:par>
                                <p:cTn id="72" presetID="42" presetClass="path" presetSubtype="0" accel="50000" decel="50000" fill="hold" grpId="0" nodeType="afterEffect">
                                  <p:stCondLst>
                                    <p:cond delay="0"/>
                                  </p:stCondLst>
                                  <p:childTnLst>
                                    <p:animMotion origin="layout" path="M -2.77681E-7 -4.34917E-6 L 0.13502 0.53424 " pathEditMode="relative" rAng="0" ptsTypes="AA">
                                      <p:cBhvr>
                                        <p:cTn id="73" dur="2000" fill="hold"/>
                                        <p:tgtEl>
                                          <p:spTgt spid="59"/>
                                        </p:tgtEl>
                                        <p:attrNameLst>
                                          <p:attrName>ppt_x</p:attrName>
                                          <p:attrName>ppt_y</p:attrName>
                                        </p:attrNameLst>
                                      </p:cBhvr>
                                      <p:rCtr x="6751" y="26712"/>
                                    </p:animMotion>
                                  </p:childTnLst>
                                </p:cTn>
                              </p:par>
                              <p:par>
                                <p:cTn id="74" presetID="1" presetClass="entr" presetSubtype="0" fill="hold" grpId="0" nodeType="withEffect">
                                  <p:stCondLst>
                                    <p:cond delay="0"/>
                                  </p:stCondLst>
                                  <p:childTnLst>
                                    <p:set>
                                      <p:cBhvr>
                                        <p:cTn id="75" dur="1" fill="hold">
                                          <p:stCondLst>
                                            <p:cond delay="0"/>
                                          </p:stCondLst>
                                        </p:cTn>
                                        <p:tgtEl>
                                          <p:spTgt spid="45"/>
                                        </p:tgtEl>
                                        <p:attrNameLst>
                                          <p:attrName>style.visibility</p:attrName>
                                        </p:attrNameLst>
                                      </p:cBhvr>
                                      <p:to>
                                        <p:strVal val="visible"/>
                                      </p:to>
                                    </p:set>
                                  </p:childTnLst>
                                </p:cTn>
                              </p:par>
                              <p:par>
                                <p:cTn id="76" presetID="0" presetClass="path" presetSubtype="0" accel="50000" decel="50000" fill="hold" grpId="1" nodeType="withEffect">
                                  <p:stCondLst>
                                    <p:cond delay="0"/>
                                  </p:stCondLst>
                                  <p:childTnLst>
                                    <p:animMotion origin="layout" path="M -4.62339E-6 -4.34917E-6 L -0.23047 0.48705 " pathEditMode="relative" rAng="0" ptsTypes="AA">
                                      <p:cBhvr>
                                        <p:cTn id="77" dur="2000" fill="hold"/>
                                        <p:tgtEl>
                                          <p:spTgt spid="45"/>
                                        </p:tgtEl>
                                        <p:attrNameLst>
                                          <p:attrName>ppt_x</p:attrName>
                                          <p:attrName>ppt_y</p:attrName>
                                        </p:attrNameLst>
                                      </p:cBhvr>
                                      <p:rCtr x="-11524" y="24337"/>
                                    </p:animMotion>
                                  </p:childTnLst>
                                </p:cTn>
                              </p:par>
                            </p:childTnLst>
                          </p:cTn>
                        </p:par>
                        <p:par>
                          <p:cTn id="78" fill="hold">
                            <p:stCondLst>
                              <p:cond delay="4500"/>
                            </p:stCondLst>
                            <p:childTnLst>
                              <p:par>
                                <p:cTn id="79" presetID="16" presetClass="entr" presetSubtype="21" fill="hold" grpId="0" nodeType="afterEffect">
                                  <p:stCondLst>
                                    <p:cond delay="0"/>
                                  </p:stCondLst>
                                  <p:childTnLst>
                                    <p:set>
                                      <p:cBhvr>
                                        <p:cTn id="80" dur="1" fill="hold">
                                          <p:stCondLst>
                                            <p:cond delay="0"/>
                                          </p:stCondLst>
                                        </p:cTn>
                                        <p:tgtEl>
                                          <p:spTgt spid="61"/>
                                        </p:tgtEl>
                                        <p:attrNameLst>
                                          <p:attrName>style.visibility</p:attrName>
                                        </p:attrNameLst>
                                      </p:cBhvr>
                                      <p:to>
                                        <p:strVal val="visible"/>
                                      </p:to>
                                    </p:set>
                                    <p:animEffect transition="in" filter="barn(inVertical)">
                                      <p:cBhvr>
                                        <p:cTn id="81" dur="500"/>
                                        <p:tgtEl>
                                          <p:spTgt spid="61"/>
                                        </p:tgtEl>
                                      </p:cBhvr>
                                    </p:animEffect>
                                  </p:childTnLst>
                                </p:cTn>
                              </p:par>
                            </p:childTnLst>
                          </p:cTn>
                        </p:par>
                      </p:childTnLst>
                    </p:cTn>
                  </p:par>
                  <p:par>
                    <p:cTn id="82" fill="hold">
                      <p:stCondLst>
                        <p:cond delay="indefinite"/>
                      </p:stCondLst>
                      <p:childTnLst>
                        <p:par>
                          <p:cTn id="83" fill="hold">
                            <p:stCondLst>
                              <p:cond delay="0"/>
                            </p:stCondLst>
                            <p:childTnLst>
                              <p:par>
                                <p:cTn id="84" presetID="26" presetClass="emph" presetSubtype="0" repeatCount="3000" fill="hold" nodeType="clickEffect">
                                  <p:stCondLst>
                                    <p:cond delay="0"/>
                                  </p:stCondLst>
                                  <p:childTnLst>
                                    <p:animEffect transition="out" filter="fade">
                                      <p:cBhvr>
                                        <p:cTn id="85" dur="500" tmFilter="0, 0; .2, .5; .8, .5; 1, 0"/>
                                        <p:tgtEl>
                                          <p:spTgt spid="56"/>
                                        </p:tgtEl>
                                      </p:cBhvr>
                                    </p:animEffect>
                                    <p:animScale>
                                      <p:cBhvr>
                                        <p:cTn id="86" dur="250" autoRev="1" fill="hold"/>
                                        <p:tgtEl>
                                          <p:spTgt spid="56"/>
                                        </p:tgtEl>
                                      </p:cBhvr>
                                      <p:by x="105000" y="105000"/>
                                    </p:animScale>
                                  </p:childTnLst>
                                </p:cTn>
                              </p:par>
                              <p:par>
                                <p:cTn id="87" presetID="26" presetClass="emph" presetSubtype="0" repeatCount="3000" fill="hold" nodeType="withEffect">
                                  <p:stCondLst>
                                    <p:cond delay="0"/>
                                  </p:stCondLst>
                                  <p:childTnLst>
                                    <p:animEffect transition="out" filter="fade">
                                      <p:cBhvr>
                                        <p:cTn id="88" dur="500" tmFilter="0, 0; .2, .5; .8, .5; 1, 0"/>
                                        <p:tgtEl>
                                          <p:spTgt spid="58"/>
                                        </p:tgtEl>
                                      </p:cBhvr>
                                    </p:animEffect>
                                    <p:animScale>
                                      <p:cBhvr>
                                        <p:cTn id="89" dur="250" autoRev="1" fill="hold"/>
                                        <p:tgtEl>
                                          <p:spTgt spid="58"/>
                                        </p:tgtEl>
                                      </p:cBhvr>
                                      <p:by x="105000" y="105000"/>
                                    </p:animScale>
                                  </p:childTnLst>
                                </p:cTn>
                              </p:par>
                              <p:par>
                                <p:cTn id="90" presetID="26" presetClass="emph" presetSubtype="0" repeatCount="3000" fill="hold" nodeType="withEffect">
                                  <p:stCondLst>
                                    <p:cond delay="0"/>
                                  </p:stCondLst>
                                  <p:childTnLst>
                                    <p:animEffect transition="out" filter="fade">
                                      <p:cBhvr>
                                        <p:cTn id="91" dur="500" tmFilter="0, 0; .2, .5; .8, .5; 1, 0"/>
                                        <p:tgtEl>
                                          <p:spTgt spid="62"/>
                                        </p:tgtEl>
                                      </p:cBhvr>
                                    </p:animEffect>
                                    <p:animScale>
                                      <p:cBhvr>
                                        <p:cTn id="92" dur="250" autoRev="1" fill="hold"/>
                                        <p:tgtEl>
                                          <p:spTgt spid="62"/>
                                        </p:tgtEl>
                                      </p:cBhvr>
                                      <p:by x="105000" y="105000"/>
                                    </p:animScale>
                                  </p:childTnLst>
                                </p:cTn>
                              </p:par>
                            </p:childTnLst>
                          </p:cTn>
                        </p:par>
                        <p:par>
                          <p:cTn id="93" fill="hold">
                            <p:stCondLst>
                              <p:cond delay="1500"/>
                            </p:stCondLst>
                            <p:childTnLst>
                              <p:par>
                                <p:cTn id="94" presetID="22" presetClass="entr" presetSubtype="2" fill="hold" nodeType="afterEffect">
                                  <p:stCondLst>
                                    <p:cond delay="0"/>
                                  </p:stCondLst>
                                  <p:childTnLst>
                                    <p:set>
                                      <p:cBhvr>
                                        <p:cTn id="95" dur="1" fill="hold">
                                          <p:stCondLst>
                                            <p:cond delay="0"/>
                                          </p:stCondLst>
                                        </p:cTn>
                                        <p:tgtEl>
                                          <p:spTgt spid="46"/>
                                        </p:tgtEl>
                                        <p:attrNameLst>
                                          <p:attrName>style.visibility</p:attrName>
                                        </p:attrNameLst>
                                      </p:cBhvr>
                                      <p:to>
                                        <p:strVal val="visible"/>
                                      </p:to>
                                    </p:set>
                                    <p:animEffect transition="in" filter="wipe(right)">
                                      <p:cBhvr>
                                        <p:cTn id="96" dur="500"/>
                                        <p:tgtEl>
                                          <p:spTgt spid="46"/>
                                        </p:tgtEl>
                                      </p:cBhvr>
                                    </p:animEffect>
                                  </p:childTnLst>
                                </p:cTn>
                              </p:par>
                            </p:childTnLst>
                          </p:cTn>
                        </p:par>
                        <p:par>
                          <p:cTn id="97" fill="hold">
                            <p:stCondLst>
                              <p:cond delay="2000"/>
                            </p:stCondLst>
                            <p:childTnLst>
                              <p:par>
                                <p:cTn id="98" presetID="22" presetClass="entr" presetSubtype="8" fill="hold" nodeType="afterEffect">
                                  <p:stCondLst>
                                    <p:cond delay="0"/>
                                  </p:stCondLst>
                                  <p:childTnLst>
                                    <p:set>
                                      <p:cBhvr>
                                        <p:cTn id="99" dur="1" fill="hold">
                                          <p:stCondLst>
                                            <p:cond delay="0"/>
                                          </p:stCondLst>
                                        </p:cTn>
                                        <p:tgtEl>
                                          <p:spTgt spid="89"/>
                                        </p:tgtEl>
                                        <p:attrNameLst>
                                          <p:attrName>style.visibility</p:attrName>
                                        </p:attrNameLst>
                                      </p:cBhvr>
                                      <p:to>
                                        <p:strVal val="visible"/>
                                      </p:to>
                                    </p:set>
                                    <p:animEffect transition="in" filter="wipe(left)">
                                      <p:cBhvr>
                                        <p:cTn id="100" dur="500"/>
                                        <p:tgtEl>
                                          <p:spTgt spid="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59" grpId="0" animBg="1"/>
      <p:bldP spid="60" grpId="0" animBg="1"/>
      <p:bldP spid="61" grpId="0" animBg="1"/>
      <p:bldP spid="45" grpId="0"/>
      <p:bldP spid="45" grpId="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Stocksy_txp157cab05rEJ000_Medium_423382.jpg"/>
          <p:cNvPicPr>
            <a:picLocks noChangeAspect="1"/>
          </p:cNvPicPr>
          <p:nvPr/>
        </p:nvPicPr>
        <p:blipFill>
          <a:blip r:embed="rId3"/>
          <a:srcRect t="15584"/>
          <a:stretch>
            <a:fillRect/>
          </a:stretch>
        </p:blipFill>
        <p:spPr>
          <a:xfrm>
            <a:off x="0" y="0"/>
            <a:ext cx="9144000" cy="5143500"/>
          </a:xfrm>
          <a:prstGeom prst="rect">
            <a:avLst/>
          </a:prstGeom>
        </p:spPr>
      </p:pic>
      <p:sp>
        <p:nvSpPr>
          <p:cNvPr id="20" name="Rectangle 19"/>
          <p:cNvSpPr/>
          <p:nvPr/>
        </p:nvSpPr>
        <p:spPr>
          <a:xfrm>
            <a:off x="0" y="0"/>
            <a:ext cx="9144000" cy="5143500"/>
          </a:xfrm>
          <a:prstGeom prst="rect">
            <a:avLst/>
          </a:prstGeom>
          <a:gradFill flip="none" rotWithShape="1">
            <a:gsLst>
              <a:gs pos="8000">
                <a:srgbClr val="000000">
                  <a:alpha val="0"/>
                </a:srgbClr>
              </a:gs>
              <a:gs pos="54000">
                <a:srgbClr val="000000">
                  <a:alpha val="86000"/>
                </a:srgbClr>
              </a:gs>
              <a:gs pos="83000">
                <a:srgbClr val="000000">
                  <a:alpha val="89000"/>
                </a:srgbClr>
              </a:gs>
            </a:gsLst>
            <a:lin ang="16500000" scaled="0"/>
            <a:tileRect/>
          </a:gradFill>
          <a:ln w="44450" cap="flat" cmpd="sng" algn="ctr">
            <a:noFill/>
            <a:prstDash val="solid"/>
            <a:round/>
            <a:headEnd type="none" w="med" len="med"/>
            <a:tailEnd type="none" w="med" len="med"/>
          </a:ln>
          <a:effectLst/>
        </p:spPr>
        <p:txBody>
          <a:bodyPr lIns="68579" tIns="34289" rIns="68579" bIns="34289" rtlCol="0" anchor="ctr"/>
          <a:lstStyle/>
          <a:p>
            <a:pPr algn="ctr">
              <a:defRPr/>
            </a:pPr>
            <a:endParaRPr lang="en-US" kern="0">
              <a:solidFill>
                <a:srgbClr val="FFFFFF"/>
              </a:solidFill>
            </a:endParaRPr>
          </a:p>
        </p:txBody>
      </p:sp>
      <p:cxnSp>
        <p:nvCxnSpPr>
          <p:cNvPr id="40" name="Straight Connector 39"/>
          <p:cNvCxnSpPr/>
          <p:nvPr/>
        </p:nvCxnSpPr>
        <p:spPr>
          <a:xfrm>
            <a:off x="596900" y="2111130"/>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596900" y="3428754"/>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8" name="Shape 1014"/>
          <p:cNvSpPr txBox="1">
            <a:spLocks/>
          </p:cNvSpPr>
          <p:nvPr/>
        </p:nvSpPr>
        <p:spPr>
          <a:xfrm>
            <a:off x="1820794" y="1336859"/>
            <a:ext cx="5209487" cy="460500"/>
          </a:xfrm>
          <a:prstGeom prst="rect">
            <a:avLst/>
          </a:prstGeom>
          <a:noFill/>
          <a:ln>
            <a:noFill/>
          </a:ln>
        </p:spPr>
        <p:txBody>
          <a:bodyPr lIns="0" tIns="0" rIns="0" bIns="0" anchor="t" anchorCtr="0">
            <a:noAutofit/>
          </a:bodyPr>
          <a:lstStyle/>
          <a:p>
            <a:pPr algn="dist">
              <a:lnSpc>
                <a:spcPct val="90000"/>
              </a:lnSpc>
              <a:buSzPct val="25000"/>
              <a:defRPr/>
            </a:pPr>
            <a:endParaRPr lang="en" sz="4500" b="1" kern="0" cap="all" dirty="0">
              <a:solidFill>
                <a:srgbClr val="008881"/>
              </a:solidFill>
              <a:ea typeface="Arial"/>
              <a:cs typeface="Arial"/>
              <a:sym typeface="Arial"/>
            </a:endParaRPr>
          </a:p>
        </p:txBody>
      </p:sp>
      <p:sp>
        <p:nvSpPr>
          <p:cNvPr id="10" name="Shape 1163"/>
          <p:cNvSpPr txBox="1">
            <a:spLocks/>
          </p:cNvSpPr>
          <p:nvPr/>
        </p:nvSpPr>
        <p:spPr bwMode="gray">
          <a:xfrm>
            <a:off x="205956" y="1396070"/>
            <a:ext cx="8410499" cy="460500"/>
          </a:xfrm>
          <a:prstGeom prst="rect">
            <a:avLst/>
          </a:prstGeom>
          <a:noFill/>
          <a:ln>
            <a:noFill/>
          </a:ln>
        </p:spPr>
        <p:txBody>
          <a:bodyPr lIns="0" tIns="0" rIns="0" bIns="0" anchor="t" anchorCtr="0">
            <a:noAutofit/>
          </a:bodyPr>
          <a:lstStyle>
            <a:defPPr marR="0" algn="l" rtl="0">
              <a:lnSpc>
                <a:spcPct val="100000"/>
              </a:lnSpc>
              <a:spcBef>
                <a:spcPts val="0"/>
              </a:spcBef>
              <a:spcAft>
                <a:spcPts val="0"/>
              </a:spcAft>
            </a:defPPr>
            <a:lvl1pPr marR="0" algn="l" rtl="0">
              <a:lnSpc>
                <a:spcPct val="90000"/>
              </a:lnSpc>
              <a:spcBef>
                <a:spcPts val="0"/>
              </a:spcBef>
              <a:spcAft>
                <a:spcPts val="0"/>
              </a:spcAft>
              <a:buNone/>
              <a:defRPr sz="3200" b="0" i="0" u="none" strike="noStrike" cap="none" baseline="0">
                <a:solidFill>
                  <a:schemeClr val="tx2"/>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stStyle>
          <a:p>
            <a:pPr algn="ctr">
              <a:buSzPct val="25000"/>
            </a:pPr>
            <a:r>
              <a:rPr lang="en-US" b="1" cap="all" dirty="0" smtClean="0">
                <a:solidFill>
                  <a:srgbClr val="74CEC7"/>
                </a:solidFill>
              </a:rPr>
              <a:t>D e </a:t>
            </a:r>
            <a:r>
              <a:rPr lang="en-US" b="1" cap="all" smtClean="0">
                <a:solidFill>
                  <a:srgbClr val="74CEC7"/>
                </a:solidFill>
              </a:rPr>
              <a:t>m </a:t>
            </a:r>
            <a:r>
              <a:rPr lang="en-US" b="1" cap="all" smtClean="0">
                <a:solidFill>
                  <a:srgbClr val="74CEC7"/>
                </a:solidFill>
              </a:rPr>
              <a:t>o</a:t>
            </a:r>
            <a:endParaRPr lang="en" sz="2100" b="1" cap="all" dirty="0">
              <a:solidFill>
                <a:srgbClr val="74CEC7"/>
              </a:solidFill>
            </a:endParaRPr>
          </a:p>
        </p:txBody>
      </p:sp>
      <p:grpSp>
        <p:nvGrpSpPr>
          <p:cNvPr id="14" name="Group 13"/>
          <p:cNvGrpSpPr/>
          <p:nvPr/>
        </p:nvGrpSpPr>
        <p:grpSpPr>
          <a:xfrm>
            <a:off x="2809572" y="2328353"/>
            <a:ext cx="3524857" cy="880594"/>
            <a:chOff x="3097520" y="2308568"/>
            <a:chExt cx="3524857" cy="880594"/>
          </a:xfrm>
        </p:grpSpPr>
        <p:grpSp>
          <p:nvGrpSpPr>
            <p:cNvPr id="15" name="Group 14"/>
            <p:cNvGrpSpPr/>
            <p:nvPr/>
          </p:nvGrpSpPr>
          <p:grpSpPr>
            <a:xfrm>
              <a:off x="3097520" y="2308568"/>
              <a:ext cx="3500394" cy="880594"/>
              <a:chOff x="2760768" y="2300654"/>
              <a:chExt cx="3500394" cy="880594"/>
            </a:xfrm>
          </p:grpSpPr>
          <p:pic>
            <p:nvPicPr>
              <p:cNvPr id="17" name="Picture 16"/>
              <p:cNvPicPr>
                <a:picLocks noChangeAspect="1"/>
              </p:cNvPicPr>
              <p:nvPr/>
            </p:nvPicPr>
            <p:blipFill>
              <a:blip r:embed="rId4"/>
              <a:stretch>
                <a:fillRect/>
              </a:stretch>
            </p:blipFill>
            <p:spPr>
              <a:xfrm>
                <a:off x="2760768" y="2300654"/>
                <a:ext cx="879617" cy="879617"/>
              </a:xfrm>
              <a:prstGeom prst="rect">
                <a:avLst/>
              </a:prstGeom>
            </p:spPr>
          </p:pic>
          <p:sp>
            <p:nvSpPr>
              <p:cNvPr id="21" name="TextBox 20"/>
              <p:cNvSpPr txBox="1"/>
              <p:nvPr/>
            </p:nvSpPr>
            <p:spPr>
              <a:xfrm>
                <a:off x="3691228" y="2362049"/>
                <a:ext cx="2569934" cy="819199"/>
              </a:xfrm>
              <a:prstGeom prst="rect">
                <a:avLst/>
              </a:prstGeom>
              <a:noFill/>
            </p:spPr>
            <p:txBody>
              <a:bodyPr wrap="none" rtlCol="0">
                <a:spAutoFit/>
              </a:bodyPr>
              <a:lstStyle/>
              <a:p>
                <a:pPr>
                  <a:lnSpc>
                    <a:spcPct val="90000"/>
                  </a:lnSpc>
                </a:pPr>
                <a:r>
                  <a:rPr lang="en-US" sz="2600" dirty="0" smtClean="0">
                    <a:solidFill>
                      <a:schemeClr val="bg1"/>
                    </a:solidFill>
                  </a:rPr>
                  <a:t>Pivotal</a:t>
                </a:r>
              </a:p>
              <a:p>
                <a:pPr>
                  <a:lnSpc>
                    <a:spcPct val="90000"/>
                  </a:lnSpc>
                </a:pPr>
                <a:r>
                  <a:rPr lang="en-US" sz="2600" b="1" dirty="0" smtClean="0">
                    <a:solidFill>
                      <a:schemeClr val="bg1"/>
                    </a:solidFill>
                  </a:rPr>
                  <a:t>Cloud Foundry</a:t>
                </a:r>
                <a:endParaRPr lang="en-US" sz="2600" b="1" baseline="30000" dirty="0">
                  <a:solidFill>
                    <a:schemeClr val="bg1"/>
                  </a:solidFill>
                </a:endParaRPr>
              </a:p>
            </p:txBody>
          </p:sp>
        </p:grpSp>
        <p:sp>
          <p:nvSpPr>
            <p:cNvPr id="16" name="TextBox 15"/>
            <p:cNvSpPr txBox="1"/>
            <p:nvPr/>
          </p:nvSpPr>
          <p:spPr>
            <a:xfrm>
              <a:off x="6373591" y="2828935"/>
              <a:ext cx="248786" cy="184666"/>
            </a:xfrm>
            <a:prstGeom prst="rect">
              <a:avLst/>
            </a:prstGeom>
            <a:noFill/>
          </p:spPr>
          <p:txBody>
            <a:bodyPr wrap="none" rtlCol="0">
              <a:spAutoFit/>
            </a:bodyPr>
            <a:lstStyle/>
            <a:p>
              <a:r>
                <a:rPr lang="en-US" sz="600" dirty="0" smtClean="0">
                  <a:solidFill>
                    <a:srgbClr val="FFFFFF"/>
                  </a:solidFill>
                </a:rPr>
                <a:t>®</a:t>
              </a:r>
              <a:endParaRPr lang="en-US" sz="600" dirty="0">
                <a:solidFill>
                  <a:srgbClr val="FFFFFF"/>
                </a:solidFill>
              </a:endParaRPr>
            </a:p>
          </p:txBody>
        </p:sp>
      </p:grpSp>
    </p:spTree>
    <p:extLst>
      <p:ext uri="{BB962C8B-B14F-4D97-AF65-F5344CB8AC3E}">
        <p14:creationId xmlns:p14="http://schemas.microsoft.com/office/powerpoint/2010/main" val="121479076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Shape 151"/>
          <p:cNvSpPr txBox="1">
            <a:spLocks noGrp="1"/>
          </p:cNvSpPr>
          <p:nvPr>
            <p:ph type="ctrTitle"/>
          </p:nvPr>
        </p:nvSpPr>
        <p:spPr>
          <a:xfrm>
            <a:off x="685800" y="1583342"/>
            <a:ext cx="7772400" cy="1159856"/>
          </a:xfrm>
          <a:prstGeom prst="rect">
            <a:avLst/>
          </a:prstGeom>
        </p:spPr>
        <p:txBody>
          <a:bodyPr lIns="91425" tIns="91425" rIns="91425" bIns="91425" anchor="ctr" anchorCtr="0">
            <a:noAutofit/>
          </a:bodyPr>
          <a:lstStyle/>
          <a:p>
            <a:pPr>
              <a:spcBef>
                <a:spcPts val="0"/>
              </a:spcBef>
              <a:buNone/>
            </a:pPr>
            <a:r>
              <a:rPr lang="en-US" dirty="0" smtClean="0">
                <a:solidFill>
                  <a:srgbClr val="2C95DD"/>
                </a:solidFill>
              </a:rPr>
              <a:t>Pivotal Cloud Foundry</a:t>
            </a:r>
            <a:endParaRPr lang="en" dirty="0">
              <a:solidFill>
                <a:srgbClr val="2C95DD"/>
              </a:solidFill>
            </a:endParaRPr>
          </a:p>
        </p:txBody>
      </p:sp>
      <p:sp>
        <p:nvSpPr>
          <p:cNvPr id="4" name="Shape 152"/>
          <p:cNvSpPr txBox="1">
            <a:spLocks/>
          </p:cNvSpPr>
          <p:nvPr/>
        </p:nvSpPr>
        <p:spPr>
          <a:xfrm>
            <a:off x="618066" y="2917310"/>
            <a:ext cx="7772400" cy="784737"/>
          </a:xfrm>
          <a:prstGeom prst="rect">
            <a:avLst/>
          </a:prstGeom>
          <a:noFill/>
          <a:ln>
            <a:noFill/>
          </a:ln>
        </p:spPr>
        <p:txBody>
          <a:bodyPr lIns="91425" tIns="91425" rIns="91425" bIns="91425" anchor="ctr" anchorCtr="0">
            <a:noAutofit/>
          </a:bodyPr>
          <a:lstStyle>
            <a:defPPr marR="0" algn="l" rtl="0">
              <a:lnSpc>
                <a:spcPct val="100000"/>
              </a:lnSpc>
              <a:spcBef>
                <a:spcPts val="0"/>
              </a:spcBef>
              <a:spcAft>
                <a:spcPts val="0"/>
              </a:spcAft>
            </a:defPPr>
            <a:lvl1pPr marR="0" algn="ctr" rtl="0">
              <a:lnSpc>
                <a:spcPct val="100000"/>
              </a:lnSpc>
              <a:spcBef>
                <a:spcPts val="0"/>
              </a:spcBef>
              <a:spcAft>
                <a:spcPts val="0"/>
              </a:spcAft>
              <a:buClr>
                <a:schemeClr val="dk2"/>
              </a:buClr>
              <a:buNone/>
              <a:defRPr sz="1400" b="0" i="0" u="none" strike="noStrike" cap="none" baseline="0">
                <a:solidFill>
                  <a:schemeClr val="dk2"/>
                </a:solidFill>
                <a:latin typeface="Arial"/>
                <a:ea typeface="Arial"/>
                <a:cs typeface="Arial"/>
                <a:sym typeface="Arial"/>
                <a:rtl val="0"/>
              </a:defRPr>
            </a:lvl1pPr>
            <a:lvl2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2pPr>
            <a:lvl3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3pPr>
            <a:lvl4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4pPr>
            <a:lvl5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5pPr>
            <a:lvl6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6pPr>
            <a:lvl7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7pPr>
            <a:lvl8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8pPr>
            <a:lvl9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9pPr>
          </a:lstStyle>
          <a:p>
            <a:r>
              <a:rPr lang="en-US" sz="2800" dirty="0" smtClean="0"/>
              <a:t>Multi-tenancy</a:t>
            </a:r>
          </a:p>
        </p:txBody>
      </p:sp>
    </p:spTree>
    <p:extLst>
      <p:ext uri="{BB962C8B-B14F-4D97-AF65-F5344CB8AC3E}">
        <p14:creationId xmlns:p14="http://schemas.microsoft.com/office/powerpoint/2010/main" val="4221939575"/>
      </p:ext>
    </p:extLst>
  </p:cSld>
  <p:clrMapOvr>
    <a:masterClrMapping/>
  </p:clrMapOvr>
  <p:transition spd="slow">
    <p:cut/>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94"/>
        <p:cNvGrpSpPr/>
        <p:nvPr/>
      </p:nvGrpSpPr>
      <p:grpSpPr>
        <a:xfrm>
          <a:off x="0" y="0"/>
          <a:ext cx="0" cy="0"/>
          <a:chOff x="0" y="0"/>
          <a:chExt cx="0" cy="0"/>
        </a:xfrm>
      </p:grpSpPr>
      <p:pic>
        <p:nvPicPr>
          <p:cNvPr id="495" name="Shape 495"/>
          <p:cNvPicPr preferRelativeResize="0">
            <a:picLocks noGrp="1"/>
          </p:cNvPicPr>
          <p:nvPr>
            <p:ph type="pic" idx="2"/>
          </p:nvPr>
        </p:nvPicPr>
        <p:blipFill rotWithShape="1">
          <a:blip r:embed="rId3">
            <a:alphaModFix amt="20000"/>
          </a:blip>
          <a:srcRect/>
          <a:stretch/>
        </p:blipFill>
        <p:spPr>
          <a:xfrm>
            <a:off x="114300" y="112713"/>
            <a:ext cx="8915400" cy="4918074"/>
          </a:xfrm>
          <a:prstGeom prst="rect">
            <a:avLst/>
          </a:prstGeom>
          <a:noFill/>
          <a:ln>
            <a:noFill/>
          </a:ln>
        </p:spPr>
      </p:pic>
      <p:sp>
        <p:nvSpPr>
          <p:cNvPr id="496" name="Shape 496"/>
          <p:cNvSpPr txBox="1"/>
          <p:nvPr/>
        </p:nvSpPr>
        <p:spPr>
          <a:xfrm>
            <a:off x="519545" y="1658351"/>
            <a:ext cx="8104908" cy="1508104"/>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rgbClr val="1AB391"/>
              </a:buClr>
              <a:buFont typeface="Arial"/>
              <a:buNone/>
            </a:pPr>
            <a:r>
              <a:rPr lang="en-US" sz="4600" b="0" i="0" u="none" strike="noStrike" cap="none">
                <a:solidFill>
                  <a:srgbClr val="1AB391"/>
                </a:solidFill>
                <a:latin typeface="Arial"/>
                <a:ea typeface="Arial"/>
                <a:cs typeface="Arial"/>
                <a:sym typeface="Arial"/>
              </a:rPr>
              <a:t>Our mission </a:t>
            </a:r>
            <a:r>
              <a:rPr lang="en-US" sz="4600" b="0" i="0" u="none" strike="noStrike" cap="none">
                <a:solidFill>
                  <a:srgbClr val="FFFFFF"/>
                </a:solidFill>
                <a:latin typeface="Arial"/>
                <a:ea typeface="Arial"/>
                <a:cs typeface="Arial"/>
                <a:sym typeface="Arial"/>
              </a:rPr>
              <a:t>is to transform</a:t>
            </a:r>
            <a:br>
              <a:rPr lang="en-US" sz="4600" b="0" i="0" u="none" strike="noStrike" cap="none">
                <a:solidFill>
                  <a:srgbClr val="FFFFFF"/>
                </a:solidFill>
                <a:latin typeface="Arial"/>
                <a:ea typeface="Arial"/>
                <a:cs typeface="Arial"/>
                <a:sym typeface="Arial"/>
              </a:rPr>
            </a:br>
            <a:r>
              <a:rPr lang="en-US" sz="4600" b="0" i="0" u="none" strike="noStrike" cap="none">
                <a:solidFill>
                  <a:srgbClr val="FFFFFF"/>
                </a:solidFill>
                <a:latin typeface="Arial"/>
                <a:ea typeface="Arial"/>
                <a:cs typeface="Arial"/>
                <a:sym typeface="Arial"/>
              </a:rPr>
              <a:t>how the world builds software</a:t>
            </a:r>
          </a:p>
        </p:txBody>
      </p:sp>
      <p:pic>
        <p:nvPicPr>
          <p:cNvPr id="497" name="Shape 497" descr="pivotal_white.png"/>
          <p:cNvPicPr preferRelativeResize="0"/>
          <p:nvPr/>
        </p:nvPicPr>
        <p:blipFill rotWithShape="1">
          <a:blip r:embed="rId4">
            <a:alphaModFix/>
          </a:blip>
          <a:srcRect/>
          <a:stretch/>
        </p:blipFill>
        <p:spPr>
          <a:xfrm>
            <a:off x="8098903" y="4658051"/>
            <a:ext cx="755621" cy="185669"/>
          </a:xfrm>
          <a:prstGeom prst="rect">
            <a:avLst/>
          </a:prstGeom>
          <a:noFill/>
          <a:ln>
            <a:noFill/>
          </a:ln>
        </p:spPr>
      </p:pic>
    </p:spTree>
    <p:extLst>
      <p:ext uri="{BB962C8B-B14F-4D97-AF65-F5344CB8AC3E}">
        <p14:creationId xmlns:p14="http://schemas.microsoft.com/office/powerpoint/2010/main" val="987298865"/>
      </p:ext>
    </p:extLst>
  </p:cSld>
  <p:clrMapOvr>
    <a:masterClrMapping/>
  </p:clrMapOvr>
  <p:transition spd="med">
    <p:fade thruBlk="1"/>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3" name="Shape 1053"/>
          <p:cNvSpPr>
            <a:spLocks noGrp="1"/>
          </p:cNvSpPr>
          <p:nvPr>
            <p:ph type="sldNum" sz="quarter" idx="4294967295"/>
          </p:nvPr>
        </p:nvSpPr>
        <p:spPr>
          <a:xfrm>
            <a:off x="8553450" y="5021495"/>
            <a:ext cx="533400" cy="12700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20</a:t>
            </a:fld>
            <a:endParaRPr sz="800">
              <a:solidFill>
                <a:srgbClr val="808080"/>
              </a:solidFill>
              <a:uFill>
                <a:solidFill>
                  <a:srgbClr val="808080"/>
                </a:solidFill>
              </a:uFill>
            </a:endParaRPr>
          </a:p>
        </p:txBody>
      </p:sp>
      <p:pic>
        <p:nvPicPr>
          <p:cNvPr id="1054" name="pasted-image.png"/>
          <p:cNvPicPr/>
          <p:nvPr/>
        </p:nvPicPr>
        <p:blipFill>
          <a:blip r:embed="rId3">
            <a:extLst/>
          </a:blip>
          <a:stretch>
            <a:fillRect/>
          </a:stretch>
        </p:blipFill>
        <p:spPr>
          <a:xfrm>
            <a:off x="4930434" y="987778"/>
            <a:ext cx="3898933" cy="2924199"/>
          </a:xfrm>
          <a:prstGeom prst="rect">
            <a:avLst/>
          </a:prstGeom>
          <a:ln w="12700">
            <a:miter lim="400000"/>
          </a:ln>
        </p:spPr>
      </p:pic>
      <p:sp>
        <p:nvSpPr>
          <p:cNvPr id="1055" name="Shape 1055"/>
          <p:cNvSpPr>
            <a:spLocks noGrp="1"/>
          </p:cNvSpPr>
          <p:nvPr>
            <p:ph type="title" idx="4294967295"/>
          </p:nvPr>
        </p:nvSpPr>
        <p:spPr>
          <a:xfrm>
            <a:off x="371715" y="249538"/>
            <a:ext cx="8410576" cy="533401"/>
          </a:xfrm>
          <a:prstGeom prst="rect">
            <a:avLst/>
          </a:prstGeom>
        </p:spPr>
        <p:txBody>
          <a:bodyPr/>
          <a:lstStyle>
            <a:lvl1pPr>
              <a:lnSpc>
                <a:spcPct val="100000"/>
              </a:lnSpc>
              <a:defRPr sz="2700">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sz="2800" dirty="0">
                <a:solidFill>
                  <a:srgbClr val="2C95DD"/>
                </a:solidFill>
                <a:latin typeface="Arial"/>
                <a:ea typeface="Arial"/>
                <a:cs typeface="Arial"/>
                <a:sym typeface="Arial"/>
              </a:rPr>
              <a:t>Orgs, Spaces, Users and Quotas</a:t>
            </a:r>
          </a:p>
        </p:txBody>
      </p:sp>
      <p:graphicFrame>
        <p:nvGraphicFramePr>
          <p:cNvPr id="2" name="Diagram 1"/>
          <p:cNvGraphicFramePr/>
          <p:nvPr>
            <p:extLst>
              <p:ext uri="{D42A27DB-BD31-4B8C-83A1-F6EECF244321}">
                <p14:modId xmlns:p14="http://schemas.microsoft.com/office/powerpoint/2010/main" val="1996214137"/>
              </p:ext>
            </p:extLst>
          </p:nvPr>
        </p:nvGraphicFramePr>
        <p:xfrm>
          <a:off x="427197" y="782938"/>
          <a:ext cx="4063067" cy="382539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75860582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8" name="Shape 1058"/>
          <p:cNvSpPr>
            <a:spLocks noGrp="1"/>
          </p:cNvSpPr>
          <p:nvPr>
            <p:ph type="sldNum" sz="quarter" idx="4294967295"/>
          </p:nvPr>
        </p:nvSpPr>
        <p:spPr>
          <a:xfrm>
            <a:off x="8553450" y="5021495"/>
            <a:ext cx="533400" cy="12700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21</a:t>
            </a:fld>
            <a:endParaRPr sz="800">
              <a:solidFill>
                <a:srgbClr val="808080"/>
              </a:solidFill>
              <a:uFill>
                <a:solidFill>
                  <a:srgbClr val="808080"/>
                </a:solidFill>
              </a:uFill>
            </a:endParaRPr>
          </a:p>
        </p:txBody>
      </p:sp>
      <p:sp>
        <p:nvSpPr>
          <p:cNvPr id="1060" name="Shape 1060"/>
          <p:cNvSpPr>
            <a:spLocks noGrp="1"/>
          </p:cNvSpPr>
          <p:nvPr>
            <p:ph type="title" idx="4294967295"/>
          </p:nvPr>
        </p:nvSpPr>
        <p:spPr>
          <a:xfrm>
            <a:off x="366712" y="359604"/>
            <a:ext cx="8410576" cy="533401"/>
          </a:xfrm>
          <a:prstGeom prst="rect">
            <a:avLst/>
          </a:prstGeom>
        </p:spPr>
        <p:txBody>
          <a:bodyPr/>
          <a:lstStyle>
            <a:lvl1pPr>
              <a:lnSpc>
                <a:spcPct val="100000"/>
              </a:lnSpc>
              <a:defRPr>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sz="2800" dirty="0">
                <a:solidFill>
                  <a:srgbClr val="2C95DD"/>
                </a:solidFill>
                <a:uFillTx/>
                <a:latin typeface="Arial"/>
                <a:ea typeface="Arial"/>
                <a:cs typeface="Arial"/>
              </a:rPr>
              <a:t>Organizations</a:t>
            </a:r>
          </a:p>
        </p:txBody>
      </p:sp>
      <p:sp>
        <p:nvSpPr>
          <p:cNvPr id="1061" name="Shape 1061"/>
          <p:cNvSpPr/>
          <p:nvPr/>
        </p:nvSpPr>
        <p:spPr>
          <a:xfrm>
            <a:off x="515300" y="1319905"/>
            <a:ext cx="3492648" cy="553998"/>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1600">
                <a:solidFill>
                  <a:srgbClr val="29756E"/>
                </a:solidFill>
              </a:defRPr>
            </a:lvl1pPr>
          </a:lstStyle>
          <a:p>
            <a:pPr marL="285750" lvl="0" indent="-285750">
              <a:buClr>
                <a:srgbClr val="2580D4"/>
              </a:buClr>
              <a:buFont typeface="Arial"/>
              <a:buChar char="•"/>
              <a:defRPr sz="1800">
                <a:solidFill>
                  <a:srgbClr val="000000"/>
                </a:solidFill>
                <a:uFillTx/>
              </a:defRPr>
            </a:pPr>
            <a:r>
              <a:rPr sz="1800" dirty="0">
                <a:solidFill>
                  <a:srgbClr val="FFFFFF"/>
                </a:solidFill>
                <a:uFill>
                  <a:solidFill>
                    <a:srgbClr val="4D4D4D"/>
                  </a:solidFill>
                </a:uFill>
              </a:rPr>
              <a:t>Logical division within a Pivotal CF install / Foundation.</a:t>
            </a:r>
          </a:p>
        </p:txBody>
      </p:sp>
      <p:sp>
        <p:nvSpPr>
          <p:cNvPr id="1062" name="Shape 1062"/>
          <p:cNvSpPr/>
          <p:nvPr/>
        </p:nvSpPr>
        <p:spPr>
          <a:xfrm>
            <a:off x="515300" y="2156517"/>
            <a:ext cx="3492648" cy="553998"/>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1600">
                <a:solidFill>
                  <a:srgbClr val="29756E"/>
                </a:solidFill>
              </a:defRPr>
            </a:lvl1pPr>
          </a:lstStyle>
          <a:p>
            <a:pPr marL="285750" lvl="0" indent="-285750">
              <a:buClr>
                <a:srgbClr val="2580D4"/>
              </a:buClr>
              <a:buFont typeface="Arial"/>
              <a:buChar char="•"/>
              <a:defRPr sz="1800">
                <a:solidFill>
                  <a:srgbClr val="000000"/>
                </a:solidFill>
                <a:uFillTx/>
              </a:defRPr>
            </a:pPr>
            <a:r>
              <a:rPr sz="1800">
                <a:solidFill>
                  <a:srgbClr val="FFFFFF"/>
                </a:solidFill>
                <a:uFill>
                  <a:solidFill>
                    <a:srgbClr val="4D4D4D"/>
                  </a:solidFill>
                </a:uFill>
              </a:rPr>
              <a:t>Each organization has its own users and assigned quota</a:t>
            </a:r>
          </a:p>
        </p:txBody>
      </p:sp>
      <p:sp>
        <p:nvSpPr>
          <p:cNvPr id="1063" name="Shape 1063"/>
          <p:cNvSpPr/>
          <p:nvPr/>
        </p:nvSpPr>
        <p:spPr>
          <a:xfrm>
            <a:off x="515300" y="2993129"/>
            <a:ext cx="3492648" cy="830997"/>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1600">
                <a:solidFill>
                  <a:srgbClr val="29756E"/>
                </a:solidFill>
              </a:defRPr>
            </a:lvl1pPr>
          </a:lstStyle>
          <a:p>
            <a:pPr marL="285750" lvl="0" indent="-285750">
              <a:buClr>
                <a:srgbClr val="2580D4"/>
              </a:buClr>
              <a:buFont typeface="Arial"/>
              <a:buChar char="•"/>
              <a:defRPr sz="1800">
                <a:solidFill>
                  <a:srgbClr val="000000"/>
                </a:solidFill>
                <a:uFillTx/>
              </a:defRPr>
            </a:pPr>
            <a:r>
              <a:rPr sz="1800">
                <a:solidFill>
                  <a:srgbClr val="FFFFFF"/>
                </a:solidFill>
                <a:uFill>
                  <a:solidFill>
                    <a:srgbClr val="4D4D4D"/>
                  </a:solidFill>
                </a:uFill>
              </a:rPr>
              <a:t>User permissions / roles are specified per space within an organization</a:t>
            </a:r>
          </a:p>
        </p:txBody>
      </p:sp>
      <p:sp>
        <p:nvSpPr>
          <p:cNvPr id="1064" name="Shape 1064"/>
          <p:cNvSpPr/>
          <p:nvPr/>
        </p:nvSpPr>
        <p:spPr>
          <a:xfrm>
            <a:off x="515300" y="4094765"/>
            <a:ext cx="3492648" cy="276999"/>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1600">
                <a:solidFill>
                  <a:srgbClr val="29756E"/>
                </a:solidFill>
              </a:defRPr>
            </a:lvl1pPr>
          </a:lstStyle>
          <a:p>
            <a:pPr marL="285750" lvl="0" indent="-285750">
              <a:buClr>
                <a:srgbClr val="2580D4"/>
              </a:buClr>
              <a:buFont typeface="Arial"/>
              <a:buChar char="•"/>
              <a:defRPr sz="1800">
                <a:solidFill>
                  <a:srgbClr val="000000"/>
                </a:solidFill>
                <a:uFillTx/>
              </a:defRPr>
            </a:pPr>
            <a:r>
              <a:rPr sz="1800" dirty="0">
                <a:solidFill>
                  <a:srgbClr val="FFFFFF"/>
                </a:solidFill>
                <a:uFill>
                  <a:solidFill>
                    <a:srgbClr val="4D4D4D"/>
                  </a:solidFill>
                </a:uFill>
              </a:rPr>
              <a:t>Sub-divided into Spaces</a:t>
            </a:r>
          </a:p>
        </p:txBody>
      </p:sp>
      <p:graphicFrame>
        <p:nvGraphicFramePr>
          <p:cNvPr id="12" name="Diagram 11"/>
          <p:cNvGraphicFramePr/>
          <p:nvPr>
            <p:extLst>
              <p:ext uri="{D42A27DB-BD31-4B8C-83A1-F6EECF244321}">
                <p14:modId xmlns:p14="http://schemas.microsoft.com/office/powerpoint/2010/main" val="2063763264"/>
              </p:ext>
            </p:extLst>
          </p:nvPr>
        </p:nvGraphicFramePr>
        <p:xfrm>
          <a:off x="4326418" y="627595"/>
          <a:ext cx="4189007" cy="39134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6508183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lt">
                                    <p:tmAbs val="0"/>
                                  </p:iterate>
                                  <p:childTnLst>
                                    <p:set>
                                      <p:cBhvr>
                                        <p:cTn id="6" fill="hold"/>
                                        <p:tgtEl>
                                          <p:spTgt spid="106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type="lt">
                                    <p:tmAbs val="0"/>
                                  </p:iterate>
                                  <p:childTnLst>
                                    <p:set>
                                      <p:cBhvr>
                                        <p:cTn id="10" fill="hold"/>
                                        <p:tgtEl>
                                          <p:spTgt spid="106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type="lt">
                                    <p:tmAbs val="0"/>
                                  </p:iterate>
                                  <p:childTnLst>
                                    <p:set>
                                      <p:cBhvr>
                                        <p:cTn id="14" fill="hold"/>
                                        <p:tgtEl>
                                          <p:spTgt spid="106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iterate type="lt">
                                    <p:tmAbs val="0"/>
                                  </p:iterate>
                                  <p:childTnLst>
                                    <p:set>
                                      <p:cBhvr>
                                        <p:cTn id="18" fill="hold"/>
                                        <p:tgtEl>
                                          <p:spTgt spid="10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1" grpId="0" animBg="1" advAuto="0"/>
      <p:bldP spid="1062" grpId="0" animBg="1" advAuto="0"/>
      <p:bldP spid="1063" grpId="0" animBg="1" advAuto="0"/>
      <p:bldP spid="1064" grpId="0" animBg="1" advAuto="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4" name="Shape 1074"/>
          <p:cNvSpPr>
            <a:spLocks noGrp="1"/>
          </p:cNvSpPr>
          <p:nvPr>
            <p:ph type="sldNum" sz="quarter" idx="4294967295"/>
          </p:nvPr>
        </p:nvSpPr>
        <p:spPr>
          <a:xfrm>
            <a:off x="8553450" y="5021495"/>
            <a:ext cx="533400" cy="12700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22</a:t>
            </a:fld>
            <a:endParaRPr sz="800">
              <a:solidFill>
                <a:srgbClr val="808080"/>
              </a:solidFill>
              <a:uFill>
                <a:solidFill>
                  <a:srgbClr val="808080"/>
                </a:solidFill>
              </a:uFill>
            </a:endParaRPr>
          </a:p>
        </p:txBody>
      </p:sp>
      <p:sp>
        <p:nvSpPr>
          <p:cNvPr id="1076" name="Shape 1076"/>
          <p:cNvSpPr>
            <a:spLocks noGrp="1"/>
          </p:cNvSpPr>
          <p:nvPr>
            <p:ph type="title" idx="4294967295"/>
          </p:nvPr>
        </p:nvSpPr>
        <p:spPr>
          <a:xfrm>
            <a:off x="366712" y="359604"/>
            <a:ext cx="8410576" cy="533401"/>
          </a:xfrm>
          <a:prstGeom prst="rect">
            <a:avLst/>
          </a:prstGeom>
        </p:spPr>
        <p:txBody>
          <a:bodyPr/>
          <a:lstStyle>
            <a:lvl1pPr>
              <a:lnSpc>
                <a:spcPct val="100000"/>
              </a:lnSpc>
              <a:defRPr>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sz="2800" dirty="0">
                <a:solidFill>
                  <a:srgbClr val="2C95DD"/>
                </a:solidFill>
                <a:latin typeface="Arial"/>
                <a:ea typeface="Arial"/>
                <a:cs typeface="Arial"/>
                <a:sym typeface="Arial"/>
              </a:rPr>
              <a:t>Spaces</a:t>
            </a:r>
          </a:p>
        </p:txBody>
      </p:sp>
      <p:sp>
        <p:nvSpPr>
          <p:cNvPr id="1077" name="Shape 1077"/>
          <p:cNvSpPr/>
          <p:nvPr/>
        </p:nvSpPr>
        <p:spPr>
          <a:xfrm>
            <a:off x="515300" y="1122672"/>
            <a:ext cx="3724336" cy="553998"/>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spAutoFit/>
          </a:bodyPr>
          <a:lstStyle>
            <a:lvl1pPr>
              <a:defRPr sz="1600">
                <a:solidFill>
                  <a:srgbClr val="29756E"/>
                </a:solidFill>
              </a:defRPr>
            </a:lvl1pPr>
          </a:lstStyle>
          <a:p>
            <a:pPr marL="285750" lvl="0" indent="-285750">
              <a:buClr>
                <a:srgbClr val="2580D4"/>
              </a:buClr>
              <a:buFont typeface="Arial"/>
              <a:buChar char="•"/>
              <a:defRPr sz="1800">
                <a:solidFill>
                  <a:srgbClr val="000000"/>
                </a:solidFill>
                <a:uFillTx/>
              </a:defRPr>
            </a:pPr>
            <a:r>
              <a:rPr sz="1800" dirty="0">
                <a:solidFill>
                  <a:srgbClr val="FFFFFF"/>
                </a:solidFill>
                <a:uFill>
                  <a:solidFill>
                    <a:srgbClr val="4D4D4D"/>
                  </a:solidFill>
                </a:uFill>
              </a:rPr>
              <a:t>Logical sub-division within an organization</a:t>
            </a:r>
          </a:p>
        </p:txBody>
      </p:sp>
      <p:sp>
        <p:nvSpPr>
          <p:cNvPr id="1078" name="Shape 1078"/>
          <p:cNvSpPr/>
          <p:nvPr/>
        </p:nvSpPr>
        <p:spPr>
          <a:xfrm>
            <a:off x="515300" y="2952683"/>
            <a:ext cx="3724336" cy="553998"/>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spAutoFit/>
          </a:bodyPr>
          <a:lstStyle>
            <a:lvl1pPr>
              <a:defRPr sz="1600">
                <a:solidFill>
                  <a:srgbClr val="29756E"/>
                </a:solidFill>
              </a:defRPr>
            </a:lvl1pPr>
          </a:lstStyle>
          <a:p>
            <a:pPr marL="285750" lvl="0" indent="-285750">
              <a:buClr>
                <a:srgbClr val="2580D4"/>
              </a:buClr>
              <a:buFont typeface="Arial"/>
              <a:buChar char="•"/>
              <a:defRPr sz="1800">
                <a:solidFill>
                  <a:srgbClr val="000000"/>
                </a:solidFill>
                <a:uFillTx/>
              </a:defRPr>
            </a:pPr>
            <a:r>
              <a:rPr sz="1800" dirty="0">
                <a:solidFill>
                  <a:srgbClr val="FFFFFF"/>
                </a:solidFill>
                <a:uFill>
                  <a:solidFill>
                    <a:srgbClr val="4D4D4D"/>
                  </a:solidFill>
                </a:uFill>
              </a:rPr>
              <a:t>Services and Applications are created / specified per Space</a:t>
            </a:r>
          </a:p>
        </p:txBody>
      </p:sp>
      <p:sp>
        <p:nvSpPr>
          <p:cNvPr id="1079" name="Shape 1079"/>
          <p:cNvSpPr/>
          <p:nvPr/>
        </p:nvSpPr>
        <p:spPr>
          <a:xfrm>
            <a:off x="515300" y="1917945"/>
            <a:ext cx="3724336" cy="830997"/>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spAutoFit/>
          </a:bodyPr>
          <a:lstStyle>
            <a:lvl1pPr>
              <a:defRPr sz="1600">
                <a:solidFill>
                  <a:srgbClr val="29756E"/>
                </a:solidFill>
              </a:defRPr>
            </a:lvl1pPr>
          </a:lstStyle>
          <a:p>
            <a:pPr marL="285750" lvl="0" indent="-285750">
              <a:buClr>
                <a:srgbClr val="2580D4"/>
              </a:buClr>
              <a:buFont typeface="Arial"/>
              <a:buChar char="•"/>
              <a:defRPr sz="1800">
                <a:solidFill>
                  <a:srgbClr val="000000"/>
                </a:solidFill>
                <a:uFillTx/>
              </a:defRPr>
            </a:pPr>
            <a:r>
              <a:rPr sz="1800">
                <a:solidFill>
                  <a:srgbClr val="FFFFFF"/>
                </a:solidFill>
                <a:uFill>
                  <a:solidFill>
                    <a:srgbClr val="4D4D4D"/>
                  </a:solidFill>
                </a:uFill>
              </a:rPr>
              <a:t>Users authorized at an organization level can have different roles per space</a:t>
            </a:r>
          </a:p>
        </p:txBody>
      </p:sp>
      <p:sp>
        <p:nvSpPr>
          <p:cNvPr id="1081" name="Shape 1081"/>
          <p:cNvSpPr/>
          <p:nvPr/>
        </p:nvSpPr>
        <p:spPr>
          <a:xfrm>
            <a:off x="515300" y="3750788"/>
            <a:ext cx="3724336" cy="553998"/>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spAutoFit/>
          </a:bodyPr>
          <a:lstStyle>
            <a:lvl1pPr>
              <a:defRPr sz="1600">
                <a:solidFill>
                  <a:srgbClr val="29756E"/>
                </a:solidFill>
              </a:defRPr>
            </a:lvl1pPr>
          </a:lstStyle>
          <a:p>
            <a:pPr marL="285750" lvl="0" indent="-285750">
              <a:buClr>
                <a:srgbClr val="2580D4"/>
              </a:buClr>
              <a:buFont typeface="Arial"/>
              <a:buChar char="•"/>
              <a:defRPr sz="1800">
                <a:solidFill>
                  <a:srgbClr val="000000"/>
                </a:solidFill>
                <a:uFillTx/>
              </a:defRPr>
            </a:pPr>
            <a:r>
              <a:rPr sz="1800">
                <a:solidFill>
                  <a:srgbClr val="FFFFFF"/>
                </a:solidFill>
                <a:uFill>
                  <a:solidFill>
                    <a:srgbClr val="4D4D4D"/>
                  </a:solidFill>
                </a:uFill>
              </a:rPr>
              <a:t>Same Service can have different meanings per space</a:t>
            </a:r>
          </a:p>
        </p:txBody>
      </p:sp>
      <p:graphicFrame>
        <p:nvGraphicFramePr>
          <p:cNvPr id="9" name="Diagram 8"/>
          <p:cNvGraphicFramePr/>
          <p:nvPr>
            <p:extLst>
              <p:ext uri="{D42A27DB-BD31-4B8C-83A1-F6EECF244321}">
                <p14:modId xmlns:p14="http://schemas.microsoft.com/office/powerpoint/2010/main" val="2133577104"/>
              </p:ext>
            </p:extLst>
          </p:nvPr>
        </p:nvGraphicFramePr>
        <p:xfrm>
          <a:off x="4326418" y="627595"/>
          <a:ext cx="4189007" cy="39134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3677609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lt">
                                    <p:tmAbs val="0"/>
                                  </p:iterate>
                                  <p:childTnLst>
                                    <p:set>
                                      <p:cBhvr>
                                        <p:cTn id="6" fill="hold"/>
                                        <p:tgtEl>
                                          <p:spTgt spid="107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type="lt">
                                    <p:tmAbs val="0"/>
                                  </p:iterate>
                                  <p:childTnLst>
                                    <p:set>
                                      <p:cBhvr>
                                        <p:cTn id="10" fill="hold"/>
                                        <p:tgtEl>
                                          <p:spTgt spid="107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type="lt">
                                    <p:tmAbs val="0"/>
                                  </p:iterate>
                                  <p:childTnLst>
                                    <p:set>
                                      <p:cBhvr>
                                        <p:cTn id="14" fill="hold"/>
                                        <p:tgtEl>
                                          <p:spTgt spid="107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iterate type="lt">
                                    <p:tmAbs val="0"/>
                                  </p:iterate>
                                  <p:childTnLst>
                                    <p:set>
                                      <p:cBhvr>
                                        <p:cTn id="18" fill="hold"/>
                                        <p:tgtEl>
                                          <p:spTgt spid="10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7" grpId="0" animBg="1" advAuto="0"/>
      <p:bldP spid="1078" grpId="0" animBg="1" advAuto="0"/>
      <p:bldP spid="1079" grpId="0" animBg="1" advAuto="0"/>
      <p:bldP spid="1081" grpId="0" animBg="1" advAuto="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7" name="Shape 1067"/>
          <p:cNvSpPr>
            <a:spLocks noGrp="1"/>
          </p:cNvSpPr>
          <p:nvPr>
            <p:ph type="sldNum" sz="quarter" idx="4294967295"/>
          </p:nvPr>
        </p:nvSpPr>
        <p:spPr>
          <a:xfrm>
            <a:off x="8553450" y="5021495"/>
            <a:ext cx="533400" cy="12700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23</a:t>
            </a:fld>
            <a:endParaRPr sz="800">
              <a:solidFill>
                <a:srgbClr val="808080"/>
              </a:solidFill>
              <a:uFill>
                <a:solidFill>
                  <a:srgbClr val="808080"/>
                </a:solidFill>
              </a:uFill>
            </a:endParaRPr>
          </a:p>
        </p:txBody>
      </p:sp>
      <p:sp>
        <p:nvSpPr>
          <p:cNvPr id="1069" name="Shape 1069"/>
          <p:cNvSpPr>
            <a:spLocks noGrp="1"/>
          </p:cNvSpPr>
          <p:nvPr>
            <p:ph type="title" idx="4294967295"/>
          </p:nvPr>
        </p:nvSpPr>
        <p:spPr>
          <a:xfrm>
            <a:off x="366712" y="359604"/>
            <a:ext cx="8410576" cy="533401"/>
          </a:xfrm>
          <a:prstGeom prst="rect">
            <a:avLst/>
          </a:prstGeom>
        </p:spPr>
        <p:txBody>
          <a:bodyPr/>
          <a:lstStyle>
            <a:lvl1pPr>
              <a:lnSpc>
                <a:spcPct val="100000"/>
              </a:lnSpc>
              <a:defRPr>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sz="2800" dirty="0">
                <a:solidFill>
                  <a:srgbClr val="2C95DD"/>
                </a:solidFill>
                <a:uFillTx/>
                <a:latin typeface="Arial"/>
                <a:ea typeface="Arial"/>
                <a:cs typeface="Arial"/>
              </a:rPr>
              <a:t>Quotas and Plans</a:t>
            </a:r>
          </a:p>
        </p:txBody>
      </p:sp>
      <p:sp>
        <p:nvSpPr>
          <p:cNvPr id="1070" name="Shape 1070"/>
          <p:cNvSpPr/>
          <p:nvPr/>
        </p:nvSpPr>
        <p:spPr>
          <a:xfrm>
            <a:off x="506162" y="1378480"/>
            <a:ext cx="3898017" cy="1231106"/>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spAutoFit/>
          </a:bodyPr>
          <a:lstStyle/>
          <a:p>
            <a:pPr marL="342900" lvl="0" indent="-342900" defTabSz="457200">
              <a:buClr>
                <a:srgbClr val="2580D4"/>
              </a:buClr>
              <a:buFont typeface="Arial"/>
              <a:buChar char="•"/>
              <a:defRPr>
                <a:solidFill>
                  <a:srgbClr val="000000"/>
                </a:solidFill>
                <a:uFillTx/>
              </a:defRPr>
            </a:pPr>
            <a:r>
              <a:rPr sz="2000" dirty="0">
                <a:solidFill>
                  <a:srgbClr val="FFFFFF"/>
                </a:solidFill>
              </a:rPr>
              <a:t>Different quota limits (e.g. “small”, “enterprise”, “default”, “runaway”) can be assigned per Organization </a:t>
            </a:r>
          </a:p>
        </p:txBody>
      </p:sp>
      <p:sp>
        <p:nvSpPr>
          <p:cNvPr id="1071" name="Shape 1071"/>
          <p:cNvSpPr/>
          <p:nvPr/>
        </p:nvSpPr>
        <p:spPr>
          <a:xfrm>
            <a:off x="531563" y="2830869"/>
            <a:ext cx="3186141" cy="1231106"/>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spAutoFit/>
          </a:bodyPr>
          <a:lstStyle/>
          <a:p>
            <a:pPr marL="342900" lvl="0" indent="-342900">
              <a:buClr>
                <a:srgbClr val="2580D4"/>
              </a:buClr>
              <a:buFont typeface="Arial"/>
              <a:buChar char="•"/>
              <a:defRPr>
                <a:solidFill>
                  <a:srgbClr val="000000"/>
                </a:solidFill>
                <a:uFillTx/>
              </a:defRPr>
            </a:pPr>
            <a:r>
              <a:rPr sz="2000" dirty="0">
                <a:solidFill>
                  <a:srgbClr val="FFFFFF"/>
                </a:solidFill>
                <a:uFill>
                  <a:solidFill>
                    <a:srgbClr val="4D4D4D"/>
                  </a:solidFill>
                </a:uFill>
              </a:rPr>
              <a:t>Quota </a:t>
            </a:r>
            <a:r>
              <a:rPr sz="2000" dirty="0" smtClean="0">
                <a:solidFill>
                  <a:srgbClr val="FFFFFF"/>
                </a:solidFill>
                <a:uFill>
                  <a:solidFill>
                    <a:srgbClr val="4D4D4D"/>
                  </a:solidFill>
                </a:uFill>
              </a:rPr>
              <a:t>defines</a:t>
            </a:r>
            <a:endParaRPr sz="2000" dirty="0">
              <a:solidFill>
                <a:srgbClr val="FFFFFF"/>
              </a:solidFill>
              <a:uFill>
                <a:solidFill>
                  <a:srgbClr val="4D4D4D"/>
                </a:solidFill>
              </a:uFill>
            </a:endParaRPr>
          </a:p>
          <a:p>
            <a:pPr marL="696913" lvl="2" indent="-342900">
              <a:buClr>
                <a:srgbClr val="2580D4"/>
              </a:buClr>
              <a:buSzPct val="100000"/>
              <a:buFont typeface="Lucida Grande"/>
              <a:buChar char="-"/>
              <a:defRPr>
                <a:solidFill>
                  <a:srgbClr val="000000"/>
                </a:solidFill>
                <a:uFillTx/>
              </a:defRPr>
            </a:pPr>
            <a:r>
              <a:rPr sz="2000" dirty="0">
                <a:solidFill>
                  <a:srgbClr val="FFFFFF"/>
                </a:solidFill>
                <a:uFill>
                  <a:solidFill>
                    <a:srgbClr val="4D4D4D"/>
                  </a:solidFill>
                </a:uFill>
              </a:rPr>
              <a:t>Total Memory</a:t>
            </a:r>
          </a:p>
          <a:p>
            <a:pPr marL="696913" lvl="0" indent="-342900">
              <a:buClr>
                <a:srgbClr val="2580D4"/>
              </a:buClr>
              <a:buSzPct val="100000"/>
              <a:buFont typeface="Lucida Grande"/>
              <a:buChar char="-"/>
              <a:defRPr>
                <a:solidFill>
                  <a:srgbClr val="000000"/>
                </a:solidFill>
                <a:uFillTx/>
              </a:defRPr>
            </a:pPr>
            <a:r>
              <a:rPr sz="2000" dirty="0" smtClean="0">
                <a:solidFill>
                  <a:srgbClr val="FFFFFF"/>
                </a:solidFill>
                <a:uFill>
                  <a:solidFill>
                    <a:srgbClr val="4D4D4D"/>
                  </a:solidFill>
                </a:uFill>
              </a:rPr>
              <a:t>Total </a:t>
            </a:r>
            <a:r>
              <a:rPr sz="2000" dirty="0">
                <a:solidFill>
                  <a:srgbClr val="FFFFFF"/>
                </a:solidFill>
                <a:uFill>
                  <a:solidFill>
                    <a:srgbClr val="4D4D4D"/>
                  </a:solidFill>
                </a:uFill>
              </a:rPr>
              <a:t># of Services</a:t>
            </a:r>
          </a:p>
          <a:p>
            <a:pPr marL="696913" lvl="0" indent="-342900">
              <a:buClr>
                <a:srgbClr val="2580D4"/>
              </a:buClr>
              <a:buSzPct val="100000"/>
              <a:buFont typeface="Lucida Grande"/>
              <a:buChar char="-"/>
              <a:defRPr>
                <a:solidFill>
                  <a:srgbClr val="000000"/>
                </a:solidFill>
                <a:uFillTx/>
              </a:defRPr>
            </a:pPr>
            <a:r>
              <a:rPr sz="2000" dirty="0">
                <a:solidFill>
                  <a:srgbClr val="FFFFFF"/>
                </a:solidFill>
                <a:uFill>
                  <a:solidFill>
                    <a:srgbClr val="4D4D4D"/>
                  </a:solidFill>
                </a:uFill>
              </a:rPr>
              <a:t>Total # of Routes</a:t>
            </a:r>
          </a:p>
        </p:txBody>
      </p:sp>
      <p:pic>
        <p:nvPicPr>
          <p:cNvPr id="1072" name="pasted-image.png"/>
          <p:cNvPicPr/>
          <p:nvPr/>
        </p:nvPicPr>
        <p:blipFill>
          <a:blip r:embed="rId3">
            <a:extLst/>
          </a:blip>
          <a:stretch>
            <a:fillRect/>
          </a:stretch>
        </p:blipFill>
        <p:spPr>
          <a:xfrm>
            <a:off x="4723980" y="1525545"/>
            <a:ext cx="3732287" cy="2799216"/>
          </a:xfrm>
          <a:prstGeom prst="rect">
            <a:avLst/>
          </a:prstGeom>
          <a:ln w="12700">
            <a:miter lim="400000"/>
          </a:ln>
        </p:spPr>
      </p:pic>
    </p:spTree>
    <p:extLst>
      <p:ext uri="{BB962C8B-B14F-4D97-AF65-F5344CB8AC3E}">
        <p14:creationId xmlns:p14="http://schemas.microsoft.com/office/powerpoint/2010/main" val="34753559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lt">
                                    <p:tmAbs val="0"/>
                                  </p:iterate>
                                  <p:childTnLst>
                                    <p:set>
                                      <p:cBhvr>
                                        <p:cTn id="6" fill="hold"/>
                                        <p:tgtEl>
                                          <p:spTgt spid="107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type="lt">
                                    <p:tmAbs val="0"/>
                                  </p:iterate>
                                  <p:childTnLst>
                                    <p:set>
                                      <p:cBhvr>
                                        <p:cTn id="10" fill="hold"/>
                                        <p:tgtEl>
                                          <p:spTgt spid="10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0" grpId="0" animBg="1" advAuto="0"/>
      <p:bldP spid="1071" grpId="0" animBg="1" advAuto="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Stocksy_txp157cab05rEJ000_Medium_423382.jpg"/>
          <p:cNvPicPr>
            <a:picLocks noChangeAspect="1"/>
          </p:cNvPicPr>
          <p:nvPr/>
        </p:nvPicPr>
        <p:blipFill>
          <a:blip r:embed="rId3"/>
          <a:srcRect t="15584"/>
          <a:stretch>
            <a:fillRect/>
          </a:stretch>
        </p:blipFill>
        <p:spPr>
          <a:xfrm>
            <a:off x="0" y="0"/>
            <a:ext cx="9144000" cy="5143500"/>
          </a:xfrm>
          <a:prstGeom prst="rect">
            <a:avLst/>
          </a:prstGeom>
        </p:spPr>
      </p:pic>
      <p:sp>
        <p:nvSpPr>
          <p:cNvPr id="20" name="Rectangle 19"/>
          <p:cNvSpPr/>
          <p:nvPr/>
        </p:nvSpPr>
        <p:spPr>
          <a:xfrm>
            <a:off x="0" y="0"/>
            <a:ext cx="9144000" cy="5143500"/>
          </a:xfrm>
          <a:prstGeom prst="rect">
            <a:avLst/>
          </a:prstGeom>
          <a:gradFill flip="none" rotWithShape="1">
            <a:gsLst>
              <a:gs pos="8000">
                <a:srgbClr val="000000">
                  <a:alpha val="0"/>
                </a:srgbClr>
              </a:gs>
              <a:gs pos="54000">
                <a:srgbClr val="000000">
                  <a:alpha val="86000"/>
                </a:srgbClr>
              </a:gs>
              <a:gs pos="83000">
                <a:srgbClr val="000000">
                  <a:alpha val="89000"/>
                </a:srgbClr>
              </a:gs>
            </a:gsLst>
            <a:lin ang="16500000" scaled="0"/>
            <a:tileRect/>
          </a:gradFill>
          <a:ln w="44450" cap="flat" cmpd="sng" algn="ctr">
            <a:noFill/>
            <a:prstDash val="solid"/>
            <a:round/>
            <a:headEnd type="none" w="med" len="med"/>
            <a:tailEnd type="none" w="med" len="med"/>
          </a:ln>
          <a:effectLst/>
        </p:spPr>
        <p:txBody>
          <a:bodyPr lIns="68579" tIns="34289" rIns="68579" bIns="34289" rtlCol="0" anchor="ctr"/>
          <a:lstStyle/>
          <a:p>
            <a:pPr algn="ctr">
              <a:defRPr/>
            </a:pPr>
            <a:endParaRPr lang="en-US" kern="0">
              <a:solidFill>
                <a:srgbClr val="FFFFFF"/>
              </a:solidFill>
            </a:endParaRPr>
          </a:p>
        </p:txBody>
      </p:sp>
      <p:cxnSp>
        <p:nvCxnSpPr>
          <p:cNvPr id="40" name="Straight Connector 39"/>
          <p:cNvCxnSpPr/>
          <p:nvPr/>
        </p:nvCxnSpPr>
        <p:spPr>
          <a:xfrm>
            <a:off x="596900" y="2111130"/>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596900" y="3428754"/>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8" name="Shape 1014"/>
          <p:cNvSpPr txBox="1">
            <a:spLocks/>
          </p:cNvSpPr>
          <p:nvPr/>
        </p:nvSpPr>
        <p:spPr>
          <a:xfrm>
            <a:off x="1820794" y="1336859"/>
            <a:ext cx="5209487" cy="460500"/>
          </a:xfrm>
          <a:prstGeom prst="rect">
            <a:avLst/>
          </a:prstGeom>
          <a:noFill/>
          <a:ln>
            <a:noFill/>
          </a:ln>
        </p:spPr>
        <p:txBody>
          <a:bodyPr lIns="0" tIns="0" rIns="0" bIns="0" anchor="t" anchorCtr="0">
            <a:noAutofit/>
          </a:bodyPr>
          <a:lstStyle/>
          <a:p>
            <a:pPr algn="dist">
              <a:lnSpc>
                <a:spcPct val="90000"/>
              </a:lnSpc>
              <a:buSzPct val="25000"/>
              <a:defRPr/>
            </a:pPr>
            <a:endParaRPr lang="en" sz="4500" b="1" kern="0" cap="all" dirty="0">
              <a:solidFill>
                <a:srgbClr val="008881"/>
              </a:solidFill>
              <a:ea typeface="Arial"/>
              <a:cs typeface="Arial"/>
              <a:sym typeface="Arial"/>
            </a:endParaRPr>
          </a:p>
        </p:txBody>
      </p:sp>
      <p:sp>
        <p:nvSpPr>
          <p:cNvPr id="10" name="Shape 1163"/>
          <p:cNvSpPr txBox="1">
            <a:spLocks/>
          </p:cNvSpPr>
          <p:nvPr/>
        </p:nvSpPr>
        <p:spPr bwMode="gray">
          <a:xfrm>
            <a:off x="205956" y="1396070"/>
            <a:ext cx="8410499" cy="460500"/>
          </a:xfrm>
          <a:prstGeom prst="rect">
            <a:avLst/>
          </a:prstGeom>
          <a:noFill/>
          <a:ln>
            <a:noFill/>
          </a:ln>
        </p:spPr>
        <p:txBody>
          <a:bodyPr lIns="0" tIns="0" rIns="0" bIns="0" anchor="t" anchorCtr="0">
            <a:noAutofit/>
          </a:bodyPr>
          <a:lstStyle>
            <a:defPPr marR="0" algn="l" rtl="0">
              <a:lnSpc>
                <a:spcPct val="100000"/>
              </a:lnSpc>
              <a:spcBef>
                <a:spcPts val="0"/>
              </a:spcBef>
              <a:spcAft>
                <a:spcPts val="0"/>
              </a:spcAft>
            </a:defPPr>
            <a:lvl1pPr marR="0" algn="l" rtl="0">
              <a:lnSpc>
                <a:spcPct val="90000"/>
              </a:lnSpc>
              <a:spcBef>
                <a:spcPts val="0"/>
              </a:spcBef>
              <a:spcAft>
                <a:spcPts val="0"/>
              </a:spcAft>
              <a:buNone/>
              <a:defRPr sz="3200" b="0" i="0" u="none" strike="noStrike" cap="none" baseline="0">
                <a:solidFill>
                  <a:schemeClr val="tx2"/>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stStyle>
          <a:p>
            <a:pPr algn="ctr">
              <a:buSzPct val="25000"/>
            </a:pPr>
            <a:r>
              <a:rPr lang="en-US" b="1" cap="all" dirty="0" smtClean="0">
                <a:solidFill>
                  <a:srgbClr val="74CEC7"/>
                </a:solidFill>
              </a:rPr>
              <a:t>D e m o</a:t>
            </a:r>
            <a:endParaRPr lang="en" sz="2100" b="1" cap="all" dirty="0">
              <a:solidFill>
                <a:srgbClr val="74CEC7"/>
              </a:solidFill>
            </a:endParaRPr>
          </a:p>
        </p:txBody>
      </p:sp>
      <p:grpSp>
        <p:nvGrpSpPr>
          <p:cNvPr id="14" name="Group 13"/>
          <p:cNvGrpSpPr/>
          <p:nvPr/>
        </p:nvGrpSpPr>
        <p:grpSpPr>
          <a:xfrm>
            <a:off x="2809572" y="2328353"/>
            <a:ext cx="3524857" cy="880594"/>
            <a:chOff x="3097520" y="2308568"/>
            <a:chExt cx="3524857" cy="880594"/>
          </a:xfrm>
        </p:grpSpPr>
        <p:grpSp>
          <p:nvGrpSpPr>
            <p:cNvPr id="15" name="Group 14"/>
            <p:cNvGrpSpPr/>
            <p:nvPr/>
          </p:nvGrpSpPr>
          <p:grpSpPr>
            <a:xfrm>
              <a:off x="3097520" y="2308568"/>
              <a:ext cx="3500394" cy="880594"/>
              <a:chOff x="2760768" y="2300654"/>
              <a:chExt cx="3500394" cy="880594"/>
            </a:xfrm>
          </p:grpSpPr>
          <p:pic>
            <p:nvPicPr>
              <p:cNvPr id="17" name="Picture 16"/>
              <p:cNvPicPr>
                <a:picLocks noChangeAspect="1"/>
              </p:cNvPicPr>
              <p:nvPr/>
            </p:nvPicPr>
            <p:blipFill>
              <a:blip r:embed="rId4"/>
              <a:stretch>
                <a:fillRect/>
              </a:stretch>
            </p:blipFill>
            <p:spPr>
              <a:xfrm>
                <a:off x="2760768" y="2300654"/>
                <a:ext cx="879617" cy="879617"/>
              </a:xfrm>
              <a:prstGeom prst="rect">
                <a:avLst/>
              </a:prstGeom>
            </p:spPr>
          </p:pic>
          <p:sp>
            <p:nvSpPr>
              <p:cNvPr id="21" name="TextBox 20"/>
              <p:cNvSpPr txBox="1"/>
              <p:nvPr/>
            </p:nvSpPr>
            <p:spPr>
              <a:xfrm>
                <a:off x="3691228" y="2362049"/>
                <a:ext cx="2569934" cy="819199"/>
              </a:xfrm>
              <a:prstGeom prst="rect">
                <a:avLst/>
              </a:prstGeom>
              <a:noFill/>
            </p:spPr>
            <p:txBody>
              <a:bodyPr wrap="none" rtlCol="0">
                <a:spAutoFit/>
              </a:bodyPr>
              <a:lstStyle/>
              <a:p>
                <a:pPr>
                  <a:lnSpc>
                    <a:spcPct val="90000"/>
                  </a:lnSpc>
                </a:pPr>
                <a:r>
                  <a:rPr lang="en-US" sz="2600" dirty="0" smtClean="0">
                    <a:solidFill>
                      <a:schemeClr val="bg1"/>
                    </a:solidFill>
                  </a:rPr>
                  <a:t>Pivotal</a:t>
                </a:r>
              </a:p>
              <a:p>
                <a:pPr>
                  <a:lnSpc>
                    <a:spcPct val="90000"/>
                  </a:lnSpc>
                </a:pPr>
                <a:r>
                  <a:rPr lang="en-US" sz="2600" b="1" dirty="0" smtClean="0">
                    <a:solidFill>
                      <a:schemeClr val="bg1"/>
                    </a:solidFill>
                  </a:rPr>
                  <a:t>Cloud Foundry</a:t>
                </a:r>
                <a:endParaRPr lang="en-US" sz="2600" b="1" baseline="30000" dirty="0">
                  <a:solidFill>
                    <a:schemeClr val="bg1"/>
                  </a:solidFill>
                </a:endParaRPr>
              </a:p>
            </p:txBody>
          </p:sp>
        </p:grpSp>
        <p:sp>
          <p:nvSpPr>
            <p:cNvPr id="16" name="TextBox 15"/>
            <p:cNvSpPr txBox="1"/>
            <p:nvPr/>
          </p:nvSpPr>
          <p:spPr>
            <a:xfrm>
              <a:off x="6373591" y="2828935"/>
              <a:ext cx="248786" cy="184666"/>
            </a:xfrm>
            <a:prstGeom prst="rect">
              <a:avLst/>
            </a:prstGeom>
            <a:noFill/>
          </p:spPr>
          <p:txBody>
            <a:bodyPr wrap="none" rtlCol="0">
              <a:spAutoFit/>
            </a:bodyPr>
            <a:lstStyle/>
            <a:p>
              <a:r>
                <a:rPr lang="en-US" sz="600" dirty="0" smtClean="0">
                  <a:solidFill>
                    <a:srgbClr val="FFFFFF"/>
                  </a:solidFill>
                </a:rPr>
                <a:t>®</a:t>
              </a:r>
              <a:endParaRPr lang="en-US" sz="600" dirty="0">
                <a:solidFill>
                  <a:srgbClr val="FFFFFF"/>
                </a:solidFill>
              </a:endParaRPr>
            </a:p>
          </p:txBody>
        </p:sp>
      </p:grpSp>
    </p:spTree>
    <p:extLst>
      <p:ext uri="{BB962C8B-B14F-4D97-AF65-F5344CB8AC3E}">
        <p14:creationId xmlns:p14="http://schemas.microsoft.com/office/powerpoint/2010/main" val="209116370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Shape 151"/>
          <p:cNvSpPr txBox="1">
            <a:spLocks noGrp="1"/>
          </p:cNvSpPr>
          <p:nvPr>
            <p:ph type="ctrTitle"/>
          </p:nvPr>
        </p:nvSpPr>
        <p:spPr>
          <a:xfrm>
            <a:off x="685800" y="1583342"/>
            <a:ext cx="7772400" cy="1159856"/>
          </a:xfrm>
          <a:prstGeom prst="rect">
            <a:avLst/>
          </a:prstGeom>
        </p:spPr>
        <p:txBody>
          <a:bodyPr lIns="91425" tIns="91425" rIns="91425" bIns="91425" anchor="ctr" anchorCtr="0">
            <a:noAutofit/>
          </a:bodyPr>
          <a:lstStyle/>
          <a:p>
            <a:pPr>
              <a:spcBef>
                <a:spcPts val="0"/>
              </a:spcBef>
              <a:buNone/>
            </a:pPr>
            <a:r>
              <a:rPr lang="en-US" dirty="0" smtClean="0">
                <a:solidFill>
                  <a:srgbClr val="2C95DD"/>
                </a:solidFill>
              </a:rPr>
              <a:t>Pivotal Cloud Foundry</a:t>
            </a:r>
            <a:endParaRPr lang="en" dirty="0">
              <a:solidFill>
                <a:srgbClr val="2C95DD"/>
              </a:solidFill>
            </a:endParaRPr>
          </a:p>
        </p:txBody>
      </p:sp>
      <p:sp>
        <p:nvSpPr>
          <p:cNvPr id="4" name="Shape 152"/>
          <p:cNvSpPr txBox="1">
            <a:spLocks/>
          </p:cNvSpPr>
          <p:nvPr/>
        </p:nvSpPr>
        <p:spPr>
          <a:xfrm>
            <a:off x="618066" y="2917310"/>
            <a:ext cx="7772400" cy="784737"/>
          </a:xfrm>
          <a:prstGeom prst="rect">
            <a:avLst/>
          </a:prstGeom>
          <a:noFill/>
          <a:ln>
            <a:noFill/>
          </a:ln>
        </p:spPr>
        <p:txBody>
          <a:bodyPr lIns="91425" tIns="91425" rIns="91425" bIns="91425" anchor="ctr" anchorCtr="0">
            <a:noAutofit/>
          </a:bodyPr>
          <a:lstStyle>
            <a:defPPr marR="0" algn="l" rtl="0">
              <a:lnSpc>
                <a:spcPct val="100000"/>
              </a:lnSpc>
              <a:spcBef>
                <a:spcPts val="0"/>
              </a:spcBef>
              <a:spcAft>
                <a:spcPts val="0"/>
              </a:spcAft>
            </a:defPPr>
            <a:lvl1pPr marR="0" algn="ctr" rtl="0">
              <a:lnSpc>
                <a:spcPct val="100000"/>
              </a:lnSpc>
              <a:spcBef>
                <a:spcPts val="0"/>
              </a:spcBef>
              <a:spcAft>
                <a:spcPts val="0"/>
              </a:spcAft>
              <a:buClr>
                <a:schemeClr val="dk2"/>
              </a:buClr>
              <a:buNone/>
              <a:defRPr sz="1400" b="0" i="0" u="none" strike="noStrike" cap="none" baseline="0">
                <a:solidFill>
                  <a:schemeClr val="dk2"/>
                </a:solidFill>
                <a:latin typeface="Arial"/>
                <a:ea typeface="Arial"/>
                <a:cs typeface="Arial"/>
                <a:sym typeface="Arial"/>
                <a:rtl val="0"/>
              </a:defRPr>
            </a:lvl1pPr>
            <a:lvl2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2pPr>
            <a:lvl3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3pPr>
            <a:lvl4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4pPr>
            <a:lvl5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5pPr>
            <a:lvl6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6pPr>
            <a:lvl7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7pPr>
            <a:lvl8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8pPr>
            <a:lvl9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9pPr>
          </a:lstStyle>
          <a:p>
            <a:r>
              <a:rPr lang="en-US" sz="2800" dirty="0" smtClean="0"/>
              <a:t>Services</a:t>
            </a:r>
          </a:p>
        </p:txBody>
      </p:sp>
    </p:spTree>
    <p:extLst>
      <p:ext uri="{BB962C8B-B14F-4D97-AF65-F5344CB8AC3E}">
        <p14:creationId xmlns:p14="http://schemas.microsoft.com/office/powerpoint/2010/main" val="1047705754"/>
      </p:ext>
    </p:extLst>
  </p:cSld>
  <p:clrMapOvr>
    <a:masterClrMapping/>
  </p:clrMapOvr>
  <p:transition spd="slow">
    <p:cut/>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sz="quarter" idx="4294967295"/>
          </p:nvPr>
        </p:nvSpPr>
        <p:spPr>
          <a:xfrm>
            <a:off x="366715" y="1285166"/>
            <a:ext cx="4464592" cy="3172534"/>
          </a:xfrm>
          <a:prstGeom prst="rect">
            <a:avLst/>
          </a:prstGeom>
        </p:spPr>
        <p:txBody>
          <a:bodyPr/>
          <a:lstStyle/>
          <a:p>
            <a:pPr marL="342900" indent="-342900">
              <a:spcAft>
                <a:spcPts val="600"/>
              </a:spcAft>
              <a:buClr>
                <a:srgbClr val="2580D4"/>
              </a:buClr>
              <a:buFont typeface="Arial"/>
              <a:buChar char="•"/>
            </a:pPr>
            <a:r>
              <a:rPr lang="en-US" sz="2200" dirty="0">
                <a:solidFill>
                  <a:srgbClr val="FFFFFF"/>
                </a:solidFill>
              </a:rPr>
              <a:t>Allows resources to be easily provisioned on-demand</a:t>
            </a:r>
          </a:p>
          <a:p>
            <a:pPr marL="342900" indent="-342900">
              <a:spcAft>
                <a:spcPts val="600"/>
              </a:spcAft>
              <a:buClr>
                <a:srgbClr val="2580D4"/>
              </a:buClr>
              <a:buFont typeface="Arial"/>
              <a:buChar char="•"/>
            </a:pPr>
            <a:r>
              <a:rPr lang="en-US" sz="2200" dirty="0">
                <a:solidFill>
                  <a:srgbClr val="FFFFFF"/>
                </a:solidFill>
              </a:rPr>
              <a:t>Typically middleware, frameworks, and other “components” necessary for applications</a:t>
            </a:r>
          </a:p>
          <a:p>
            <a:pPr marL="342900" indent="-342900">
              <a:spcAft>
                <a:spcPts val="600"/>
              </a:spcAft>
              <a:buClr>
                <a:srgbClr val="2580D4"/>
              </a:buClr>
              <a:buFont typeface="Arial"/>
              <a:buChar char="•"/>
            </a:pPr>
            <a:r>
              <a:rPr lang="en-US" sz="2200" dirty="0">
                <a:solidFill>
                  <a:srgbClr val="FFFFFF"/>
                </a:solidFill>
              </a:rPr>
              <a:t>Can be a persistent, </a:t>
            </a:r>
            <a:r>
              <a:rPr lang="en-US" sz="2200" dirty="0" err="1">
                <a:solidFill>
                  <a:srgbClr val="FFFFFF"/>
                </a:solidFill>
              </a:rPr>
              <a:t>stateful</a:t>
            </a:r>
            <a:r>
              <a:rPr lang="en-US" sz="2200" dirty="0">
                <a:solidFill>
                  <a:srgbClr val="FFFFFF"/>
                </a:solidFill>
              </a:rPr>
              <a:t> layer</a:t>
            </a:r>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058377" y="1460311"/>
            <a:ext cx="3546762" cy="1993809"/>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6" name="Title 1"/>
          <p:cNvSpPr>
            <a:spLocks noGrp="1"/>
          </p:cNvSpPr>
          <p:nvPr>
            <p:ph type="title"/>
          </p:nvPr>
        </p:nvSpPr>
        <p:spPr>
          <a:xfrm>
            <a:off x="366712" y="325437"/>
            <a:ext cx="8410499" cy="460500"/>
          </a:xfrm>
        </p:spPr>
        <p:txBody>
          <a:bodyPr/>
          <a:lstStyle/>
          <a:p>
            <a:r>
              <a:rPr lang="en-US" sz="2800" dirty="0" smtClean="0">
                <a:solidFill>
                  <a:srgbClr val="2C95DD"/>
                </a:solidFill>
              </a:rPr>
              <a:t>What is a Service</a:t>
            </a:r>
            <a:endParaRPr lang="en-US" sz="2800" dirty="0">
              <a:solidFill>
                <a:srgbClr val="F27C3A"/>
              </a:solidFill>
            </a:endParaRPr>
          </a:p>
        </p:txBody>
      </p:sp>
    </p:spTree>
    <p:extLst>
      <p:ext uri="{BB962C8B-B14F-4D97-AF65-F5344CB8AC3E}">
        <p14:creationId xmlns:p14="http://schemas.microsoft.com/office/powerpoint/2010/main" val="19133949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MP900289335.JPG"/>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78559" y="1333244"/>
            <a:ext cx="4905594" cy="2757494"/>
          </a:xfrm>
          <a:prstGeom prst="rect">
            <a:avLst/>
          </a:prstGeom>
        </p:spPr>
      </p:pic>
      <p:sp>
        <p:nvSpPr>
          <p:cNvPr id="2" name="Title 1"/>
          <p:cNvSpPr>
            <a:spLocks noGrp="1"/>
          </p:cNvSpPr>
          <p:nvPr>
            <p:ph type="title"/>
          </p:nvPr>
        </p:nvSpPr>
        <p:spPr/>
        <p:txBody>
          <a:bodyPr/>
          <a:lstStyle/>
          <a:p>
            <a:r>
              <a:rPr lang="en-US" sz="2800" dirty="0">
                <a:solidFill>
                  <a:srgbClr val="2C95DD"/>
                </a:solidFill>
              </a:rPr>
              <a:t>Two</a:t>
            </a:r>
            <a:r>
              <a:rPr lang="en-US" dirty="0" smtClean="0"/>
              <a:t> </a:t>
            </a:r>
            <a:r>
              <a:rPr lang="en-US" sz="2800" dirty="0">
                <a:solidFill>
                  <a:srgbClr val="2C95DD"/>
                </a:solidFill>
              </a:rPr>
              <a:t>Types of Services</a:t>
            </a:r>
          </a:p>
        </p:txBody>
      </p:sp>
      <p:sp>
        <p:nvSpPr>
          <p:cNvPr id="6" name="Text Placeholder 2"/>
          <p:cNvSpPr txBox="1">
            <a:spLocks/>
          </p:cNvSpPr>
          <p:nvPr/>
        </p:nvSpPr>
        <p:spPr>
          <a:xfrm>
            <a:off x="5423626" y="1333145"/>
            <a:ext cx="3551658" cy="2886113"/>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pPr marL="342900" indent="-342900">
              <a:buClr>
                <a:srgbClr val="2580D4"/>
              </a:buClr>
              <a:buSzPct val="100000"/>
              <a:buFont typeface="Arial"/>
              <a:buChar char="•"/>
            </a:pPr>
            <a:r>
              <a:rPr lang="en-US" sz="2400" b="1" dirty="0" smtClean="0">
                <a:solidFill>
                  <a:srgbClr val="FFFFFF"/>
                </a:solidFill>
              </a:rPr>
              <a:t>Managed</a:t>
            </a:r>
            <a:r>
              <a:rPr lang="en-US" sz="2400" dirty="0">
                <a:solidFill>
                  <a:srgbClr val="FFFFFF"/>
                </a:solidFill>
              </a:rPr>
              <a:t/>
            </a:r>
            <a:br>
              <a:rPr lang="en-US" sz="2400" dirty="0">
                <a:solidFill>
                  <a:srgbClr val="FFFFFF"/>
                </a:solidFill>
              </a:rPr>
            </a:br>
            <a:r>
              <a:rPr lang="en-US" sz="2000" dirty="0" smtClean="0">
                <a:solidFill>
                  <a:srgbClr val="FFFFFF"/>
                </a:solidFill>
              </a:rPr>
              <a:t>Fully integrated, with full lifecycle management</a:t>
            </a:r>
          </a:p>
          <a:p>
            <a:pPr marL="342900" indent="-342900">
              <a:buClr>
                <a:srgbClr val="2580D4"/>
              </a:buClr>
              <a:buSzPct val="100000"/>
              <a:buFont typeface="Arial"/>
              <a:buChar char="•"/>
            </a:pPr>
            <a:endParaRPr lang="en-US" sz="2400" dirty="0">
              <a:solidFill>
                <a:srgbClr val="FFFFFF"/>
              </a:solidFill>
            </a:endParaRPr>
          </a:p>
          <a:p>
            <a:pPr marL="342900" indent="-342900">
              <a:buClr>
                <a:srgbClr val="2580D4"/>
              </a:buClr>
              <a:buSzPct val="100000"/>
              <a:buFont typeface="Arial"/>
              <a:buChar char="•"/>
            </a:pPr>
            <a:r>
              <a:rPr lang="en-US" sz="2400" b="1" dirty="0" smtClean="0">
                <a:solidFill>
                  <a:srgbClr val="FFFFFF"/>
                </a:solidFill>
              </a:rPr>
              <a:t>User-Provided</a:t>
            </a:r>
            <a:br>
              <a:rPr lang="en-US" sz="2400" b="1" dirty="0" smtClean="0">
                <a:solidFill>
                  <a:srgbClr val="FFFFFF"/>
                </a:solidFill>
              </a:rPr>
            </a:br>
            <a:r>
              <a:rPr lang="en-US" sz="2000" dirty="0" smtClean="0">
                <a:solidFill>
                  <a:srgbClr val="FFFFFF"/>
                </a:solidFill>
              </a:rPr>
              <a:t>Created and managed external to the platform</a:t>
            </a:r>
            <a:endParaRPr lang="en-US" sz="2000" dirty="0">
              <a:solidFill>
                <a:srgbClr val="FFFFFF"/>
              </a:solidFill>
            </a:endParaRPr>
          </a:p>
        </p:txBody>
      </p:sp>
    </p:spTree>
    <p:extLst>
      <p:ext uri="{BB962C8B-B14F-4D97-AF65-F5344CB8AC3E}">
        <p14:creationId xmlns:p14="http://schemas.microsoft.com/office/powerpoint/2010/main" val="1853559454"/>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17" name="Rounded Rectangle 16"/>
          <p:cNvSpPr/>
          <p:nvPr/>
        </p:nvSpPr>
        <p:spPr>
          <a:xfrm>
            <a:off x="3201622" y="1553481"/>
            <a:ext cx="5721474" cy="2801451"/>
          </a:xfrm>
          <a:prstGeom prst="roundRect">
            <a:avLst>
              <a:gd name="adj" fmla="val 8951"/>
            </a:avLst>
          </a:prstGeom>
          <a:gradFill flip="none" rotWithShape="1">
            <a:gsLst>
              <a:gs pos="0">
                <a:schemeClr val="dk1">
                  <a:tint val="100000"/>
                  <a:shade val="100000"/>
                  <a:satMod val="130000"/>
                  <a:alpha val="47000"/>
                </a:schemeClr>
              </a:gs>
              <a:gs pos="100000">
                <a:schemeClr val="dk1">
                  <a:tint val="50000"/>
                  <a:shade val="100000"/>
                  <a:satMod val="350000"/>
                  <a:alpha val="47000"/>
                </a:schemeClr>
              </a:gs>
            </a:gsLst>
            <a:lin ang="16200000" scaled="0"/>
            <a:tileRect/>
          </a:gradFill>
          <a:ln/>
        </p:spPr>
        <p:style>
          <a:lnRef idx="1">
            <a:schemeClr val="dk1"/>
          </a:lnRef>
          <a:fillRef idx="3">
            <a:schemeClr val="dk1"/>
          </a:fillRef>
          <a:effectRef idx="2">
            <a:schemeClr val="dk1"/>
          </a:effectRef>
          <a:fontRef idx="minor">
            <a:schemeClr val="lt1"/>
          </a:fontRef>
        </p:style>
        <p:txBody>
          <a:bodyPr rtlCol="0" anchor="ctr"/>
          <a:lstStyle/>
          <a:p>
            <a:pPr algn="ctr"/>
            <a:endParaRPr lang="en-US">
              <a:solidFill>
                <a:schemeClr val="bg1">
                  <a:lumMod val="75000"/>
                </a:schemeClr>
              </a:solidFill>
            </a:endParaRPr>
          </a:p>
        </p:txBody>
      </p:sp>
      <p:sp>
        <p:nvSpPr>
          <p:cNvPr id="4" name="Text Placeholder 3"/>
          <p:cNvSpPr>
            <a:spLocks noGrp="1"/>
          </p:cNvSpPr>
          <p:nvPr>
            <p:ph type="body" idx="1"/>
          </p:nvPr>
        </p:nvSpPr>
        <p:spPr>
          <a:xfrm>
            <a:off x="307640" y="719365"/>
            <a:ext cx="8410574" cy="346219"/>
          </a:xfrm>
        </p:spPr>
        <p:txBody>
          <a:bodyPr/>
          <a:lstStyle/>
          <a:p>
            <a:pPr>
              <a:lnSpc>
                <a:spcPct val="90000"/>
              </a:lnSpc>
              <a:buClr>
                <a:schemeClr val="dk2"/>
              </a:buClr>
              <a:buSzPct val="25000"/>
            </a:pPr>
            <a:r>
              <a:rPr lang="en-US" sz="1800" i="1" dirty="0">
                <a:solidFill>
                  <a:srgbClr val="2C95DD"/>
                </a:solidFill>
              </a:rPr>
              <a:t>Push button deployed service instance</a:t>
            </a:r>
          </a:p>
        </p:txBody>
      </p:sp>
      <p:sp>
        <p:nvSpPr>
          <p:cNvPr id="298" name="Shape 298"/>
          <p:cNvSpPr txBox="1">
            <a:spLocks noGrp="1"/>
          </p:cNvSpPr>
          <p:nvPr>
            <p:ph type="title"/>
          </p:nvPr>
        </p:nvSpPr>
        <p:spPr>
          <a:prstGeom prst="rect">
            <a:avLst/>
          </a:prstGeom>
          <a:noFill/>
          <a:ln>
            <a:noFill/>
          </a:ln>
        </p:spPr>
        <p:txBody>
          <a:bodyPr lIns="0" tIns="0" rIns="0" bIns="0" anchor="t" anchorCtr="0">
            <a:noAutofit/>
          </a:bodyPr>
          <a:lstStyle/>
          <a:p>
            <a:pPr marL="0" marR="0" lvl="0" indent="0" algn="l" rtl="0">
              <a:lnSpc>
                <a:spcPct val="90000"/>
              </a:lnSpc>
              <a:spcBef>
                <a:spcPts val="0"/>
              </a:spcBef>
              <a:buClr>
                <a:schemeClr val="dk2"/>
              </a:buClr>
              <a:buSzPct val="25000"/>
              <a:buFont typeface="Arial"/>
              <a:buNone/>
            </a:pPr>
            <a:r>
              <a:rPr lang="en-US" sz="2800" dirty="0">
                <a:solidFill>
                  <a:srgbClr val="2C95DD"/>
                </a:solidFill>
              </a:rPr>
              <a:t>Rapid self-service provisioning</a:t>
            </a:r>
          </a:p>
        </p:txBody>
      </p:sp>
      <p:sp>
        <p:nvSpPr>
          <p:cNvPr id="44" name="Text Placeholder 2"/>
          <p:cNvSpPr txBox="1">
            <a:spLocks/>
          </p:cNvSpPr>
          <p:nvPr/>
        </p:nvSpPr>
        <p:spPr>
          <a:xfrm>
            <a:off x="342976" y="1549205"/>
            <a:ext cx="2688573" cy="2882379"/>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pPr marL="169863" lvl="1" indent="-169863">
              <a:spcBef>
                <a:spcPts val="600"/>
              </a:spcBef>
              <a:buClr>
                <a:srgbClr val="2580D4"/>
              </a:buClr>
              <a:buSzPct val="100000"/>
              <a:buFont typeface="Arial"/>
              <a:buChar char="•"/>
            </a:pPr>
            <a:r>
              <a:rPr lang="en-US" sz="1800" dirty="0" smtClean="0">
                <a:solidFill>
                  <a:srgbClr val="FFFFFF"/>
                </a:solidFill>
              </a:rPr>
              <a:t>Bind to apps through easy to use interface</a:t>
            </a:r>
          </a:p>
          <a:p>
            <a:pPr marL="169863" lvl="1" indent="-169863">
              <a:spcBef>
                <a:spcPts val="600"/>
              </a:spcBef>
              <a:buClr>
                <a:srgbClr val="2580D4"/>
              </a:buClr>
              <a:buSzPct val="100000"/>
              <a:buFont typeface="Arial"/>
              <a:buChar char="•"/>
            </a:pPr>
            <a:r>
              <a:rPr lang="en-US" sz="1800" dirty="0" smtClean="0">
                <a:solidFill>
                  <a:srgbClr val="FFFFFF"/>
                </a:solidFill>
              </a:rPr>
              <a:t>Easy accessibility through Marketplace</a:t>
            </a:r>
          </a:p>
          <a:p>
            <a:pPr marL="169863" lvl="1" indent="-169863">
              <a:spcBef>
                <a:spcPts val="600"/>
              </a:spcBef>
              <a:buClr>
                <a:srgbClr val="2580D4"/>
              </a:buClr>
              <a:buSzPct val="100000"/>
              <a:buFont typeface="Arial"/>
              <a:buChar char="•"/>
            </a:pPr>
            <a:r>
              <a:rPr lang="en-US" sz="1800" dirty="0" smtClean="0">
                <a:solidFill>
                  <a:srgbClr val="FFFFFF"/>
                </a:solidFill>
              </a:rPr>
              <a:t>Common access control and audit trails across the breadth of services</a:t>
            </a:r>
          </a:p>
        </p:txBody>
      </p:sp>
      <p:sp>
        <p:nvSpPr>
          <p:cNvPr id="3" name="Rounded Rectangle 2"/>
          <p:cNvSpPr/>
          <p:nvPr/>
        </p:nvSpPr>
        <p:spPr>
          <a:xfrm>
            <a:off x="3353659" y="1964843"/>
            <a:ext cx="2392132" cy="463483"/>
          </a:xfrm>
          <a:prstGeom prst="round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ounded Rectangle 18"/>
          <p:cNvSpPr/>
          <p:nvPr/>
        </p:nvSpPr>
        <p:spPr>
          <a:xfrm>
            <a:off x="3353659" y="2539562"/>
            <a:ext cx="2392132" cy="463483"/>
          </a:xfrm>
          <a:prstGeom prst="round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ounded Rectangle 19"/>
          <p:cNvSpPr/>
          <p:nvPr/>
        </p:nvSpPr>
        <p:spPr>
          <a:xfrm>
            <a:off x="3353659" y="3123551"/>
            <a:ext cx="2392132" cy="463483"/>
          </a:xfrm>
          <a:prstGeom prst="round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ounded Rectangle 20"/>
          <p:cNvSpPr/>
          <p:nvPr/>
        </p:nvSpPr>
        <p:spPr>
          <a:xfrm>
            <a:off x="3353659" y="3707540"/>
            <a:ext cx="2392132" cy="463483"/>
          </a:xfrm>
          <a:prstGeom prst="round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p:cNvSpPr txBox="1"/>
          <p:nvPr/>
        </p:nvSpPr>
        <p:spPr>
          <a:xfrm>
            <a:off x="3818755" y="2076079"/>
            <a:ext cx="1045910" cy="261610"/>
          </a:xfrm>
          <a:prstGeom prst="rect">
            <a:avLst/>
          </a:prstGeom>
          <a:noFill/>
        </p:spPr>
        <p:txBody>
          <a:bodyPr wrap="square" rtlCol="0">
            <a:spAutoFit/>
          </a:bodyPr>
          <a:lstStyle/>
          <a:p>
            <a:r>
              <a:rPr lang="en-US" sz="1100" b="1" dirty="0" smtClean="0"/>
              <a:t>MySQL</a:t>
            </a:r>
            <a:endParaRPr lang="en-US" sz="1100" b="1" dirty="0"/>
          </a:p>
        </p:txBody>
      </p:sp>
      <p:sp>
        <p:nvSpPr>
          <p:cNvPr id="28" name="TextBox 27"/>
          <p:cNvSpPr txBox="1"/>
          <p:nvPr/>
        </p:nvSpPr>
        <p:spPr>
          <a:xfrm>
            <a:off x="3818755" y="2641528"/>
            <a:ext cx="1045910" cy="261610"/>
          </a:xfrm>
          <a:prstGeom prst="rect">
            <a:avLst/>
          </a:prstGeom>
          <a:noFill/>
        </p:spPr>
        <p:txBody>
          <a:bodyPr wrap="square" rtlCol="0">
            <a:spAutoFit/>
          </a:bodyPr>
          <a:lstStyle/>
          <a:p>
            <a:r>
              <a:rPr lang="en-US" sz="1100" b="1" dirty="0" smtClean="0"/>
              <a:t>RabbitMQ</a:t>
            </a:r>
            <a:endParaRPr lang="en-US" sz="1100" b="1" dirty="0"/>
          </a:p>
        </p:txBody>
      </p:sp>
      <p:sp>
        <p:nvSpPr>
          <p:cNvPr id="30" name="TextBox 29"/>
          <p:cNvSpPr txBox="1"/>
          <p:nvPr/>
        </p:nvSpPr>
        <p:spPr>
          <a:xfrm>
            <a:off x="3818755" y="3216246"/>
            <a:ext cx="1045910" cy="261610"/>
          </a:xfrm>
          <a:prstGeom prst="rect">
            <a:avLst/>
          </a:prstGeom>
          <a:noFill/>
        </p:spPr>
        <p:txBody>
          <a:bodyPr wrap="square" rtlCol="0">
            <a:spAutoFit/>
          </a:bodyPr>
          <a:lstStyle/>
          <a:p>
            <a:r>
              <a:rPr lang="en-US" sz="1100" b="1" dirty="0" smtClean="0"/>
              <a:t>Redis</a:t>
            </a:r>
            <a:endParaRPr lang="en-US" sz="1100" b="1" dirty="0"/>
          </a:p>
        </p:txBody>
      </p:sp>
      <p:sp>
        <p:nvSpPr>
          <p:cNvPr id="33" name="Rounded Rectangle 32"/>
          <p:cNvSpPr/>
          <p:nvPr/>
        </p:nvSpPr>
        <p:spPr>
          <a:xfrm>
            <a:off x="5970301" y="1964843"/>
            <a:ext cx="2779418" cy="463483"/>
          </a:xfrm>
          <a:prstGeom prst="round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Rounded Rectangle 33"/>
          <p:cNvSpPr/>
          <p:nvPr/>
        </p:nvSpPr>
        <p:spPr>
          <a:xfrm>
            <a:off x="5970301" y="2539562"/>
            <a:ext cx="2779418" cy="463483"/>
          </a:xfrm>
          <a:prstGeom prst="round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Rounded Rectangle 34"/>
          <p:cNvSpPr/>
          <p:nvPr/>
        </p:nvSpPr>
        <p:spPr>
          <a:xfrm>
            <a:off x="5970301" y="3123551"/>
            <a:ext cx="2779418" cy="463483"/>
          </a:xfrm>
          <a:prstGeom prst="round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TextBox 36"/>
          <p:cNvSpPr txBox="1"/>
          <p:nvPr/>
        </p:nvSpPr>
        <p:spPr>
          <a:xfrm>
            <a:off x="6435396" y="2076079"/>
            <a:ext cx="1863989" cy="261610"/>
          </a:xfrm>
          <a:prstGeom prst="rect">
            <a:avLst/>
          </a:prstGeom>
          <a:noFill/>
        </p:spPr>
        <p:txBody>
          <a:bodyPr wrap="square" rtlCol="0">
            <a:spAutoFit/>
          </a:bodyPr>
          <a:lstStyle/>
          <a:p>
            <a:r>
              <a:rPr lang="en-US" sz="1100" b="1" smtClean="0"/>
              <a:t>Pivotal </a:t>
            </a:r>
            <a:r>
              <a:rPr lang="en-US" sz="1100" b="1" smtClean="0"/>
              <a:t>Cloud Cache</a:t>
            </a:r>
            <a:endParaRPr lang="en-US" sz="1100" b="1" dirty="0"/>
          </a:p>
        </p:txBody>
      </p:sp>
      <p:sp>
        <p:nvSpPr>
          <p:cNvPr id="39" name="TextBox 38"/>
          <p:cNvSpPr txBox="1"/>
          <p:nvPr/>
        </p:nvSpPr>
        <p:spPr>
          <a:xfrm>
            <a:off x="6435396" y="2644506"/>
            <a:ext cx="2314321" cy="261610"/>
          </a:xfrm>
          <a:prstGeom prst="rect">
            <a:avLst/>
          </a:prstGeom>
          <a:noFill/>
        </p:spPr>
        <p:txBody>
          <a:bodyPr wrap="square" rtlCol="0">
            <a:spAutoFit/>
          </a:bodyPr>
          <a:lstStyle/>
          <a:p>
            <a:r>
              <a:rPr lang="en-US" sz="1100" b="1" dirty="0" smtClean="0"/>
              <a:t>Concourse</a:t>
            </a:r>
            <a:endParaRPr lang="en-US" sz="1100" b="1" dirty="0"/>
          </a:p>
        </p:txBody>
      </p:sp>
      <p:sp>
        <p:nvSpPr>
          <p:cNvPr id="41" name="TextBox 40"/>
          <p:cNvSpPr txBox="1"/>
          <p:nvPr/>
        </p:nvSpPr>
        <p:spPr>
          <a:xfrm>
            <a:off x="6435396" y="3216246"/>
            <a:ext cx="2368362" cy="261610"/>
          </a:xfrm>
          <a:prstGeom prst="rect">
            <a:avLst/>
          </a:prstGeom>
          <a:noFill/>
        </p:spPr>
        <p:txBody>
          <a:bodyPr wrap="square" rtlCol="0">
            <a:spAutoFit/>
          </a:bodyPr>
          <a:lstStyle/>
          <a:p>
            <a:r>
              <a:rPr lang="en-US" sz="1100" b="1" dirty="0" err="1" smtClean="0"/>
              <a:t>Dynatrace</a:t>
            </a:r>
            <a:r>
              <a:rPr lang="en-US" sz="1100" b="1" dirty="0" smtClean="0"/>
              <a:t> Service Broker</a:t>
            </a:r>
            <a:endParaRPr lang="en-US" sz="1100" b="1" dirty="0"/>
          </a:p>
        </p:txBody>
      </p:sp>
      <p:sp>
        <p:nvSpPr>
          <p:cNvPr id="43" name="TextBox 42"/>
          <p:cNvSpPr txBox="1"/>
          <p:nvPr/>
        </p:nvSpPr>
        <p:spPr>
          <a:xfrm>
            <a:off x="3818755" y="3800235"/>
            <a:ext cx="1966730" cy="261610"/>
          </a:xfrm>
          <a:prstGeom prst="rect">
            <a:avLst/>
          </a:prstGeom>
          <a:noFill/>
        </p:spPr>
        <p:txBody>
          <a:bodyPr wrap="square" rtlCol="0">
            <a:spAutoFit/>
          </a:bodyPr>
          <a:lstStyle/>
          <a:p>
            <a:r>
              <a:rPr lang="en-US" sz="1100" b="1" dirty="0" smtClean="0"/>
              <a:t>Spring Cloud Services</a:t>
            </a:r>
            <a:endParaRPr lang="en-US" sz="1100" b="1" dirty="0"/>
          </a:p>
        </p:txBody>
      </p:sp>
      <p:sp>
        <p:nvSpPr>
          <p:cNvPr id="2" name="Round Same Side Corner Rectangle 1"/>
          <p:cNvSpPr/>
          <p:nvPr/>
        </p:nvSpPr>
        <p:spPr>
          <a:xfrm>
            <a:off x="3199067" y="1551291"/>
            <a:ext cx="5729237" cy="339345"/>
          </a:xfrm>
          <a:prstGeom prst="round2SameRect">
            <a:avLst>
              <a:gd name="adj1" fmla="val 50000"/>
              <a:gd name="adj2" fmla="val 0"/>
            </a:avLst>
          </a:prstGeom>
          <a:solidFill>
            <a:schemeClr val="tx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p:cNvSpPr txBox="1"/>
          <p:nvPr/>
        </p:nvSpPr>
        <p:spPr>
          <a:xfrm>
            <a:off x="3344480" y="1542795"/>
            <a:ext cx="2869467" cy="338554"/>
          </a:xfrm>
          <a:prstGeom prst="rect">
            <a:avLst/>
          </a:prstGeom>
          <a:noFill/>
        </p:spPr>
        <p:txBody>
          <a:bodyPr wrap="square" rtlCol="0">
            <a:spAutoFit/>
          </a:bodyPr>
          <a:lstStyle/>
          <a:p>
            <a:r>
              <a:rPr lang="en-US" sz="1600" b="1" dirty="0" smtClean="0">
                <a:solidFill>
                  <a:schemeClr val="bg1">
                    <a:lumMod val="85000"/>
                  </a:schemeClr>
                </a:solidFill>
                <a:latin typeface="Courier"/>
                <a:cs typeface="Courier"/>
              </a:rPr>
              <a:t>Marketplace</a:t>
            </a:r>
            <a:endParaRPr lang="en-US" sz="1600" b="1" dirty="0">
              <a:solidFill>
                <a:schemeClr val="bg1">
                  <a:lumMod val="85000"/>
                </a:schemeClr>
              </a:solidFill>
              <a:latin typeface="Courier"/>
              <a:cs typeface="Courier"/>
            </a:endParaRPr>
          </a:p>
        </p:txBody>
      </p:sp>
      <p:sp>
        <p:nvSpPr>
          <p:cNvPr id="6" name="TextBox 5"/>
          <p:cNvSpPr txBox="1"/>
          <p:nvPr/>
        </p:nvSpPr>
        <p:spPr>
          <a:xfrm>
            <a:off x="7081709" y="4604779"/>
            <a:ext cx="184666" cy="307777"/>
          </a:xfrm>
          <a:prstGeom prst="rect">
            <a:avLst/>
          </a:prstGeom>
          <a:noFill/>
        </p:spPr>
        <p:txBody>
          <a:bodyPr wrap="none" rtlCol="0">
            <a:spAutoFit/>
          </a:bodyPr>
          <a:lstStyle/>
          <a:p>
            <a:endParaRPr lang="en-US" dirty="0"/>
          </a:p>
        </p:txBody>
      </p:sp>
      <p:sp>
        <p:nvSpPr>
          <p:cNvPr id="31" name="Slide Number Placeholder 3"/>
          <p:cNvSpPr txBox="1">
            <a:spLocks/>
          </p:cNvSpPr>
          <p:nvPr/>
        </p:nvSpPr>
        <p:spPr>
          <a:xfrm>
            <a:off x="0" y="4903788"/>
            <a:ext cx="342900" cy="128587"/>
          </a:xfrm>
          <a:prstGeom prst="rect">
            <a:avLst/>
          </a:prstGeom>
        </p:spPr>
        <p:txBody>
          <a:bodyPr vert="horz" lIns="91440" tIns="45720" rIns="91440" bIns="45720" rtlCol="0" anchor="ctr"/>
          <a:lstStyle>
            <a:defPPr>
              <a:defRPr lang="en-US"/>
            </a:defPPr>
            <a:lvl1pPr marL="0" algn="ctr" defTabSz="457200" rtl="0" eaLnBrk="1" latinLnBrk="0" hangingPunct="1">
              <a:defRPr sz="900" kern="1200">
                <a:solidFill>
                  <a:schemeClr val="bg1">
                    <a:lumMod val="50000"/>
                  </a:schemeClr>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5698A34F-157D-4FC3-B6AE-341A8B909DED}" type="slidenum">
              <a:rPr lang="en-US" smtClean="0"/>
              <a:pPr/>
              <a:t>28</a:t>
            </a:fld>
            <a:endParaRPr lang="en-US" dirty="0"/>
          </a:p>
        </p:txBody>
      </p:sp>
      <p:sp>
        <p:nvSpPr>
          <p:cNvPr id="45" name="Rounded Rectangle 44"/>
          <p:cNvSpPr/>
          <p:nvPr/>
        </p:nvSpPr>
        <p:spPr>
          <a:xfrm>
            <a:off x="5972189" y="3718080"/>
            <a:ext cx="2779418" cy="463483"/>
          </a:xfrm>
          <a:prstGeom prst="round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TextBox 46"/>
          <p:cNvSpPr txBox="1"/>
          <p:nvPr/>
        </p:nvSpPr>
        <p:spPr>
          <a:xfrm>
            <a:off x="6435396" y="3810775"/>
            <a:ext cx="1862101" cy="261610"/>
          </a:xfrm>
          <a:prstGeom prst="rect">
            <a:avLst/>
          </a:prstGeom>
          <a:noFill/>
        </p:spPr>
        <p:txBody>
          <a:bodyPr wrap="square" rtlCol="0">
            <a:spAutoFit/>
          </a:bodyPr>
          <a:lstStyle/>
          <a:p>
            <a:r>
              <a:rPr lang="en-US" sz="1100" b="1" dirty="0" smtClean="0"/>
              <a:t>Google Service Broker</a:t>
            </a:r>
            <a:endParaRPr lang="en-US" sz="1100" b="1" dirty="0"/>
          </a:p>
        </p:txBody>
      </p:sp>
      <p:pic>
        <p:nvPicPr>
          <p:cNvPr id="10" name="Picture 9"/>
          <p:cNvPicPr>
            <a:picLocks noChangeAspect="1"/>
          </p:cNvPicPr>
          <p:nvPr/>
        </p:nvPicPr>
        <p:blipFill>
          <a:blip r:embed="rId3"/>
          <a:stretch>
            <a:fillRect/>
          </a:stretch>
        </p:blipFill>
        <p:spPr>
          <a:xfrm>
            <a:off x="6065518" y="2007197"/>
            <a:ext cx="384048" cy="384048"/>
          </a:xfrm>
          <a:prstGeom prst="rect">
            <a:avLst/>
          </a:prstGeom>
        </p:spPr>
      </p:pic>
      <p:pic>
        <p:nvPicPr>
          <p:cNvPr id="11" name="Picture 10"/>
          <p:cNvPicPr>
            <a:picLocks noChangeAspect="1"/>
          </p:cNvPicPr>
          <p:nvPr/>
        </p:nvPicPr>
        <p:blipFill>
          <a:blip r:embed="rId4"/>
          <a:stretch>
            <a:fillRect/>
          </a:stretch>
        </p:blipFill>
        <p:spPr>
          <a:xfrm>
            <a:off x="6062671" y="2006329"/>
            <a:ext cx="387838" cy="387838"/>
          </a:xfrm>
          <a:prstGeom prst="rect">
            <a:avLst/>
          </a:prstGeom>
        </p:spPr>
      </p:pic>
      <p:pic>
        <p:nvPicPr>
          <p:cNvPr id="14" name="Picture 13"/>
          <p:cNvPicPr>
            <a:picLocks noChangeAspect="1"/>
          </p:cNvPicPr>
          <p:nvPr/>
        </p:nvPicPr>
        <p:blipFill>
          <a:blip r:embed="rId5"/>
          <a:stretch>
            <a:fillRect/>
          </a:stretch>
        </p:blipFill>
        <p:spPr>
          <a:xfrm>
            <a:off x="6062359" y="2585828"/>
            <a:ext cx="383337" cy="383337"/>
          </a:xfrm>
          <a:prstGeom prst="rect">
            <a:avLst/>
          </a:prstGeom>
        </p:spPr>
      </p:pic>
      <p:pic>
        <p:nvPicPr>
          <p:cNvPr id="18" name="Picture 17"/>
          <p:cNvPicPr>
            <a:picLocks noChangeAspect="1"/>
          </p:cNvPicPr>
          <p:nvPr/>
        </p:nvPicPr>
        <p:blipFill>
          <a:blip r:embed="rId6"/>
          <a:stretch>
            <a:fillRect/>
          </a:stretch>
        </p:blipFill>
        <p:spPr>
          <a:xfrm>
            <a:off x="3446744" y="3167157"/>
            <a:ext cx="383231" cy="383231"/>
          </a:xfrm>
          <a:prstGeom prst="rect">
            <a:avLst/>
          </a:prstGeom>
        </p:spPr>
      </p:pic>
      <p:pic>
        <p:nvPicPr>
          <p:cNvPr id="22" name="Picture 21"/>
          <p:cNvPicPr>
            <a:picLocks noChangeAspect="1"/>
          </p:cNvPicPr>
          <p:nvPr/>
        </p:nvPicPr>
        <p:blipFill>
          <a:blip r:embed="rId7"/>
          <a:stretch>
            <a:fillRect/>
          </a:stretch>
        </p:blipFill>
        <p:spPr>
          <a:xfrm>
            <a:off x="3435352" y="2580174"/>
            <a:ext cx="387821" cy="387821"/>
          </a:xfrm>
          <a:prstGeom prst="rect">
            <a:avLst/>
          </a:prstGeom>
        </p:spPr>
      </p:pic>
      <p:pic>
        <p:nvPicPr>
          <p:cNvPr id="23" name="Picture 22"/>
          <p:cNvPicPr>
            <a:picLocks noChangeAspect="1"/>
          </p:cNvPicPr>
          <p:nvPr/>
        </p:nvPicPr>
        <p:blipFill>
          <a:blip r:embed="rId8"/>
          <a:stretch>
            <a:fillRect/>
          </a:stretch>
        </p:blipFill>
        <p:spPr>
          <a:xfrm>
            <a:off x="3443031" y="2011141"/>
            <a:ext cx="380103" cy="380103"/>
          </a:xfrm>
          <a:prstGeom prst="rect">
            <a:avLst/>
          </a:prstGeom>
        </p:spPr>
      </p:pic>
      <p:pic>
        <p:nvPicPr>
          <p:cNvPr id="24" name="Picture 23"/>
          <p:cNvPicPr>
            <a:picLocks noChangeAspect="1"/>
          </p:cNvPicPr>
          <p:nvPr/>
        </p:nvPicPr>
        <p:blipFill>
          <a:blip r:embed="rId9"/>
          <a:stretch>
            <a:fillRect/>
          </a:stretch>
        </p:blipFill>
        <p:spPr>
          <a:xfrm>
            <a:off x="3443031" y="3738146"/>
            <a:ext cx="401861" cy="401861"/>
          </a:xfrm>
          <a:prstGeom prst="rect">
            <a:avLst/>
          </a:prstGeom>
        </p:spPr>
      </p:pic>
      <p:pic>
        <p:nvPicPr>
          <p:cNvPr id="25" name="Picture 24"/>
          <p:cNvPicPr>
            <a:picLocks noChangeAspect="1"/>
          </p:cNvPicPr>
          <p:nvPr/>
        </p:nvPicPr>
        <p:blipFill>
          <a:blip r:embed="rId10"/>
          <a:stretch>
            <a:fillRect/>
          </a:stretch>
        </p:blipFill>
        <p:spPr>
          <a:xfrm>
            <a:off x="6061914" y="3175581"/>
            <a:ext cx="383782" cy="383782"/>
          </a:xfrm>
          <a:prstGeom prst="rect">
            <a:avLst/>
          </a:prstGeom>
        </p:spPr>
      </p:pic>
      <p:pic>
        <p:nvPicPr>
          <p:cNvPr id="26" name="Picture 25"/>
          <p:cNvPicPr>
            <a:picLocks noChangeAspect="1"/>
          </p:cNvPicPr>
          <p:nvPr/>
        </p:nvPicPr>
        <p:blipFill>
          <a:blip r:embed="rId11"/>
          <a:stretch>
            <a:fillRect/>
          </a:stretch>
        </p:blipFill>
        <p:spPr>
          <a:xfrm>
            <a:off x="6085897" y="3760999"/>
            <a:ext cx="379008" cy="379008"/>
          </a:xfrm>
          <a:prstGeom prst="rect">
            <a:avLst/>
          </a:prstGeom>
        </p:spPr>
      </p:pic>
    </p:spTree>
    <p:extLst>
      <p:ext uri="{BB962C8B-B14F-4D97-AF65-F5344CB8AC3E}">
        <p14:creationId xmlns:p14="http://schemas.microsoft.com/office/powerpoint/2010/main" val="1789804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solidFill>
                  <a:srgbClr val="2C95DD"/>
                </a:solidFill>
              </a:rPr>
              <a:t>Creating and Binding a Service</a:t>
            </a:r>
          </a:p>
        </p:txBody>
      </p:sp>
      <p:sp>
        <p:nvSpPr>
          <p:cNvPr id="4" name="Rounded Rectangle 3"/>
          <p:cNvSpPr/>
          <p:nvPr/>
        </p:nvSpPr>
        <p:spPr>
          <a:xfrm>
            <a:off x="1981201" y="1276349"/>
            <a:ext cx="3276600" cy="3124200"/>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5" name="Rounded Rectangle 4"/>
          <p:cNvSpPr/>
          <p:nvPr/>
        </p:nvSpPr>
        <p:spPr bwMode="auto">
          <a:xfrm rot="16200000">
            <a:off x="668804" y="2651435"/>
            <a:ext cx="3276600" cy="374030"/>
          </a:xfrm>
          <a:prstGeom prst="roundRect">
            <a:avLst>
              <a:gd name="adj" fmla="val 8685"/>
            </a:avLst>
          </a:prstGeom>
          <a:solidFill>
            <a:srgbClr val="0A1831">
              <a:alpha val="25000"/>
            </a:srgbClr>
          </a:solidFill>
          <a:ln w="41275">
            <a:noFill/>
            <a:round/>
            <a:headEnd/>
            <a:tailEnd/>
          </a:ln>
        </p:spPr>
        <p:txBody>
          <a:bodyPr wrap="none" lIns="182880" tIns="0" rIns="0" bIns="0" rtlCol="0" anchor="ctr"/>
          <a:lstStyle/>
          <a:p>
            <a:pPr fontAlgn="auto">
              <a:spcBef>
                <a:spcPts val="0"/>
              </a:spcBef>
              <a:spcAft>
                <a:spcPts val="0"/>
              </a:spcAft>
            </a:pPr>
            <a:r>
              <a:rPr lang="en-US" sz="1600" dirty="0" smtClean="0">
                <a:solidFill>
                  <a:prstClr val="white">
                    <a:lumMod val="95000"/>
                  </a:prstClr>
                </a:solidFill>
                <a:latin typeface="Calibri"/>
                <a:ea typeface="+mn-ea"/>
              </a:rPr>
              <a:t>Router</a:t>
            </a:r>
          </a:p>
        </p:txBody>
      </p:sp>
      <p:sp>
        <p:nvSpPr>
          <p:cNvPr id="7" name="Oval 42"/>
          <p:cNvSpPr/>
          <p:nvPr/>
        </p:nvSpPr>
        <p:spPr>
          <a:xfrm>
            <a:off x="2191812" y="3464721"/>
            <a:ext cx="230584" cy="230584"/>
          </a:xfrm>
          <a:custGeom>
            <a:avLst/>
            <a:gdLst/>
            <a:ahLst/>
            <a:cxnLst/>
            <a:rect l="l" t="t" r="r" b="b"/>
            <a:pathLst>
              <a:path w="763984" h="763984">
                <a:moveTo>
                  <a:pt x="335323" y="444979"/>
                </a:moveTo>
                <a:lnTo>
                  <a:pt x="335323" y="590998"/>
                </a:lnTo>
                <a:lnTo>
                  <a:pt x="261293" y="590998"/>
                </a:lnTo>
                <a:lnTo>
                  <a:pt x="381992" y="747629"/>
                </a:lnTo>
                <a:lnTo>
                  <a:pt x="502691" y="590998"/>
                </a:lnTo>
                <a:lnTo>
                  <a:pt x="428661" y="590998"/>
                </a:lnTo>
                <a:lnTo>
                  <a:pt x="428661" y="444979"/>
                </a:lnTo>
                <a:close/>
                <a:moveTo>
                  <a:pt x="578572" y="261293"/>
                </a:moveTo>
                <a:lnTo>
                  <a:pt x="421941" y="381992"/>
                </a:lnTo>
                <a:lnTo>
                  <a:pt x="578572" y="502691"/>
                </a:lnTo>
                <a:lnTo>
                  <a:pt x="578572" y="428661"/>
                </a:lnTo>
                <a:lnTo>
                  <a:pt x="724591" y="428661"/>
                </a:lnTo>
                <a:lnTo>
                  <a:pt x="724591" y="335323"/>
                </a:lnTo>
                <a:lnTo>
                  <a:pt x="578572" y="335323"/>
                </a:lnTo>
                <a:close/>
                <a:moveTo>
                  <a:pt x="185411" y="261293"/>
                </a:moveTo>
                <a:lnTo>
                  <a:pt x="185411" y="335323"/>
                </a:lnTo>
                <a:lnTo>
                  <a:pt x="39392" y="335323"/>
                </a:lnTo>
                <a:lnTo>
                  <a:pt x="39392" y="428661"/>
                </a:lnTo>
                <a:lnTo>
                  <a:pt x="185411" y="428661"/>
                </a:lnTo>
                <a:lnTo>
                  <a:pt x="185411" y="502691"/>
                </a:lnTo>
                <a:lnTo>
                  <a:pt x="342042" y="381992"/>
                </a:lnTo>
                <a:close/>
                <a:moveTo>
                  <a:pt x="381992" y="16356"/>
                </a:moveTo>
                <a:lnTo>
                  <a:pt x="261293" y="172987"/>
                </a:lnTo>
                <a:lnTo>
                  <a:pt x="335323" y="172987"/>
                </a:lnTo>
                <a:lnTo>
                  <a:pt x="335323" y="319006"/>
                </a:lnTo>
                <a:lnTo>
                  <a:pt x="428661" y="319006"/>
                </a:lnTo>
                <a:lnTo>
                  <a:pt x="428661" y="172987"/>
                </a:lnTo>
                <a:lnTo>
                  <a:pt x="502691" y="172987"/>
                </a:lnTo>
                <a:close/>
                <a:moveTo>
                  <a:pt x="381992" y="0"/>
                </a:moveTo>
                <a:cubicBezTo>
                  <a:pt x="592960" y="0"/>
                  <a:pt x="763984" y="171024"/>
                  <a:pt x="763984" y="381992"/>
                </a:cubicBezTo>
                <a:cubicBezTo>
                  <a:pt x="763984" y="592960"/>
                  <a:pt x="592960" y="763984"/>
                  <a:pt x="381992" y="763984"/>
                </a:cubicBezTo>
                <a:cubicBezTo>
                  <a:pt x="171024" y="763984"/>
                  <a:pt x="0" y="592960"/>
                  <a:pt x="0" y="381992"/>
                </a:cubicBezTo>
                <a:cubicBezTo>
                  <a:pt x="0" y="171024"/>
                  <a:pt x="171024" y="0"/>
                  <a:pt x="381992"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p:cNvGrpSpPr/>
          <p:nvPr/>
        </p:nvGrpSpPr>
        <p:grpSpPr>
          <a:xfrm>
            <a:off x="2831917" y="1437660"/>
            <a:ext cx="2273483" cy="443726"/>
            <a:chOff x="3448049" y="1498378"/>
            <a:chExt cx="2590799" cy="443726"/>
          </a:xfrm>
        </p:grpSpPr>
        <p:sp>
          <p:nvSpPr>
            <p:cNvPr id="16" name="Rounded Rectangle 15"/>
            <p:cNvSpPr>
              <a:spLocks noChangeArrowheads="1"/>
            </p:cNvSpPr>
            <p:nvPr/>
          </p:nvSpPr>
          <p:spPr bwMode="auto">
            <a:xfrm>
              <a:off x="3448049" y="1498378"/>
              <a:ext cx="2590799" cy="443726"/>
            </a:xfrm>
            <a:prstGeom prst="roundRect">
              <a:avLst>
                <a:gd name="adj" fmla="val 4579"/>
              </a:avLst>
            </a:prstGeom>
            <a:solidFill>
              <a:schemeClr val="bg1">
                <a:lumMod val="65000"/>
              </a:schemeClr>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DB</a:t>
              </a:r>
              <a:endParaRPr lang="en-US" sz="1200" b="1" dirty="0">
                <a:solidFill>
                  <a:schemeClr val="bg1"/>
                </a:solidFill>
                <a:latin typeface="+mn-lt"/>
                <a:ea typeface="+mn-ea"/>
              </a:endParaRPr>
            </a:p>
          </p:txBody>
        </p:sp>
        <p:sp>
          <p:nvSpPr>
            <p:cNvPr id="17" name="Oval 194"/>
            <p:cNvSpPr/>
            <p:nvPr/>
          </p:nvSpPr>
          <p:spPr>
            <a:xfrm>
              <a:off x="3511555" y="1612382"/>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TextBox 17"/>
          <p:cNvSpPr txBox="1"/>
          <p:nvPr/>
        </p:nvSpPr>
        <p:spPr>
          <a:xfrm>
            <a:off x="4114800" y="1428750"/>
            <a:ext cx="925253" cy="461665"/>
          </a:xfrm>
          <a:prstGeom prst="rect">
            <a:avLst/>
          </a:prstGeom>
          <a:noFill/>
        </p:spPr>
        <p:txBody>
          <a:bodyPr wrap="none" rtlCol="0">
            <a:spAutoFit/>
          </a:bodyPr>
          <a:lstStyle/>
          <a:p>
            <a:r>
              <a:rPr lang="en-US" sz="1200" dirty="0" smtClean="0">
                <a:solidFill>
                  <a:schemeClr val="bg1"/>
                </a:solidFill>
              </a:rPr>
              <a:t>Service</a:t>
            </a:r>
          </a:p>
          <a:p>
            <a:r>
              <a:rPr lang="en-US" sz="1200" dirty="0" smtClean="0">
                <a:solidFill>
                  <a:schemeClr val="bg1"/>
                </a:solidFill>
              </a:rPr>
              <a:t>credentials</a:t>
            </a:r>
          </a:p>
        </p:txBody>
      </p:sp>
      <p:sp>
        <p:nvSpPr>
          <p:cNvPr id="35" name="Right Arrow 34"/>
          <p:cNvSpPr/>
          <p:nvPr/>
        </p:nvSpPr>
        <p:spPr>
          <a:xfrm rot="10800000">
            <a:off x="3746317" y="2496745"/>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ight Arrow 36"/>
          <p:cNvSpPr/>
          <p:nvPr/>
        </p:nvSpPr>
        <p:spPr>
          <a:xfrm rot="10800000">
            <a:off x="3746317" y="3122397"/>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ight Arrow 47"/>
          <p:cNvSpPr/>
          <p:nvPr/>
        </p:nvSpPr>
        <p:spPr>
          <a:xfrm rot="10800000">
            <a:off x="1217143" y="2496745"/>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ight Arrow 49"/>
          <p:cNvSpPr/>
          <p:nvPr/>
        </p:nvSpPr>
        <p:spPr>
          <a:xfrm rot="10800000">
            <a:off x="1217143" y="3122397"/>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ight Arrow 54"/>
          <p:cNvSpPr/>
          <p:nvPr/>
        </p:nvSpPr>
        <p:spPr>
          <a:xfrm rot="10800000">
            <a:off x="6271377" y="2496745"/>
            <a:ext cx="1614774" cy="304800"/>
          </a:xfrm>
          <a:prstGeom prst="rightArrow">
            <a:avLst>
              <a:gd name="adj1" fmla="val 65968"/>
              <a:gd name="adj2" fmla="val 85375"/>
            </a:avLst>
          </a:prstGeom>
          <a:solidFill>
            <a:srgbClr val="F27C3A"/>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ight Arrow 56"/>
          <p:cNvSpPr/>
          <p:nvPr/>
        </p:nvSpPr>
        <p:spPr>
          <a:xfrm rot="10800000">
            <a:off x="6271377" y="3122397"/>
            <a:ext cx="1614774" cy="304800"/>
          </a:xfrm>
          <a:prstGeom prst="rightArrow">
            <a:avLst>
              <a:gd name="adj1" fmla="val 65968"/>
              <a:gd name="adj2" fmla="val 85375"/>
            </a:avLst>
          </a:prstGeom>
          <a:solidFill>
            <a:srgbClr val="F27C3A"/>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ight Arrow 58"/>
          <p:cNvSpPr/>
          <p:nvPr/>
        </p:nvSpPr>
        <p:spPr>
          <a:xfrm>
            <a:off x="6271377" y="2183919"/>
            <a:ext cx="1614774" cy="304800"/>
          </a:xfrm>
          <a:prstGeom prst="rightArrow">
            <a:avLst>
              <a:gd name="adj1" fmla="val 65968"/>
              <a:gd name="adj2" fmla="val 85375"/>
            </a:avLst>
          </a:prstGeom>
          <a:solidFill>
            <a:srgbClr val="F27C3A"/>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4008" tIns="0" rIns="0" bIns="0" rtlCol="0" anchor="ctr"/>
          <a:lstStyle/>
          <a:p>
            <a:pPr algn="ctr"/>
            <a:r>
              <a:rPr lang="en-US" sz="1000" b="1" dirty="0">
                <a:solidFill>
                  <a:schemeClr val="bg1"/>
                </a:solidFill>
              </a:rPr>
              <a:t>reserve resources</a:t>
            </a:r>
          </a:p>
        </p:txBody>
      </p:sp>
      <p:sp>
        <p:nvSpPr>
          <p:cNvPr id="63" name="Right Arrow 62"/>
          <p:cNvSpPr/>
          <p:nvPr/>
        </p:nvSpPr>
        <p:spPr>
          <a:xfrm>
            <a:off x="1220008" y="2183919"/>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4008" tIns="0" rIns="0" bIns="0" rtlCol="0" anchor="ctr"/>
          <a:lstStyle/>
          <a:p>
            <a:pPr algn="ctr"/>
            <a:r>
              <a:rPr lang="en-US" sz="1000" b="1" dirty="0">
                <a:solidFill>
                  <a:schemeClr val="bg1"/>
                </a:solidFill>
              </a:rPr>
              <a:t>create service (HTTP)</a:t>
            </a:r>
          </a:p>
        </p:txBody>
      </p:sp>
      <p:sp>
        <p:nvSpPr>
          <p:cNvPr id="64" name="Right Arrow 63"/>
          <p:cNvSpPr/>
          <p:nvPr/>
        </p:nvSpPr>
        <p:spPr>
          <a:xfrm>
            <a:off x="3744260" y="2183919"/>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4008" tIns="0" rIns="0" bIns="0" rtlCol="0" anchor="ctr"/>
          <a:lstStyle/>
          <a:p>
            <a:pPr algn="ctr"/>
            <a:r>
              <a:rPr lang="en-US" sz="1000" b="1" dirty="0">
                <a:solidFill>
                  <a:schemeClr val="bg1"/>
                </a:solidFill>
              </a:rPr>
              <a:t>create service (HTTP)</a:t>
            </a:r>
          </a:p>
        </p:txBody>
      </p:sp>
      <p:sp>
        <p:nvSpPr>
          <p:cNvPr id="65" name="Right Arrow 64"/>
          <p:cNvSpPr/>
          <p:nvPr/>
        </p:nvSpPr>
        <p:spPr>
          <a:xfrm>
            <a:off x="3746317" y="2819005"/>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4008" tIns="0" rIns="0" bIns="0" rtlCol="0" anchor="ctr"/>
          <a:lstStyle/>
          <a:p>
            <a:pPr algn="ctr"/>
            <a:r>
              <a:rPr lang="en-US" sz="1000" b="1" dirty="0" smtClean="0">
                <a:solidFill>
                  <a:schemeClr val="bg1"/>
                </a:solidFill>
              </a:rPr>
              <a:t>bind </a:t>
            </a:r>
            <a:r>
              <a:rPr lang="en-US" sz="1000" b="1" dirty="0">
                <a:solidFill>
                  <a:schemeClr val="bg1"/>
                </a:solidFill>
              </a:rPr>
              <a:t>service (HTTP)</a:t>
            </a:r>
          </a:p>
        </p:txBody>
      </p:sp>
      <p:sp>
        <p:nvSpPr>
          <p:cNvPr id="66" name="Right Arrow 65"/>
          <p:cNvSpPr/>
          <p:nvPr/>
        </p:nvSpPr>
        <p:spPr>
          <a:xfrm>
            <a:off x="1222065" y="2822094"/>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4008" tIns="0" rIns="0" bIns="0" rtlCol="0" anchor="ctr"/>
          <a:lstStyle/>
          <a:p>
            <a:pPr algn="ctr"/>
            <a:r>
              <a:rPr lang="en-US" sz="1000" b="1" dirty="0" smtClean="0">
                <a:solidFill>
                  <a:schemeClr val="bg1"/>
                </a:solidFill>
              </a:rPr>
              <a:t>bind </a:t>
            </a:r>
            <a:r>
              <a:rPr lang="en-US" sz="1000" b="1" dirty="0">
                <a:solidFill>
                  <a:schemeClr val="bg1"/>
                </a:solidFill>
              </a:rPr>
              <a:t>service (HTTP)</a:t>
            </a:r>
          </a:p>
        </p:txBody>
      </p:sp>
      <p:sp>
        <p:nvSpPr>
          <p:cNvPr id="67" name="Right Arrow 66"/>
          <p:cNvSpPr/>
          <p:nvPr/>
        </p:nvSpPr>
        <p:spPr>
          <a:xfrm>
            <a:off x="6271377" y="2822094"/>
            <a:ext cx="1614774" cy="304800"/>
          </a:xfrm>
          <a:prstGeom prst="rightArrow">
            <a:avLst>
              <a:gd name="adj1" fmla="val 65968"/>
              <a:gd name="adj2" fmla="val 85375"/>
            </a:avLst>
          </a:prstGeom>
          <a:solidFill>
            <a:srgbClr val="F27C3A"/>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a:solidFill>
                  <a:schemeClr val="bg1"/>
                </a:solidFill>
              </a:rPr>
              <a:t>obtain connection data</a:t>
            </a:r>
          </a:p>
        </p:txBody>
      </p:sp>
      <p:sp>
        <p:nvSpPr>
          <p:cNvPr id="9" name="Rounded Rectangle 8"/>
          <p:cNvSpPr>
            <a:spLocks noChangeArrowheads="1"/>
          </p:cNvSpPr>
          <p:nvPr/>
        </p:nvSpPr>
        <p:spPr bwMode="auto">
          <a:xfrm>
            <a:off x="304800" y="2190750"/>
            <a:ext cx="914400" cy="121721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91440" rIns="0" bIns="0" anchor="t"/>
          <a:lstStyle/>
          <a:p>
            <a:pPr algn="ctr" fontAlgn="auto">
              <a:spcBef>
                <a:spcPts val="0"/>
              </a:spcBef>
              <a:spcAft>
                <a:spcPts val="0"/>
              </a:spcAft>
              <a:defRPr/>
            </a:pPr>
            <a:r>
              <a:rPr lang="en-US" sz="1200" b="1" dirty="0" smtClean="0">
                <a:solidFill>
                  <a:schemeClr val="bg1"/>
                </a:solidFill>
                <a:latin typeface="+mn-lt"/>
                <a:ea typeface="+mn-ea"/>
              </a:rPr>
              <a:t>CLI</a:t>
            </a:r>
            <a:endParaRPr lang="en-US" sz="1200" b="1" dirty="0">
              <a:solidFill>
                <a:schemeClr val="bg1"/>
              </a:solidFill>
              <a:latin typeface="+mn-lt"/>
              <a:ea typeface="+mn-ea"/>
            </a:endParaRPr>
          </a:p>
        </p:txBody>
      </p:sp>
      <p:sp>
        <p:nvSpPr>
          <p:cNvPr id="30" name="Rounded Rectangle 29"/>
          <p:cNvSpPr>
            <a:spLocks noChangeArrowheads="1"/>
          </p:cNvSpPr>
          <p:nvPr/>
        </p:nvSpPr>
        <p:spPr bwMode="auto">
          <a:xfrm>
            <a:off x="2831917" y="2190750"/>
            <a:ext cx="914400" cy="121721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91440" rIns="0" bIns="0" anchor="t"/>
          <a:lstStyle/>
          <a:p>
            <a:pPr algn="ctr" fontAlgn="auto">
              <a:spcBef>
                <a:spcPts val="0"/>
              </a:spcBef>
              <a:spcAft>
                <a:spcPts val="0"/>
              </a:spcAft>
              <a:defRPr/>
            </a:pPr>
            <a:r>
              <a:rPr lang="en-US" sz="1200" b="1" dirty="0" smtClean="0">
                <a:solidFill>
                  <a:schemeClr val="bg1"/>
                </a:solidFill>
                <a:latin typeface="+mn-lt"/>
                <a:ea typeface="+mn-ea"/>
              </a:rPr>
              <a:t>Cloud Controller</a:t>
            </a:r>
            <a:endParaRPr lang="en-US" sz="1200" b="1" dirty="0">
              <a:solidFill>
                <a:schemeClr val="bg1"/>
              </a:solidFill>
              <a:latin typeface="+mn-lt"/>
              <a:ea typeface="+mn-ea"/>
            </a:endParaRPr>
          </a:p>
        </p:txBody>
      </p:sp>
      <p:sp>
        <p:nvSpPr>
          <p:cNvPr id="31" name="Rounded Rectangle 30"/>
          <p:cNvSpPr>
            <a:spLocks noChangeArrowheads="1"/>
          </p:cNvSpPr>
          <p:nvPr/>
        </p:nvSpPr>
        <p:spPr bwMode="auto">
          <a:xfrm>
            <a:off x="5359034" y="2190750"/>
            <a:ext cx="914400" cy="121721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91440" rIns="0" bIns="0" anchor="t"/>
          <a:lstStyle/>
          <a:p>
            <a:pPr algn="ctr" fontAlgn="auto">
              <a:spcBef>
                <a:spcPts val="0"/>
              </a:spcBef>
              <a:spcAft>
                <a:spcPts val="0"/>
              </a:spcAft>
              <a:defRPr/>
            </a:pPr>
            <a:r>
              <a:rPr lang="en-US" sz="1200" b="1" dirty="0" smtClean="0">
                <a:solidFill>
                  <a:schemeClr val="bg1"/>
                </a:solidFill>
                <a:latin typeface="+mn-lt"/>
                <a:ea typeface="+mn-ea"/>
              </a:rPr>
              <a:t>Service</a:t>
            </a:r>
          </a:p>
          <a:p>
            <a:pPr algn="ctr" fontAlgn="auto">
              <a:spcBef>
                <a:spcPts val="0"/>
              </a:spcBef>
              <a:spcAft>
                <a:spcPts val="0"/>
              </a:spcAft>
              <a:defRPr/>
            </a:pPr>
            <a:r>
              <a:rPr lang="en-US" sz="1200" b="1" dirty="0" smtClean="0">
                <a:solidFill>
                  <a:schemeClr val="bg1"/>
                </a:solidFill>
              </a:rPr>
              <a:t>Broker</a:t>
            </a:r>
            <a:endParaRPr lang="en-US" sz="1200" b="1" dirty="0">
              <a:solidFill>
                <a:schemeClr val="bg1"/>
              </a:solidFill>
              <a:latin typeface="+mn-lt"/>
              <a:ea typeface="+mn-ea"/>
            </a:endParaRPr>
          </a:p>
        </p:txBody>
      </p:sp>
      <p:sp>
        <p:nvSpPr>
          <p:cNvPr id="32" name="Rounded Rectangle 31"/>
          <p:cNvSpPr>
            <a:spLocks noChangeArrowheads="1"/>
          </p:cNvSpPr>
          <p:nvPr/>
        </p:nvSpPr>
        <p:spPr bwMode="auto">
          <a:xfrm>
            <a:off x="7886151" y="2190750"/>
            <a:ext cx="914400" cy="121721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91440" rIns="0" bIns="0" anchor="t"/>
          <a:lstStyle/>
          <a:p>
            <a:pPr algn="ctr" fontAlgn="auto">
              <a:spcBef>
                <a:spcPts val="0"/>
              </a:spcBef>
              <a:spcAft>
                <a:spcPts val="0"/>
              </a:spcAft>
              <a:defRPr/>
            </a:pPr>
            <a:r>
              <a:rPr lang="en-US" sz="1200" b="1" dirty="0" smtClean="0">
                <a:solidFill>
                  <a:schemeClr val="bg1"/>
                </a:solidFill>
                <a:latin typeface="+mn-lt"/>
                <a:ea typeface="+mn-ea"/>
              </a:rPr>
              <a:t>Data</a:t>
            </a:r>
          </a:p>
          <a:p>
            <a:pPr algn="ctr" fontAlgn="auto">
              <a:spcBef>
                <a:spcPts val="0"/>
              </a:spcBef>
              <a:spcAft>
                <a:spcPts val="0"/>
              </a:spcAft>
              <a:defRPr/>
            </a:pPr>
            <a:r>
              <a:rPr lang="en-US" sz="1200" b="1" dirty="0" smtClean="0">
                <a:solidFill>
                  <a:schemeClr val="bg1"/>
                </a:solidFill>
              </a:rPr>
              <a:t>Service</a:t>
            </a:r>
            <a:endParaRPr lang="en-US" sz="1200" b="1" dirty="0">
              <a:solidFill>
                <a:schemeClr val="bg1"/>
              </a:solidFill>
              <a:latin typeface="+mn-lt"/>
              <a:ea typeface="+mn-ea"/>
            </a:endParaRPr>
          </a:p>
        </p:txBody>
      </p:sp>
      <p:sp>
        <p:nvSpPr>
          <p:cNvPr id="10" name="Rectangle 76"/>
          <p:cNvSpPr/>
          <p:nvPr/>
        </p:nvSpPr>
        <p:spPr>
          <a:xfrm>
            <a:off x="3189576" y="2785379"/>
            <a:ext cx="199082" cy="265671"/>
          </a:xfrm>
          <a:custGeom>
            <a:avLst/>
            <a:gdLst/>
            <a:ahLst/>
            <a:cxnLst/>
            <a:rect l="l" t="t" r="r" b="b"/>
            <a:pathLst>
              <a:path w="661988" h="883413">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75"/>
          <p:cNvSpPr/>
          <p:nvPr/>
        </p:nvSpPr>
        <p:spPr>
          <a:xfrm>
            <a:off x="5702459" y="2785379"/>
            <a:ext cx="227549" cy="227546"/>
          </a:xfrm>
          <a:custGeom>
            <a:avLst/>
            <a:gdLst/>
            <a:ahLst/>
            <a:cxnLst/>
            <a:rect l="l" t="t" r="r" b="b"/>
            <a:pathLst>
              <a:path w="3195025" h="3194985">
                <a:moveTo>
                  <a:pt x="683252" y="2245091"/>
                </a:moveTo>
                <a:cubicBezTo>
                  <a:pt x="526024" y="2245091"/>
                  <a:pt x="398566" y="2372549"/>
                  <a:pt x="398566" y="2529777"/>
                </a:cubicBezTo>
                <a:lnTo>
                  <a:pt x="398563" y="2529777"/>
                </a:lnTo>
                <a:cubicBezTo>
                  <a:pt x="398563" y="2687004"/>
                  <a:pt x="526021" y="2814463"/>
                  <a:pt x="683249" y="2814463"/>
                </a:cubicBezTo>
                <a:cubicBezTo>
                  <a:pt x="840476" y="2814463"/>
                  <a:pt x="967935" y="2687004"/>
                  <a:pt x="967935" y="2529777"/>
                </a:cubicBezTo>
                <a:lnTo>
                  <a:pt x="967935" y="2245091"/>
                </a:lnTo>
                <a:close/>
                <a:moveTo>
                  <a:pt x="2244948" y="2226032"/>
                </a:moveTo>
                <a:lnTo>
                  <a:pt x="2244948" y="2510715"/>
                </a:lnTo>
                <a:cubicBezTo>
                  <a:pt x="2244948" y="2667943"/>
                  <a:pt x="2372406" y="2795401"/>
                  <a:pt x="2529634" y="2795401"/>
                </a:cubicBezTo>
                <a:lnTo>
                  <a:pt x="2529634" y="2795404"/>
                </a:lnTo>
                <a:cubicBezTo>
                  <a:pt x="2686861" y="2795404"/>
                  <a:pt x="2814320" y="2667945"/>
                  <a:pt x="2814320" y="2510718"/>
                </a:cubicBezTo>
                <a:cubicBezTo>
                  <a:pt x="2814320" y="2353491"/>
                  <a:pt x="2686861" y="2226032"/>
                  <a:pt x="2529634" y="2226032"/>
                </a:cubicBezTo>
                <a:close/>
                <a:moveTo>
                  <a:pt x="1324215" y="1318407"/>
                </a:moveTo>
                <a:lnTo>
                  <a:pt x="1324215" y="1321813"/>
                </a:lnTo>
                <a:lnTo>
                  <a:pt x="1321332" y="1321813"/>
                </a:lnTo>
                <a:lnTo>
                  <a:pt x="1321332" y="1873653"/>
                </a:lnTo>
                <a:lnTo>
                  <a:pt x="1873510" y="1873653"/>
                </a:lnTo>
                <a:lnTo>
                  <a:pt x="1873510" y="1872635"/>
                </a:lnTo>
                <a:lnTo>
                  <a:pt x="1876578" y="1872635"/>
                </a:lnTo>
                <a:lnTo>
                  <a:pt x="1876578" y="1321332"/>
                </a:lnTo>
                <a:lnTo>
                  <a:pt x="1873693" y="1321332"/>
                </a:lnTo>
                <a:lnTo>
                  <a:pt x="1873693" y="1318407"/>
                </a:lnTo>
                <a:close/>
                <a:moveTo>
                  <a:pt x="668091" y="399044"/>
                </a:moveTo>
                <a:cubicBezTo>
                  <a:pt x="510864" y="399044"/>
                  <a:pt x="383405" y="526503"/>
                  <a:pt x="383405" y="683730"/>
                </a:cubicBezTo>
                <a:cubicBezTo>
                  <a:pt x="383405" y="840957"/>
                  <a:pt x="510864" y="968416"/>
                  <a:pt x="668091" y="968416"/>
                </a:cubicBezTo>
                <a:lnTo>
                  <a:pt x="952777" y="968416"/>
                </a:lnTo>
                <a:lnTo>
                  <a:pt x="952777" y="683733"/>
                </a:lnTo>
                <a:cubicBezTo>
                  <a:pt x="952777" y="526505"/>
                  <a:pt x="825319" y="399047"/>
                  <a:pt x="668091" y="399047"/>
                </a:cubicBezTo>
                <a:close/>
                <a:moveTo>
                  <a:pt x="2511776" y="380522"/>
                </a:moveTo>
                <a:cubicBezTo>
                  <a:pt x="2354549" y="380522"/>
                  <a:pt x="2227090" y="507981"/>
                  <a:pt x="2227090" y="665208"/>
                </a:cubicBezTo>
                <a:lnTo>
                  <a:pt x="2227090" y="949894"/>
                </a:lnTo>
                <a:lnTo>
                  <a:pt x="2511773" y="949894"/>
                </a:lnTo>
                <a:cubicBezTo>
                  <a:pt x="2669001" y="949894"/>
                  <a:pt x="2796459" y="822436"/>
                  <a:pt x="2796459" y="665208"/>
                </a:cubicBezTo>
                <a:lnTo>
                  <a:pt x="2796462" y="665208"/>
                </a:lnTo>
                <a:cubicBezTo>
                  <a:pt x="2796462" y="507981"/>
                  <a:pt x="2669003" y="380522"/>
                  <a:pt x="2511776" y="380522"/>
                </a:cubicBezTo>
                <a:close/>
                <a:moveTo>
                  <a:pt x="2534359" y="0"/>
                </a:moveTo>
                <a:cubicBezTo>
                  <a:pt x="2899234" y="0"/>
                  <a:pt x="3195025" y="295791"/>
                  <a:pt x="3195025" y="660666"/>
                </a:cubicBezTo>
                <a:lnTo>
                  <a:pt x="3195022" y="660666"/>
                </a:lnTo>
                <a:cubicBezTo>
                  <a:pt x="3195022" y="1025541"/>
                  <a:pt x="2899231" y="1321332"/>
                  <a:pt x="2534356" y="1321332"/>
                </a:cubicBezTo>
                <a:lnTo>
                  <a:pt x="2227340" y="1321332"/>
                </a:lnTo>
                <a:lnTo>
                  <a:pt x="2227340" y="1872635"/>
                </a:lnTo>
                <a:lnTo>
                  <a:pt x="2534176" y="1872635"/>
                </a:lnTo>
                <a:cubicBezTo>
                  <a:pt x="2899051" y="1872635"/>
                  <a:pt x="3194842" y="2168426"/>
                  <a:pt x="3194842" y="2533301"/>
                </a:cubicBezTo>
                <a:cubicBezTo>
                  <a:pt x="3194842" y="2898176"/>
                  <a:pt x="2899051" y="3193967"/>
                  <a:pt x="2534176" y="3193967"/>
                </a:cubicBezTo>
                <a:lnTo>
                  <a:pt x="2534176" y="3193964"/>
                </a:lnTo>
                <a:cubicBezTo>
                  <a:pt x="2169301" y="3193964"/>
                  <a:pt x="1873510" y="2898174"/>
                  <a:pt x="1873510" y="2533298"/>
                </a:cubicBezTo>
                <a:lnTo>
                  <a:pt x="1873510" y="2245313"/>
                </a:lnTo>
                <a:lnTo>
                  <a:pt x="1321332" y="2245313"/>
                </a:lnTo>
                <a:lnTo>
                  <a:pt x="1321332" y="2534319"/>
                </a:lnTo>
                <a:cubicBezTo>
                  <a:pt x="1321332" y="2899194"/>
                  <a:pt x="1025541" y="3194985"/>
                  <a:pt x="660666" y="3194985"/>
                </a:cubicBezTo>
                <a:cubicBezTo>
                  <a:pt x="295791" y="3194985"/>
                  <a:pt x="0" y="2899194"/>
                  <a:pt x="0" y="2534319"/>
                </a:cubicBezTo>
                <a:lnTo>
                  <a:pt x="2" y="2534319"/>
                </a:lnTo>
                <a:cubicBezTo>
                  <a:pt x="2" y="2169444"/>
                  <a:pt x="295793" y="1873653"/>
                  <a:pt x="660668" y="1873653"/>
                </a:cubicBezTo>
                <a:lnTo>
                  <a:pt x="969070" y="1873653"/>
                </a:lnTo>
                <a:lnTo>
                  <a:pt x="969070" y="1321813"/>
                </a:lnTo>
                <a:lnTo>
                  <a:pt x="663549" y="1321813"/>
                </a:lnTo>
                <a:cubicBezTo>
                  <a:pt x="298674" y="1321813"/>
                  <a:pt x="2883" y="1026022"/>
                  <a:pt x="2883" y="661147"/>
                </a:cubicBezTo>
                <a:cubicBezTo>
                  <a:pt x="2883" y="296272"/>
                  <a:pt x="298674" y="481"/>
                  <a:pt x="663549" y="481"/>
                </a:cubicBezTo>
                <a:lnTo>
                  <a:pt x="663549" y="484"/>
                </a:lnTo>
                <a:cubicBezTo>
                  <a:pt x="1028424" y="484"/>
                  <a:pt x="1324215" y="296274"/>
                  <a:pt x="1324215" y="661150"/>
                </a:cubicBezTo>
                <a:lnTo>
                  <a:pt x="1324215" y="987043"/>
                </a:lnTo>
                <a:lnTo>
                  <a:pt x="1873693" y="987043"/>
                </a:lnTo>
                <a:lnTo>
                  <a:pt x="1873693" y="660666"/>
                </a:lnTo>
                <a:cubicBezTo>
                  <a:pt x="1873693" y="295791"/>
                  <a:pt x="2169484" y="0"/>
                  <a:pt x="2534359"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ounded Rectangle 1"/>
          <p:cNvSpPr/>
          <p:nvPr/>
        </p:nvSpPr>
        <p:spPr>
          <a:xfrm>
            <a:off x="628650" y="2809875"/>
            <a:ext cx="266700" cy="212420"/>
          </a:xfrm>
          <a:custGeom>
            <a:avLst/>
            <a:gdLst/>
            <a:ahLst/>
            <a:cxnLst/>
            <a:rect l="l" t="t" r="r" b="b"/>
            <a:pathLst>
              <a:path w="266700" h="212420">
                <a:moveTo>
                  <a:pt x="133255" y="122545"/>
                </a:moveTo>
                <a:lnTo>
                  <a:pt x="133255" y="148126"/>
                </a:lnTo>
                <a:lnTo>
                  <a:pt x="210911" y="148126"/>
                </a:lnTo>
                <a:lnTo>
                  <a:pt x="210911" y="122545"/>
                </a:lnTo>
                <a:close/>
                <a:moveTo>
                  <a:pt x="33175" y="28452"/>
                </a:moveTo>
                <a:lnTo>
                  <a:pt x="33175" y="57271"/>
                </a:lnTo>
                <a:lnTo>
                  <a:pt x="93453" y="88214"/>
                </a:lnTo>
                <a:lnTo>
                  <a:pt x="33175" y="119157"/>
                </a:lnTo>
                <a:lnTo>
                  <a:pt x="33175" y="147975"/>
                </a:lnTo>
                <a:lnTo>
                  <a:pt x="125592" y="100534"/>
                </a:lnTo>
                <a:lnTo>
                  <a:pt x="125592" y="75894"/>
                </a:lnTo>
                <a:close/>
                <a:moveTo>
                  <a:pt x="21117" y="0"/>
                </a:moveTo>
                <a:lnTo>
                  <a:pt x="245583" y="0"/>
                </a:lnTo>
                <a:cubicBezTo>
                  <a:pt x="257246" y="0"/>
                  <a:pt x="266700" y="9454"/>
                  <a:pt x="266700" y="21117"/>
                </a:cubicBezTo>
                <a:lnTo>
                  <a:pt x="266700" y="191303"/>
                </a:lnTo>
                <a:cubicBezTo>
                  <a:pt x="266700" y="202966"/>
                  <a:pt x="257246" y="212420"/>
                  <a:pt x="245583" y="212420"/>
                </a:cubicBezTo>
                <a:lnTo>
                  <a:pt x="21117" y="212420"/>
                </a:lnTo>
                <a:cubicBezTo>
                  <a:pt x="9454" y="212420"/>
                  <a:pt x="0" y="202966"/>
                  <a:pt x="0" y="191303"/>
                </a:cubicBezTo>
                <a:lnTo>
                  <a:pt x="0" y="21117"/>
                </a:lnTo>
                <a:cubicBezTo>
                  <a:pt x="0" y="9454"/>
                  <a:pt x="9454" y="0"/>
                  <a:pt x="21117"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170"/>
          <p:cNvSpPr/>
          <p:nvPr/>
        </p:nvSpPr>
        <p:spPr>
          <a:xfrm>
            <a:off x="8227936" y="2800127"/>
            <a:ext cx="230829" cy="222168"/>
          </a:xfrm>
          <a:custGeom>
            <a:avLst/>
            <a:gdLst/>
            <a:ahLst/>
            <a:cxnLst/>
            <a:rect l="l" t="t" r="r" b="b"/>
            <a:pathLst>
              <a:path w="230829" h="222168">
                <a:moveTo>
                  <a:pt x="0" y="122119"/>
                </a:moveTo>
                <a:cubicBezTo>
                  <a:pt x="0" y="138438"/>
                  <a:pt x="46300" y="151666"/>
                  <a:pt x="103414" y="151666"/>
                </a:cubicBezTo>
                <a:lnTo>
                  <a:pt x="103414" y="215718"/>
                </a:lnTo>
                <a:cubicBezTo>
                  <a:pt x="46516" y="215718"/>
                  <a:pt x="350" y="202589"/>
                  <a:pt x="65" y="186355"/>
                </a:cubicBezTo>
                <a:lnTo>
                  <a:pt x="0" y="186355"/>
                </a:lnTo>
                <a:lnTo>
                  <a:pt x="0" y="186171"/>
                </a:lnTo>
                <a:close/>
                <a:moveTo>
                  <a:pt x="0" y="41010"/>
                </a:moveTo>
                <a:cubicBezTo>
                  <a:pt x="0" y="57328"/>
                  <a:pt x="46300" y="70557"/>
                  <a:pt x="103414" y="70557"/>
                </a:cubicBezTo>
                <a:lnTo>
                  <a:pt x="103414" y="134609"/>
                </a:lnTo>
                <a:cubicBezTo>
                  <a:pt x="46516" y="134609"/>
                  <a:pt x="350" y="121480"/>
                  <a:pt x="65" y="105246"/>
                </a:cubicBezTo>
                <a:lnTo>
                  <a:pt x="0" y="105246"/>
                </a:lnTo>
                <a:lnTo>
                  <a:pt x="0" y="105062"/>
                </a:lnTo>
                <a:close/>
                <a:moveTo>
                  <a:pt x="118336" y="0"/>
                </a:moveTo>
                <a:lnTo>
                  <a:pt x="127085" y="0"/>
                </a:lnTo>
                <a:cubicBezTo>
                  <a:pt x="130281" y="0"/>
                  <a:pt x="132871" y="2591"/>
                  <a:pt x="132871" y="5786"/>
                </a:cubicBezTo>
                <a:cubicBezTo>
                  <a:pt x="132871" y="12636"/>
                  <a:pt x="133896" y="18535"/>
                  <a:pt x="135109" y="25202"/>
                </a:cubicBezTo>
                <a:cubicBezTo>
                  <a:pt x="143884" y="26925"/>
                  <a:pt x="152199" y="29931"/>
                  <a:pt x="159722" y="34255"/>
                </a:cubicBezTo>
                <a:cubicBezTo>
                  <a:pt x="165117" y="29779"/>
                  <a:pt x="169825" y="25852"/>
                  <a:pt x="174350" y="20459"/>
                </a:cubicBezTo>
                <a:cubicBezTo>
                  <a:pt x="176404" y="18011"/>
                  <a:pt x="180054" y="17692"/>
                  <a:pt x="182502" y="19746"/>
                </a:cubicBezTo>
                <a:lnTo>
                  <a:pt x="189333" y="25478"/>
                </a:lnTo>
                <a:lnTo>
                  <a:pt x="190381" y="26357"/>
                </a:lnTo>
                <a:lnTo>
                  <a:pt x="197212" y="32089"/>
                </a:lnTo>
                <a:cubicBezTo>
                  <a:pt x="199660" y="34143"/>
                  <a:pt x="199979" y="37793"/>
                  <a:pt x="197925" y="40241"/>
                </a:cubicBezTo>
                <a:cubicBezTo>
                  <a:pt x="193510" y="45502"/>
                  <a:pt x="190499" y="50693"/>
                  <a:pt x="187132" y="56600"/>
                </a:cubicBezTo>
                <a:cubicBezTo>
                  <a:pt x="192683" y="63368"/>
                  <a:pt x="197246" y="70971"/>
                  <a:pt x="200399" y="79280"/>
                </a:cubicBezTo>
                <a:cubicBezTo>
                  <a:pt x="207506" y="79319"/>
                  <a:pt x="213695" y="79351"/>
                  <a:pt x="220704" y="78115"/>
                </a:cubicBezTo>
                <a:cubicBezTo>
                  <a:pt x="223851" y="77560"/>
                  <a:pt x="226852" y="79661"/>
                  <a:pt x="227407" y="82808"/>
                </a:cubicBezTo>
                <a:lnTo>
                  <a:pt x="228955" y="91590"/>
                </a:lnTo>
                <a:lnTo>
                  <a:pt x="229193" y="92937"/>
                </a:lnTo>
                <a:lnTo>
                  <a:pt x="230741" y="101719"/>
                </a:lnTo>
                <a:cubicBezTo>
                  <a:pt x="231296" y="104866"/>
                  <a:pt x="229195" y="107867"/>
                  <a:pt x="226048" y="108422"/>
                </a:cubicBezTo>
                <a:cubicBezTo>
                  <a:pt x="219251" y="109621"/>
                  <a:pt x="213585" y="111676"/>
                  <a:pt x="207170" y="114051"/>
                </a:cubicBezTo>
                <a:cubicBezTo>
                  <a:pt x="207083" y="123369"/>
                  <a:pt x="205567" y="132345"/>
                  <a:pt x="202673" y="140719"/>
                </a:cubicBezTo>
                <a:cubicBezTo>
                  <a:pt x="207974" y="145217"/>
                  <a:pt x="212637" y="149143"/>
                  <a:pt x="218693" y="152639"/>
                </a:cubicBezTo>
                <a:cubicBezTo>
                  <a:pt x="221461" y="154237"/>
                  <a:pt x="222409" y="157776"/>
                  <a:pt x="220811" y="160543"/>
                </a:cubicBezTo>
                <a:lnTo>
                  <a:pt x="216352" y="168266"/>
                </a:lnTo>
                <a:lnTo>
                  <a:pt x="215669" y="169450"/>
                </a:lnTo>
                <a:lnTo>
                  <a:pt x="211210" y="177173"/>
                </a:lnTo>
                <a:cubicBezTo>
                  <a:pt x="209612" y="179941"/>
                  <a:pt x="206073" y="180889"/>
                  <a:pt x="203306" y="179291"/>
                </a:cubicBezTo>
                <a:cubicBezTo>
                  <a:pt x="197338" y="175845"/>
                  <a:pt x="191685" y="173779"/>
                  <a:pt x="185257" y="171480"/>
                </a:cubicBezTo>
                <a:cubicBezTo>
                  <a:pt x="179562" y="178286"/>
                  <a:pt x="172757" y="184107"/>
                  <a:pt x="165190" y="188824"/>
                </a:cubicBezTo>
                <a:cubicBezTo>
                  <a:pt x="166330" y="195504"/>
                  <a:pt x="167384" y="201397"/>
                  <a:pt x="169727" y="207834"/>
                </a:cubicBezTo>
                <a:cubicBezTo>
                  <a:pt x="170820" y="210837"/>
                  <a:pt x="169272" y="214157"/>
                  <a:pt x="166269" y="215250"/>
                </a:cubicBezTo>
                <a:lnTo>
                  <a:pt x="157889" y="218300"/>
                </a:lnTo>
                <a:lnTo>
                  <a:pt x="156604" y="218768"/>
                </a:lnTo>
                <a:lnTo>
                  <a:pt x="148224" y="221818"/>
                </a:lnTo>
                <a:cubicBezTo>
                  <a:pt x="145222" y="222911"/>
                  <a:pt x="141901" y="221362"/>
                  <a:pt x="140808" y="218359"/>
                </a:cubicBezTo>
                <a:cubicBezTo>
                  <a:pt x="138516" y="212062"/>
                  <a:pt x="135614" y="206956"/>
                  <a:pt x="132286" y="201261"/>
                </a:cubicBezTo>
                <a:lnTo>
                  <a:pt x="118336" y="202496"/>
                </a:lnTo>
                <a:lnTo>
                  <a:pt x="118336" y="159214"/>
                </a:lnTo>
                <a:cubicBezTo>
                  <a:pt x="144027" y="159165"/>
                  <a:pt x="164829" y="138314"/>
                  <a:pt x="164829" y="112605"/>
                </a:cubicBezTo>
                <a:cubicBezTo>
                  <a:pt x="164829" y="86895"/>
                  <a:pt x="144027" y="66045"/>
                  <a:pt x="118336" y="65995"/>
                </a:cubicBezTo>
                <a:close/>
                <a:moveTo>
                  <a:pt x="103414" y="0"/>
                </a:moveTo>
                <a:lnTo>
                  <a:pt x="103414" y="55843"/>
                </a:lnTo>
                <a:cubicBezTo>
                  <a:pt x="49442" y="55843"/>
                  <a:pt x="5689" y="43342"/>
                  <a:pt x="5689" y="27922"/>
                </a:cubicBezTo>
                <a:cubicBezTo>
                  <a:pt x="5689" y="12501"/>
                  <a:pt x="49442" y="0"/>
                  <a:pt x="10341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ight Arrow 67"/>
          <p:cNvSpPr/>
          <p:nvPr/>
        </p:nvSpPr>
        <p:spPr>
          <a:xfrm rot="16200000">
            <a:off x="3134436" y="1883668"/>
            <a:ext cx="309363" cy="304800"/>
          </a:xfrm>
          <a:prstGeom prst="rightArrow">
            <a:avLst>
              <a:gd name="adj1" fmla="val 51014"/>
              <a:gd name="adj2" fmla="val 56403"/>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6" name="Group 35"/>
          <p:cNvGrpSpPr/>
          <p:nvPr/>
        </p:nvGrpSpPr>
        <p:grpSpPr>
          <a:xfrm>
            <a:off x="3808679" y="3836887"/>
            <a:ext cx="1378759" cy="493031"/>
            <a:chOff x="7124027" y="3722506"/>
            <a:chExt cx="1378759" cy="493031"/>
          </a:xfrm>
        </p:grpSpPr>
        <p:sp>
          <p:nvSpPr>
            <p:cNvPr id="38" name="Rectangle 37"/>
            <p:cNvSpPr/>
            <p:nvPr/>
          </p:nvSpPr>
          <p:spPr>
            <a:xfrm>
              <a:off x="7615289" y="3722506"/>
              <a:ext cx="887497" cy="483722"/>
            </a:xfrm>
            <a:prstGeom prst="rect">
              <a:avLst/>
            </a:prstGeom>
          </p:spPr>
          <p:txBody>
            <a:bodyPr wrap="square" anchor="ctr">
              <a:spAutoFit/>
            </a:bodyPr>
            <a:lstStyle/>
            <a:p>
              <a:pPr fontAlgn="auto">
                <a:lnSpc>
                  <a:spcPct val="90000"/>
                </a:lnSpc>
                <a:spcBef>
                  <a:spcPts val="0"/>
                </a:spcBef>
                <a:spcAft>
                  <a:spcPts val="0"/>
                </a:spcAft>
              </a:pPr>
              <a:r>
                <a:rPr lang="en-US" b="1" dirty="0" smtClean="0">
                  <a:solidFill>
                    <a:prstClr val="black"/>
                  </a:solidFill>
                  <a:latin typeface="Calibri"/>
                </a:rPr>
                <a:t>Elastic </a:t>
              </a:r>
            </a:p>
            <a:p>
              <a:pPr fontAlgn="auto">
                <a:lnSpc>
                  <a:spcPct val="90000"/>
                </a:lnSpc>
                <a:spcBef>
                  <a:spcPts val="0"/>
                </a:spcBef>
                <a:spcAft>
                  <a:spcPts val="0"/>
                </a:spcAft>
              </a:pPr>
              <a:r>
                <a:rPr lang="en-US" b="1" dirty="0" smtClean="0">
                  <a:solidFill>
                    <a:prstClr val="black"/>
                  </a:solidFill>
                  <a:latin typeface="Calibri"/>
                </a:rPr>
                <a:t>Runtime</a:t>
              </a:r>
              <a:endParaRPr lang="en-US" b="1" dirty="0">
                <a:solidFill>
                  <a:prstClr val="black"/>
                </a:solidFill>
                <a:latin typeface="Calibri"/>
              </a:endParaRPr>
            </a:p>
          </p:txBody>
        </p:sp>
        <p:pic>
          <p:nvPicPr>
            <p:cNvPr id="39" name="Picture 38"/>
            <p:cNvPicPr>
              <a:picLocks noChangeAspect="1"/>
            </p:cNvPicPr>
            <p:nvPr/>
          </p:nvPicPr>
          <p:blipFill>
            <a:blip r:embed="rId3"/>
            <a:stretch>
              <a:fillRect/>
            </a:stretch>
          </p:blipFill>
          <p:spPr>
            <a:xfrm>
              <a:off x="7124027" y="3724275"/>
              <a:ext cx="491262" cy="491262"/>
            </a:xfrm>
            <a:prstGeom prst="rect">
              <a:avLst/>
            </a:prstGeom>
          </p:spPr>
        </p:pic>
      </p:grpSp>
    </p:spTree>
    <p:extLst>
      <p:ext uri="{BB962C8B-B14F-4D97-AF65-F5344CB8AC3E}">
        <p14:creationId xmlns:p14="http://schemas.microsoft.com/office/powerpoint/2010/main" val="29303068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3"/>
                                        </p:tgtEl>
                                        <p:attrNameLst>
                                          <p:attrName>style.visibility</p:attrName>
                                        </p:attrNameLst>
                                      </p:cBhvr>
                                      <p:to>
                                        <p:strVal val="visible"/>
                                      </p:to>
                                    </p:set>
                                    <p:animEffect transition="in" filter="wipe(left)">
                                      <p:cBhvr>
                                        <p:cTn id="7" dur="500"/>
                                        <p:tgtEl>
                                          <p:spTgt spid="6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64"/>
                                        </p:tgtEl>
                                        <p:attrNameLst>
                                          <p:attrName>style.visibility</p:attrName>
                                        </p:attrNameLst>
                                      </p:cBhvr>
                                      <p:to>
                                        <p:strVal val="visible"/>
                                      </p:to>
                                    </p:set>
                                    <p:animEffect transition="in" filter="wipe(left)">
                                      <p:cBhvr>
                                        <p:cTn id="11" dur="500"/>
                                        <p:tgtEl>
                                          <p:spTgt spid="64"/>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59"/>
                                        </p:tgtEl>
                                        <p:attrNameLst>
                                          <p:attrName>style.visibility</p:attrName>
                                        </p:attrNameLst>
                                      </p:cBhvr>
                                      <p:to>
                                        <p:strVal val="visible"/>
                                      </p:to>
                                    </p:set>
                                    <p:animEffect transition="in" filter="wipe(left)">
                                      <p:cBhvr>
                                        <p:cTn id="16" dur="500"/>
                                        <p:tgtEl>
                                          <p:spTgt spid="59"/>
                                        </p:tgtEl>
                                      </p:cBhvr>
                                    </p:animEffect>
                                  </p:childTnLst>
                                </p:cTn>
                              </p:par>
                            </p:childTnLst>
                          </p:cTn>
                        </p:par>
                        <p:par>
                          <p:cTn id="17" fill="hold">
                            <p:stCondLst>
                              <p:cond delay="500"/>
                            </p:stCondLst>
                            <p:childTnLst>
                              <p:par>
                                <p:cTn id="18" presetID="22" presetClass="entr" presetSubtype="2" fill="hold" grpId="0" nodeType="afterEffect">
                                  <p:stCondLst>
                                    <p:cond delay="0"/>
                                  </p:stCondLst>
                                  <p:childTnLst>
                                    <p:set>
                                      <p:cBhvr>
                                        <p:cTn id="19" dur="1" fill="hold">
                                          <p:stCondLst>
                                            <p:cond delay="0"/>
                                          </p:stCondLst>
                                        </p:cTn>
                                        <p:tgtEl>
                                          <p:spTgt spid="55"/>
                                        </p:tgtEl>
                                        <p:attrNameLst>
                                          <p:attrName>style.visibility</p:attrName>
                                        </p:attrNameLst>
                                      </p:cBhvr>
                                      <p:to>
                                        <p:strVal val="visible"/>
                                      </p:to>
                                    </p:set>
                                    <p:animEffect transition="in" filter="wipe(right)">
                                      <p:cBhvr>
                                        <p:cTn id="20" dur="500"/>
                                        <p:tgtEl>
                                          <p:spTgt spid="55"/>
                                        </p:tgtEl>
                                      </p:cBhvr>
                                    </p:animEffect>
                                  </p:childTnLst>
                                </p:cTn>
                              </p:par>
                            </p:childTnLst>
                          </p:cTn>
                        </p:par>
                        <p:par>
                          <p:cTn id="21" fill="hold">
                            <p:stCondLst>
                              <p:cond delay="1000"/>
                            </p:stCondLst>
                            <p:childTnLst>
                              <p:par>
                                <p:cTn id="22" presetID="22" presetClass="entr" presetSubtype="2" fill="hold" grpId="0" nodeType="afterEffect">
                                  <p:stCondLst>
                                    <p:cond delay="0"/>
                                  </p:stCondLst>
                                  <p:childTnLst>
                                    <p:set>
                                      <p:cBhvr>
                                        <p:cTn id="23" dur="1" fill="hold">
                                          <p:stCondLst>
                                            <p:cond delay="0"/>
                                          </p:stCondLst>
                                        </p:cTn>
                                        <p:tgtEl>
                                          <p:spTgt spid="35"/>
                                        </p:tgtEl>
                                        <p:attrNameLst>
                                          <p:attrName>style.visibility</p:attrName>
                                        </p:attrNameLst>
                                      </p:cBhvr>
                                      <p:to>
                                        <p:strVal val="visible"/>
                                      </p:to>
                                    </p:set>
                                    <p:animEffect transition="in" filter="wipe(right)">
                                      <p:cBhvr>
                                        <p:cTn id="24" dur="500"/>
                                        <p:tgtEl>
                                          <p:spTgt spid="35"/>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1" nodeType="clickEffect">
                                  <p:stCondLst>
                                    <p:cond delay="0"/>
                                  </p:stCondLst>
                                  <p:childTnLst>
                                    <p:set>
                                      <p:cBhvr>
                                        <p:cTn id="28" dur="1" fill="hold">
                                          <p:stCondLst>
                                            <p:cond delay="0"/>
                                          </p:stCondLst>
                                        </p:cTn>
                                        <p:tgtEl>
                                          <p:spTgt spid="68"/>
                                        </p:tgtEl>
                                        <p:attrNameLst>
                                          <p:attrName>style.visibility</p:attrName>
                                        </p:attrNameLst>
                                      </p:cBhvr>
                                      <p:to>
                                        <p:strVal val="visible"/>
                                      </p:to>
                                    </p:set>
                                    <p:animEffect transition="in" filter="wipe(down)">
                                      <p:cBhvr>
                                        <p:cTn id="29" dur="500"/>
                                        <p:tgtEl>
                                          <p:spTgt spid="68"/>
                                        </p:tgtEl>
                                      </p:cBhvr>
                                    </p:animEffect>
                                  </p:childTnLst>
                                </p:cTn>
                              </p:par>
                            </p:childTnLst>
                          </p:cTn>
                        </p:par>
                        <p:par>
                          <p:cTn id="30" fill="hold">
                            <p:stCondLst>
                              <p:cond delay="500"/>
                            </p:stCondLst>
                            <p:childTnLst>
                              <p:par>
                                <p:cTn id="31" presetID="10" presetClass="entr" presetSubtype="0" fill="hold" grpId="0" nodeType="afterEffect">
                                  <p:stCondLst>
                                    <p:cond delay="0"/>
                                  </p:stCondLst>
                                  <p:childTnLst>
                                    <p:set>
                                      <p:cBhvr>
                                        <p:cTn id="32" dur="1" fill="hold">
                                          <p:stCondLst>
                                            <p:cond delay="0"/>
                                          </p:stCondLst>
                                        </p:cTn>
                                        <p:tgtEl>
                                          <p:spTgt spid="18"/>
                                        </p:tgtEl>
                                        <p:attrNameLst>
                                          <p:attrName>style.visibility</p:attrName>
                                        </p:attrNameLst>
                                      </p:cBhvr>
                                      <p:to>
                                        <p:strVal val="visible"/>
                                      </p:to>
                                    </p:set>
                                    <p:animEffect transition="in" filter="fade">
                                      <p:cBhvr>
                                        <p:cTn id="33" dur="500"/>
                                        <p:tgtEl>
                                          <p:spTgt spid="18"/>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2" fill="hold" grpId="0" nodeType="clickEffect">
                                  <p:stCondLst>
                                    <p:cond delay="0"/>
                                  </p:stCondLst>
                                  <p:childTnLst>
                                    <p:set>
                                      <p:cBhvr>
                                        <p:cTn id="37" dur="1" fill="hold">
                                          <p:stCondLst>
                                            <p:cond delay="0"/>
                                          </p:stCondLst>
                                        </p:cTn>
                                        <p:tgtEl>
                                          <p:spTgt spid="48"/>
                                        </p:tgtEl>
                                        <p:attrNameLst>
                                          <p:attrName>style.visibility</p:attrName>
                                        </p:attrNameLst>
                                      </p:cBhvr>
                                      <p:to>
                                        <p:strVal val="visible"/>
                                      </p:to>
                                    </p:set>
                                    <p:animEffect transition="in" filter="wipe(right)">
                                      <p:cBhvr>
                                        <p:cTn id="38" dur="500"/>
                                        <p:tgtEl>
                                          <p:spTgt spid="48"/>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66"/>
                                        </p:tgtEl>
                                        <p:attrNameLst>
                                          <p:attrName>style.visibility</p:attrName>
                                        </p:attrNameLst>
                                      </p:cBhvr>
                                      <p:to>
                                        <p:strVal val="visible"/>
                                      </p:to>
                                    </p:set>
                                    <p:animEffect transition="in" filter="wipe(left)">
                                      <p:cBhvr>
                                        <p:cTn id="43" dur="500"/>
                                        <p:tgtEl>
                                          <p:spTgt spid="66"/>
                                        </p:tgtEl>
                                      </p:cBhvr>
                                    </p:animEffect>
                                  </p:childTnLst>
                                </p:cTn>
                              </p:par>
                            </p:childTnLst>
                          </p:cTn>
                        </p:par>
                        <p:par>
                          <p:cTn id="44" fill="hold">
                            <p:stCondLst>
                              <p:cond delay="500"/>
                            </p:stCondLst>
                            <p:childTnLst>
                              <p:par>
                                <p:cTn id="45" presetID="22" presetClass="entr" presetSubtype="8" fill="hold" grpId="0" nodeType="afterEffect">
                                  <p:stCondLst>
                                    <p:cond delay="0"/>
                                  </p:stCondLst>
                                  <p:childTnLst>
                                    <p:set>
                                      <p:cBhvr>
                                        <p:cTn id="46" dur="1" fill="hold">
                                          <p:stCondLst>
                                            <p:cond delay="0"/>
                                          </p:stCondLst>
                                        </p:cTn>
                                        <p:tgtEl>
                                          <p:spTgt spid="65"/>
                                        </p:tgtEl>
                                        <p:attrNameLst>
                                          <p:attrName>style.visibility</p:attrName>
                                        </p:attrNameLst>
                                      </p:cBhvr>
                                      <p:to>
                                        <p:strVal val="visible"/>
                                      </p:to>
                                    </p:set>
                                    <p:animEffect transition="in" filter="wipe(left)">
                                      <p:cBhvr>
                                        <p:cTn id="47" dur="500"/>
                                        <p:tgtEl>
                                          <p:spTgt spid="65"/>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67"/>
                                        </p:tgtEl>
                                        <p:attrNameLst>
                                          <p:attrName>style.visibility</p:attrName>
                                        </p:attrNameLst>
                                      </p:cBhvr>
                                      <p:to>
                                        <p:strVal val="visible"/>
                                      </p:to>
                                    </p:set>
                                    <p:animEffect transition="in" filter="wipe(left)">
                                      <p:cBhvr>
                                        <p:cTn id="52" dur="500"/>
                                        <p:tgtEl>
                                          <p:spTgt spid="67"/>
                                        </p:tgtEl>
                                      </p:cBhvr>
                                    </p:animEffect>
                                  </p:childTnLst>
                                </p:cTn>
                              </p:par>
                            </p:childTnLst>
                          </p:cTn>
                        </p:par>
                        <p:par>
                          <p:cTn id="53" fill="hold">
                            <p:stCondLst>
                              <p:cond delay="500"/>
                            </p:stCondLst>
                            <p:childTnLst>
                              <p:par>
                                <p:cTn id="54" presetID="22" presetClass="entr" presetSubtype="2" fill="hold" grpId="0" nodeType="afterEffect">
                                  <p:stCondLst>
                                    <p:cond delay="0"/>
                                  </p:stCondLst>
                                  <p:childTnLst>
                                    <p:set>
                                      <p:cBhvr>
                                        <p:cTn id="55" dur="1" fill="hold">
                                          <p:stCondLst>
                                            <p:cond delay="0"/>
                                          </p:stCondLst>
                                        </p:cTn>
                                        <p:tgtEl>
                                          <p:spTgt spid="57"/>
                                        </p:tgtEl>
                                        <p:attrNameLst>
                                          <p:attrName>style.visibility</p:attrName>
                                        </p:attrNameLst>
                                      </p:cBhvr>
                                      <p:to>
                                        <p:strVal val="visible"/>
                                      </p:to>
                                    </p:set>
                                    <p:animEffect transition="in" filter="wipe(right)">
                                      <p:cBhvr>
                                        <p:cTn id="56" dur="500"/>
                                        <p:tgtEl>
                                          <p:spTgt spid="57"/>
                                        </p:tgtEl>
                                      </p:cBhvr>
                                    </p:animEffect>
                                  </p:childTnLst>
                                </p:cTn>
                              </p:par>
                            </p:childTnLst>
                          </p:cTn>
                        </p:par>
                        <p:par>
                          <p:cTn id="57" fill="hold">
                            <p:stCondLst>
                              <p:cond delay="1000"/>
                            </p:stCondLst>
                            <p:childTnLst>
                              <p:par>
                                <p:cTn id="58" presetID="22" presetClass="entr" presetSubtype="2" fill="hold" grpId="0" nodeType="afterEffect">
                                  <p:stCondLst>
                                    <p:cond delay="0"/>
                                  </p:stCondLst>
                                  <p:childTnLst>
                                    <p:set>
                                      <p:cBhvr>
                                        <p:cTn id="59" dur="1" fill="hold">
                                          <p:stCondLst>
                                            <p:cond delay="0"/>
                                          </p:stCondLst>
                                        </p:cTn>
                                        <p:tgtEl>
                                          <p:spTgt spid="37"/>
                                        </p:tgtEl>
                                        <p:attrNameLst>
                                          <p:attrName>style.visibility</p:attrName>
                                        </p:attrNameLst>
                                      </p:cBhvr>
                                      <p:to>
                                        <p:strVal val="visible"/>
                                      </p:to>
                                    </p:set>
                                    <p:animEffect transition="in" filter="wipe(right)">
                                      <p:cBhvr>
                                        <p:cTn id="60" dur="500"/>
                                        <p:tgtEl>
                                          <p:spTgt spid="37"/>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4" fill="hold" grpId="0" nodeType="clickEffect">
                                  <p:stCondLst>
                                    <p:cond delay="0"/>
                                  </p:stCondLst>
                                  <p:childTnLst>
                                    <p:set>
                                      <p:cBhvr>
                                        <p:cTn id="64" dur="1" fill="hold">
                                          <p:stCondLst>
                                            <p:cond delay="0"/>
                                          </p:stCondLst>
                                        </p:cTn>
                                        <p:tgtEl>
                                          <p:spTgt spid="68"/>
                                        </p:tgtEl>
                                        <p:attrNameLst>
                                          <p:attrName>style.visibility</p:attrName>
                                        </p:attrNameLst>
                                      </p:cBhvr>
                                      <p:to>
                                        <p:strVal val="visible"/>
                                      </p:to>
                                    </p:set>
                                    <p:animEffect transition="in" filter="wipe(down)">
                                      <p:cBhvr>
                                        <p:cTn id="65" dur="500"/>
                                        <p:tgtEl>
                                          <p:spTgt spid="68"/>
                                        </p:tgtEl>
                                      </p:cBhvr>
                                    </p:animEffect>
                                  </p:childTnLst>
                                </p:cTn>
                              </p:par>
                            </p:childTnLst>
                          </p:cTn>
                        </p:par>
                        <p:par>
                          <p:cTn id="66" fill="hold">
                            <p:stCondLst>
                              <p:cond delay="500"/>
                            </p:stCondLst>
                            <p:childTnLst>
                              <p:par>
                                <p:cTn id="67" presetID="35" presetClass="emph" presetSubtype="0" repeatCount="5000" fill="hold" grpId="1" nodeType="afterEffect">
                                  <p:stCondLst>
                                    <p:cond delay="0"/>
                                  </p:stCondLst>
                                  <p:childTnLst>
                                    <p:anim calcmode="discrete" valueType="str">
                                      <p:cBhvr>
                                        <p:cTn id="68" dur="500" fill="hold"/>
                                        <p:tgtEl>
                                          <p:spTgt spid="18"/>
                                        </p:tgtEl>
                                        <p:attrNameLst>
                                          <p:attrName>style.visibility</p:attrName>
                                        </p:attrNameLst>
                                      </p:cBhvr>
                                      <p:tavLst>
                                        <p:tav tm="0">
                                          <p:val>
                                            <p:strVal val="hidden"/>
                                          </p:val>
                                        </p:tav>
                                        <p:tav tm="50000">
                                          <p:val>
                                            <p:strVal val="visible"/>
                                          </p:val>
                                        </p:tav>
                                      </p:tavLst>
                                    </p:anim>
                                  </p:childTnLst>
                                </p:cTn>
                              </p:par>
                            </p:childTnLst>
                          </p:cTn>
                        </p:par>
                      </p:childTnLst>
                    </p:cTn>
                  </p:par>
                  <p:par>
                    <p:cTn id="69" fill="hold">
                      <p:stCondLst>
                        <p:cond delay="indefinite"/>
                      </p:stCondLst>
                      <p:childTnLst>
                        <p:par>
                          <p:cTn id="70" fill="hold">
                            <p:stCondLst>
                              <p:cond delay="0"/>
                            </p:stCondLst>
                            <p:childTnLst>
                              <p:par>
                                <p:cTn id="71" presetID="22" presetClass="entr" presetSubtype="2" fill="hold" grpId="0" nodeType="clickEffect">
                                  <p:stCondLst>
                                    <p:cond delay="0"/>
                                  </p:stCondLst>
                                  <p:childTnLst>
                                    <p:set>
                                      <p:cBhvr>
                                        <p:cTn id="72" dur="1" fill="hold">
                                          <p:stCondLst>
                                            <p:cond delay="0"/>
                                          </p:stCondLst>
                                        </p:cTn>
                                        <p:tgtEl>
                                          <p:spTgt spid="50"/>
                                        </p:tgtEl>
                                        <p:attrNameLst>
                                          <p:attrName>style.visibility</p:attrName>
                                        </p:attrNameLst>
                                      </p:cBhvr>
                                      <p:to>
                                        <p:strVal val="visible"/>
                                      </p:to>
                                    </p:set>
                                    <p:animEffect transition="in" filter="wipe(right)">
                                      <p:cBhvr>
                                        <p:cTn id="73"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8" grpId="1"/>
      <p:bldP spid="35" grpId="0" animBg="1"/>
      <p:bldP spid="37" grpId="0" animBg="1"/>
      <p:bldP spid="48" grpId="0" animBg="1"/>
      <p:bldP spid="50" grpId="0" animBg="1"/>
      <p:bldP spid="55" grpId="0" animBg="1"/>
      <p:bldP spid="57" grpId="0" animBg="1"/>
      <p:bldP spid="59" grpId="0" animBg="1"/>
      <p:bldP spid="63" grpId="0" animBg="1"/>
      <p:bldP spid="64" grpId="0" animBg="1"/>
      <p:bldP spid="65" grpId="0" animBg="1"/>
      <p:bldP spid="66" grpId="0" animBg="1"/>
      <p:bldP spid="67" grpId="0" animBg="1"/>
      <p:bldP spid="68" grpId="0" animBg="1"/>
      <p:bldP spid="68" grpId="1"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ight Triangle 4"/>
          <p:cNvSpPr/>
          <p:nvPr/>
        </p:nvSpPr>
        <p:spPr>
          <a:xfrm flipH="1">
            <a:off x="145450" y="1521758"/>
            <a:ext cx="8239068" cy="2794095"/>
          </a:xfrm>
          <a:prstGeom prst="rtTriangle">
            <a:avLst/>
          </a:prstGeom>
          <a:solidFill>
            <a:schemeClr val="accent5">
              <a:lumMod val="20000"/>
              <a:lumOff val="80000"/>
              <a:alpha val="1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p:txBody>
          <a:bodyPr/>
          <a:lstStyle/>
          <a:p>
            <a:r>
              <a:rPr lang="en-US" sz="2800" dirty="0" smtClean="0">
                <a:solidFill>
                  <a:srgbClr val="2C95DD"/>
                </a:solidFill>
              </a:rPr>
              <a:t>Cloud Native Application Platforms</a:t>
            </a:r>
            <a:endParaRPr lang="en-US" sz="2800" dirty="0">
              <a:solidFill>
                <a:srgbClr val="F27C3A"/>
              </a:solidFill>
            </a:endParaRPr>
          </a:p>
        </p:txBody>
      </p:sp>
      <p:grpSp>
        <p:nvGrpSpPr>
          <p:cNvPr id="6" name="Group 5"/>
          <p:cNvGrpSpPr>
            <a:grpSpLocks noChangeAspect="1"/>
          </p:cNvGrpSpPr>
          <p:nvPr/>
        </p:nvGrpSpPr>
        <p:grpSpPr>
          <a:xfrm>
            <a:off x="458749" y="1341401"/>
            <a:ext cx="2363168" cy="2806605"/>
            <a:chOff x="678262" y="2856832"/>
            <a:chExt cx="2250635" cy="3563942"/>
          </a:xfrm>
        </p:grpSpPr>
        <p:sp>
          <p:nvSpPr>
            <p:cNvPr id="7" name="Rounded Rectangle 6"/>
            <p:cNvSpPr/>
            <p:nvPr/>
          </p:nvSpPr>
          <p:spPr>
            <a:xfrm>
              <a:off x="688216" y="2856832"/>
              <a:ext cx="2240681" cy="3563942"/>
            </a:xfrm>
            <a:prstGeom prst="roundRect">
              <a:avLst/>
            </a:prstGeom>
            <a:no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smtClean="0">
                  <a:ln>
                    <a:noFill/>
                  </a:ln>
                  <a:solidFill>
                    <a:srgbClr val="AFFAFA">
                      <a:lumMod val="10000"/>
                    </a:srgbClr>
                  </a:solidFill>
                  <a:effectLst/>
                  <a:uLnTx/>
                  <a:uFillTx/>
                  <a:ea typeface="Calibri"/>
                  <a:cs typeface="Calibri"/>
                </a:rPr>
                <a:t>   </a:t>
              </a:r>
              <a:r>
                <a:rPr kumimoji="0" lang="en-US" sz="1600" b="1" i="0" u="none" strike="noStrike" kern="1200" cap="none" spc="0" normalizeH="0" baseline="0" noProof="0" dirty="0" smtClean="0">
                  <a:ln>
                    <a:noFill/>
                  </a:ln>
                  <a:solidFill>
                    <a:srgbClr val="AFFAFA">
                      <a:lumMod val="10000"/>
                    </a:srgbClr>
                  </a:solidFill>
                  <a:effectLst/>
                  <a:uLnTx/>
                  <a:uFillTx/>
                  <a:ea typeface="Calibri"/>
                  <a:cs typeface="Calibri"/>
                </a:rPr>
                <a:t>Traditional IT</a:t>
              </a:r>
            </a:p>
          </p:txBody>
        </p:sp>
        <p:grpSp>
          <p:nvGrpSpPr>
            <p:cNvPr id="8" name="Group 7"/>
            <p:cNvGrpSpPr/>
            <p:nvPr/>
          </p:nvGrpSpPr>
          <p:grpSpPr>
            <a:xfrm>
              <a:off x="1186926" y="3515609"/>
              <a:ext cx="1451282" cy="2873828"/>
              <a:chOff x="637640" y="3495636"/>
              <a:chExt cx="1371600" cy="2873828"/>
            </a:xfrm>
          </p:grpSpPr>
          <p:sp>
            <p:nvSpPr>
              <p:cNvPr id="11" name="Rounded Rectangle 10"/>
              <p:cNvSpPr/>
              <p:nvPr/>
            </p:nvSpPr>
            <p:spPr>
              <a:xfrm>
                <a:off x="637640" y="5781636"/>
                <a:ext cx="1371600" cy="261257"/>
              </a:xfrm>
              <a:prstGeom prst="roundRect">
                <a:avLst/>
              </a:prstGeom>
              <a:solidFill>
                <a:schemeClr val="bg2">
                  <a:lumMod val="75000"/>
                </a:schemeClr>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Storage</a:t>
                </a:r>
              </a:p>
            </p:txBody>
          </p:sp>
          <p:sp>
            <p:nvSpPr>
              <p:cNvPr id="12" name="Rounded Rectangle 11"/>
              <p:cNvSpPr/>
              <p:nvPr/>
            </p:nvSpPr>
            <p:spPr>
              <a:xfrm>
                <a:off x="637640" y="5455064"/>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Servers</a:t>
                </a:r>
              </a:p>
            </p:txBody>
          </p:sp>
          <p:sp>
            <p:nvSpPr>
              <p:cNvPr id="13" name="Rounded Rectangle 12"/>
              <p:cNvSpPr/>
              <p:nvPr/>
            </p:nvSpPr>
            <p:spPr>
              <a:xfrm>
                <a:off x="637640" y="6108207"/>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Networking</a:t>
                </a:r>
              </a:p>
            </p:txBody>
          </p:sp>
          <p:sp>
            <p:nvSpPr>
              <p:cNvPr id="14" name="Rounded Rectangle 13"/>
              <p:cNvSpPr/>
              <p:nvPr/>
            </p:nvSpPr>
            <p:spPr>
              <a:xfrm>
                <a:off x="637640" y="4801921"/>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O/S</a:t>
                </a:r>
              </a:p>
            </p:txBody>
          </p:sp>
          <p:sp>
            <p:nvSpPr>
              <p:cNvPr id="15" name="Rounded Rectangle 14"/>
              <p:cNvSpPr/>
              <p:nvPr/>
            </p:nvSpPr>
            <p:spPr>
              <a:xfrm>
                <a:off x="637640" y="4475350"/>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Middleware</a:t>
                </a:r>
              </a:p>
            </p:txBody>
          </p:sp>
          <p:sp>
            <p:nvSpPr>
              <p:cNvPr id="16" name="Rounded Rectangle 15"/>
              <p:cNvSpPr/>
              <p:nvPr/>
            </p:nvSpPr>
            <p:spPr>
              <a:xfrm>
                <a:off x="637640" y="5128493"/>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Virtualization</a:t>
                </a:r>
              </a:p>
            </p:txBody>
          </p:sp>
          <p:sp>
            <p:nvSpPr>
              <p:cNvPr id="17" name="Rounded Rectangle 16"/>
              <p:cNvSpPr/>
              <p:nvPr/>
            </p:nvSpPr>
            <p:spPr>
              <a:xfrm>
                <a:off x="637640" y="3822207"/>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Data</a:t>
                </a:r>
              </a:p>
            </p:txBody>
          </p:sp>
          <p:sp>
            <p:nvSpPr>
              <p:cNvPr id="18" name="Rounded Rectangle 17"/>
              <p:cNvSpPr/>
              <p:nvPr/>
            </p:nvSpPr>
            <p:spPr>
              <a:xfrm>
                <a:off x="637640" y="3495636"/>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schemeClr val="bg1"/>
                    </a:solidFill>
                    <a:uLnTx/>
                    <a:uFillTx/>
                    <a:latin typeface="+mj-lt"/>
                    <a:ea typeface="Calibri"/>
                    <a:cs typeface="Calibri"/>
                  </a:rPr>
                  <a:t>Applications</a:t>
                </a:r>
              </a:p>
            </p:txBody>
          </p:sp>
          <p:sp>
            <p:nvSpPr>
              <p:cNvPr id="19" name="Rounded Rectangle 18"/>
              <p:cNvSpPr/>
              <p:nvPr/>
            </p:nvSpPr>
            <p:spPr>
              <a:xfrm>
                <a:off x="637640" y="4148779"/>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Runtime</a:t>
                </a:r>
              </a:p>
            </p:txBody>
          </p:sp>
        </p:grpSp>
        <p:sp>
          <p:nvSpPr>
            <p:cNvPr id="9" name="Left Brace 8"/>
            <p:cNvSpPr/>
            <p:nvPr/>
          </p:nvSpPr>
          <p:spPr>
            <a:xfrm>
              <a:off x="988436" y="3456019"/>
              <a:ext cx="198489" cy="2964754"/>
            </a:xfrm>
            <a:prstGeom prst="leftBrace">
              <a:avLst>
                <a:gd name="adj1" fmla="val 0"/>
                <a:gd name="adj2" fmla="val 50000"/>
              </a:avLst>
            </a:prstGeom>
            <a:noFill/>
            <a:ln w="19050" cap="flat" cmpd="sng" algn="ctr">
              <a:solidFill>
                <a:srgbClr val="FFFFFF"/>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Calibri"/>
                <a:cs typeface="Calibri"/>
              </a:endParaRPr>
            </a:p>
          </p:txBody>
        </p:sp>
        <p:sp>
          <p:nvSpPr>
            <p:cNvPr id="10" name="TextBox 52"/>
            <p:cNvSpPr txBox="1"/>
            <p:nvPr/>
          </p:nvSpPr>
          <p:spPr>
            <a:xfrm>
              <a:off x="678262" y="4238185"/>
              <a:ext cx="381057" cy="1389186"/>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smtClean="0">
                  <a:ln>
                    <a:noFill/>
                  </a:ln>
                  <a:solidFill>
                    <a:schemeClr val="bg1"/>
                  </a:solidFill>
                  <a:effectLst/>
                  <a:uLnTx/>
                  <a:uFillTx/>
                  <a:latin typeface="+mj-lt"/>
                  <a:ea typeface="Calibri"/>
                  <a:cs typeface="Calibri"/>
                </a:rPr>
                <a:t>You Manage</a:t>
              </a:r>
              <a:endParaRPr kumimoji="0" lang="en-US" sz="1400" b="0" i="0" u="none" strike="noStrike" kern="1200" cap="none" spc="0" normalizeH="0" baseline="0" noProof="0" dirty="0">
                <a:ln>
                  <a:noFill/>
                </a:ln>
                <a:solidFill>
                  <a:schemeClr val="bg1"/>
                </a:solidFill>
                <a:effectLst/>
                <a:uLnTx/>
                <a:uFillTx/>
                <a:latin typeface="+mj-lt"/>
                <a:ea typeface="Calibri"/>
                <a:cs typeface="Calibri"/>
              </a:endParaRPr>
            </a:p>
          </p:txBody>
        </p:sp>
      </p:grpSp>
      <p:grpSp>
        <p:nvGrpSpPr>
          <p:cNvPr id="20" name="Group 19"/>
          <p:cNvGrpSpPr/>
          <p:nvPr/>
        </p:nvGrpSpPr>
        <p:grpSpPr>
          <a:xfrm>
            <a:off x="2918932" y="1341406"/>
            <a:ext cx="2569995" cy="2830313"/>
            <a:chOff x="2154405" y="2277660"/>
            <a:chExt cx="2569995" cy="3773747"/>
          </a:xfrm>
        </p:grpSpPr>
        <p:sp>
          <p:nvSpPr>
            <p:cNvPr id="21" name="Rounded Rectangle 20"/>
            <p:cNvSpPr/>
            <p:nvPr/>
          </p:nvSpPr>
          <p:spPr>
            <a:xfrm>
              <a:off x="2663719" y="4345508"/>
              <a:ext cx="1523846" cy="274320"/>
            </a:xfrm>
            <a:prstGeom prst="roundRect">
              <a:avLst/>
            </a:prstGeom>
            <a:solidFill>
              <a:srgbClr val="00685D"/>
            </a:solidFill>
            <a:ln w="9525" cap="flat" cmpd="sng" algn="ctr">
              <a:solidFill>
                <a:schemeClr val="tx1"/>
              </a:solidFill>
              <a:prstDash val="solid"/>
            </a:ln>
            <a:effectLst>
              <a:outerShdw blurRad="40000" dist="23000" dir="5400000" rotWithShape="0">
                <a:srgbClr val="000000">
                  <a:alpha val="35000"/>
                </a:srgbClr>
              </a:outerShdw>
            </a:effectLst>
          </p:spPr>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latin typeface="+mj-lt"/>
                  <a:ea typeface="Calibri"/>
                  <a:cs typeface="Calibri"/>
                </a:rPr>
                <a:t>O/S</a:t>
              </a:r>
            </a:p>
          </p:txBody>
        </p:sp>
        <p:grpSp>
          <p:nvGrpSpPr>
            <p:cNvPr id="22" name="Group 21"/>
            <p:cNvGrpSpPr>
              <a:grpSpLocks noChangeAspect="1"/>
            </p:cNvGrpSpPr>
            <p:nvPr/>
          </p:nvGrpSpPr>
          <p:grpSpPr>
            <a:xfrm>
              <a:off x="2154405" y="2277660"/>
              <a:ext cx="2354552" cy="3742140"/>
              <a:chOff x="686468" y="2856832"/>
              <a:chExt cx="2242429" cy="3563942"/>
            </a:xfrm>
          </p:grpSpPr>
          <p:sp>
            <p:nvSpPr>
              <p:cNvPr id="25" name="Rounded Rectangle 24"/>
              <p:cNvSpPr/>
              <p:nvPr/>
            </p:nvSpPr>
            <p:spPr>
              <a:xfrm>
                <a:off x="688216" y="2856832"/>
                <a:ext cx="2240681" cy="3563942"/>
              </a:xfrm>
              <a:prstGeom prst="roundRect">
                <a:avLst/>
              </a:prstGeom>
              <a:no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smtClean="0">
                    <a:ln>
                      <a:noFill/>
                    </a:ln>
                    <a:solidFill>
                      <a:srgbClr val="AFFAFA">
                        <a:lumMod val="10000"/>
                      </a:srgbClr>
                    </a:solidFill>
                    <a:effectLst/>
                    <a:uLnTx/>
                    <a:uFillTx/>
                    <a:ea typeface="Calibri"/>
                    <a:cs typeface="Calibri"/>
                  </a:rPr>
                  <a:t>   </a:t>
                </a:r>
                <a:r>
                  <a:rPr kumimoji="0" lang="en-US" sz="1600" b="1" i="0" u="none" strike="noStrike" kern="1200" cap="none" spc="0" normalizeH="0" baseline="0" noProof="0" dirty="0" smtClean="0">
                    <a:ln>
                      <a:noFill/>
                    </a:ln>
                    <a:solidFill>
                      <a:srgbClr val="AFFAFA">
                        <a:lumMod val="10000"/>
                      </a:srgbClr>
                    </a:solidFill>
                    <a:effectLst/>
                    <a:uLnTx/>
                    <a:uFillTx/>
                    <a:ea typeface="Calibri"/>
                    <a:cs typeface="Calibri"/>
                  </a:rPr>
                  <a:t>IaaS</a:t>
                </a:r>
              </a:p>
            </p:txBody>
          </p:sp>
          <p:grpSp>
            <p:nvGrpSpPr>
              <p:cNvPr id="26" name="Group 25"/>
              <p:cNvGrpSpPr/>
              <p:nvPr/>
            </p:nvGrpSpPr>
            <p:grpSpPr>
              <a:xfrm>
                <a:off x="1186926" y="3515609"/>
                <a:ext cx="1451282" cy="2873828"/>
                <a:chOff x="637640" y="3495636"/>
                <a:chExt cx="1371600" cy="2873828"/>
              </a:xfrm>
            </p:grpSpPr>
            <p:sp>
              <p:nvSpPr>
                <p:cNvPr id="29" name="Rounded Rectangle 28"/>
                <p:cNvSpPr/>
                <p:nvPr/>
              </p:nvSpPr>
              <p:spPr>
                <a:xfrm>
                  <a:off x="637640" y="5781636"/>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Storage</a:t>
                  </a:r>
                </a:p>
              </p:txBody>
            </p:sp>
            <p:sp>
              <p:nvSpPr>
                <p:cNvPr id="30" name="Rounded Rectangle 29"/>
                <p:cNvSpPr/>
                <p:nvPr/>
              </p:nvSpPr>
              <p:spPr>
                <a:xfrm>
                  <a:off x="637640" y="5455064"/>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Servers</a:t>
                  </a:r>
                </a:p>
              </p:txBody>
            </p:sp>
            <p:sp>
              <p:nvSpPr>
                <p:cNvPr id="31" name="Rounded Rectangle 30"/>
                <p:cNvSpPr/>
                <p:nvPr/>
              </p:nvSpPr>
              <p:spPr>
                <a:xfrm>
                  <a:off x="637640" y="6108207"/>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Networking</a:t>
                  </a:r>
                </a:p>
              </p:txBody>
            </p:sp>
            <p:sp>
              <p:nvSpPr>
                <p:cNvPr id="32" name="Rounded Rectangle 31"/>
                <p:cNvSpPr/>
                <p:nvPr/>
              </p:nvSpPr>
              <p:spPr>
                <a:xfrm>
                  <a:off x="637640" y="4475350"/>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Middleware</a:t>
                  </a:r>
                </a:p>
              </p:txBody>
            </p:sp>
            <p:sp>
              <p:nvSpPr>
                <p:cNvPr id="33" name="Rounded Rectangle 32"/>
                <p:cNvSpPr/>
                <p:nvPr/>
              </p:nvSpPr>
              <p:spPr>
                <a:xfrm>
                  <a:off x="637640" y="5128493"/>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Virtualization</a:t>
                  </a:r>
                </a:p>
              </p:txBody>
            </p:sp>
            <p:sp>
              <p:nvSpPr>
                <p:cNvPr id="34" name="Rounded Rectangle 33"/>
                <p:cNvSpPr/>
                <p:nvPr/>
              </p:nvSpPr>
              <p:spPr>
                <a:xfrm>
                  <a:off x="637640" y="3822207"/>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Data</a:t>
                  </a:r>
                </a:p>
              </p:txBody>
            </p:sp>
            <p:sp>
              <p:nvSpPr>
                <p:cNvPr id="35" name="Rounded Rectangle 34"/>
                <p:cNvSpPr/>
                <p:nvPr/>
              </p:nvSpPr>
              <p:spPr>
                <a:xfrm>
                  <a:off x="637640" y="3495636"/>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schemeClr val="bg1"/>
                      </a:solidFill>
                      <a:uLnTx/>
                      <a:uFillTx/>
                      <a:latin typeface="+mj-lt"/>
                      <a:ea typeface="Calibri"/>
                      <a:cs typeface="Calibri"/>
                    </a:rPr>
                    <a:t>Applications</a:t>
                  </a:r>
                </a:p>
              </p:txBody>
            </p:sp>
            <p:sp>
              <p:nvSpPr>
                <p:cNvPr id="36" name="Rounded Rectangle 35"/>
                <p:cNvSpPr/>
                <p:nvPr/>
              </p:nvSpPr>
              <p:spPr>
                <a:xfrm>
                  <a:off x="637640" y="4148779"/>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Runtime</a:t>
                  </a:r>
                </a:p>
              </p:txBody>
            </p:sp>
          </p:grpSp>
          <p:sp>
            <p:nvSpPr>
              <p:cNvPr id="27" name="Left Brace 26"/>
              <p:cNvSpPr/>
              <p:nvPr/>
            </p:nvSpPr>
            <p:spPr>
              <a:xfrm>
                <a:off x="988436" y="3456019"/>
                <a:ext cx="168940" cy="1498808"/>
              </a:xfrm>
              <a:prstGeom prst="leftBrace">
                <a:avLst>
                  <a:gd name="adj1" fmla="val 0"/>
                  <a:gd name="adj2" fmla="val 50000"/>
                </a:avLst>
              </a:prstGeom>
              <a:noFill/>
              <a:ln w="19050" cap="flat" cmpd="sng" algn="ctr">
                <a:solidFill>
                  <a:srgbClr val="FFFFFF"/>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Calibri"/>
                  <a:cs typeface="Calibri"/>
                </a:endParaRPr>
              </a:p>
            </p:txBody>
          </p:sp>
          <p:sp>
            <p:nvSpPr>
              <p:cNvPr id="28" name="TextBox 52"/>
              <p:cNvSpPr txBox="1"/>
              <p:nvPr/>
            </p:nvSpPr>
            <p:spPr>
              <a:xfrm>
                <a:off x="686468" y="3499427"/>
                <a:ext cx="381057" cy="1389184"/>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smtClean="0">
                    <a:ln>
                      <a:noFill/>
                    </a:ln>
                    <a:solidFill>
                      <a:srgbClr val="FFFFFF"/>
                    </a:solidFill>
                    <a:effectLst/>
                    <a:uLnTx/>
                    <a:uFillTx/>
                    <a:latin typeface="+mj-lt"/>
                    <a:ea typeface="Calibri"/>
                    <a:cs typeface="Calibri"/>
                  </a:rPr>
                  <a:t>You Manage</a:t>
                </a:r>
                <a:endParaRPr kumimoji="0" lang="en-US" sz="1400" b="0" i="0" u="none" strike="noStrike" kern="1200" cap="none" spc="0" normalizeH="0" baseline="0" noProof="0" dirty="0">
                  <a:ln>
                    <a:noFill/>
                  </a:ln>
                  <a:solidFill>
                    <a:srgbClr val="FFFFFF"/>
                  </a:solidFill>
                  <a:effectLst/>
                  <a:uLnTx/>
                  <a:uFillTx/>
                  <a:latin typeface="+mj-lt"/>
                  <a:ea typeface="Calibri"/>
                  <a:cs typeface="Calibri"/>
                </a:endParaRPr>
              </a:p>
            </p:txBody>
          </p:sp>
        </p:grpSp>
        <p:sp>
          <p:nvSpPr>
            <p:cNvPr id="23" name="Left Brace 22"/>
            <p:cNvSpPr/>
            <p:nvPr/>
          </p:nvSpPr>
          <p:spPr>
            <a:xfrm flipH="1">
              <a:off x="4181930" y="4462413"/>
              <a:ext cx="218311" cy="1588994"/>
            </a:xfrm>
            <a:prstGeom prst="leftBrace">
              <a:avLst>
                <a:gd name="adj1" fmla="val 0"/>
                <a:gd name="adj2" fmla="val 50000"/>
              </a:avLst>
            </a:prstGeom>
            <a:noFill/>
            <a:ln w="19050" cap="flat" cmpd="sng" algn="ctr">
              <a:solidFill>
                <a:schemeClr val="tx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ea typeface="Calibri"/>
                <a:cs typeface="Calibri"/>
              </a:endParaRPr>
            </a:p>
          </p:txBody>
        </p:sp>
        <p:sp>
          <p:nvSpPr>
            <p:cNvPr id="24" name="TextBox 56"/>
            <p:cNvSpPr txBox="1"/>
            <p:nvPr/>
          </p:nvSpPr>
          <p:spPr>
            <a:xfrm flipH="1">
              <a:off x="4324290" y="4918315"/>
              <a:ext cx="400110" cy="615549"/>
            </a:xfrm>
            <a:prstGeom prst="rect">
              <a:avLst/>
            </a:prstGeom>
            <a:noFill/>
            <a:ln>
              <a:noFill/>
            </a:ln>
          </p:spPr>
          <p:txBody>
            <a:bodyPr vert="eaVert" wrap="none" rtlCol="0">
              <a:spAutoFit/>
            </a:bodyPr>
            <a:lstStyle>
              <a:defPPr>
                <a:defRPr lang="en-US"/>
              </a:defPPr>
              <a:lvl1pPr marR="0" lvl="0" indent="0" fontAlgn="auto">
                <a:lnSpc>
                  <a:spcPct val="100000"/>
                </a:lnSpc>
                <a:spcBef>
                  <a:spcPts val="0"/>
                </a:spcBef>
                <a:spcAft>
                  <a:spcPts val="0"/>
                </a:spcAft>
                <a:buClrTx/>
                <a:buSzTx/>
                <a:buFontTx/>
                <a:buNone/>
                <a:tabLst/>
                <a:defRPr kumimoji="0" sz="1600" b="0" i="0" u="none" strike="noStrike" cap="none" spc="0" normalizeH="0" baseline="0">
                  <a:ln>
                    <a:noFill/>
                  </a:ln>
                  <a:effectLst/>
                  <a:uLnTx/>
                  <a:uFillTx/>
                  <a:latin typeface="Segoe UI" pitchFamily="34" charset="0"/>
                  <a:ea typeface="Segoe UI" pitchFamily="34" charset="0"/>
                  <a:cs typeface="Segoe UI" pitchFamily="34" charset="0"/>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smtClean="0">
                  <a:ln>
                    <a:noFill/>
                  </a:ln>
                  <a:solidFill>
                    <a:srgbClr val="FFFFFF"/>
                  </a:solidFill>
                  <a:uLnTx/>
                  <a:uFillTx/>
                  <a:latin typeface="+mj-lt"/>
                  <a:ea typeface="Calibri"/>
                  <a:cs typeface="Calibri"/>
                </a:rPr>
                <a:t>IaaS</a:t>
              </a:r>
              <a:endParaRPr kumimoji="0" lang="en-US" sz="1400" b="1" i="0" u="none" strike="noStrike" kern="0" cap="none" spc="0" normalizeH="0" baseline="0" noProof="0" dirty="0">
                <a:ln>
                  <a:noFill/>
                </a:ln>
                <a:solidFill>
                  <a:srgbClr val="FFFFFF"/>
                </a:solidFill>
                <a:uLnTx/>
                <a:uFillTx/>
                <a:latin typeface="+mj-lt"/>
                <a:ea typeface="Calibri"/>
                <a:cs typeface="Calibri"/>
              </a:endParaRPr>
            </a:p>
          </p:txBody>
        </p:sp>
      </p:grpSp>
      <p:sp>
        <p:nvSpPr>
          <p:cNvPr id="38" name="Rounded Rectangle 37"/>
          <p:cNvSpPr/>
          <p:nvPr/>
        </p:nvSpPr>
        <p:spPr>
          <a:xfrm>
            <a:off x="6112580" y="2892289"/>
            <a:ext cx="1523846" cy="205740"/>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uLnTx/>
                <a:uFillTx/>
                <a:latin typeface="+mj-lt"/>
                <a:ea typeface="Calibri"/>
                <a:cs typeface="Calibri"/>
              </a:rPr>
              <a:t>O/S</a:t>
            </a:r>
          </a:p>
        </p:txBody>
      </p:sp>
      <p:grpSp>
        <p:nvGrpSpPr>
          <p:cNvPr id="39" name="Group 38"/>
          <p:cNvGrpSpPr>
            <a:grpSpLocks noChangeAspect="1"/>
          </p:cNvGrpSpPr>
          <p:nvPr/>
        </p:nvGrpSpPr>
        <p:grpSpPr>
          <a:xfrm>
            <a:off x="5605101" y="1341402"/>
            <a:ext cx="2352716" cy="2806606"/>
            <a:chOff x="688216" y="2856832"/>
            <a:chExt cx="2240681" cy="3563942"/>
          </a:xfrm>
        </p:grpSpPr>
        <p:sp>
          <p:nvSpPr>
            <p:cNvPr id="42" name="Rounded Rectangle 41"/>
            <p:cNvSpPr/>
            <p:nvPr/>
          </p:nvSpPr>
          <p:spPr>
            <a:xfrm>
              <a:off x="688216" y="2856832"/>
              <a:ext cx="2240681" cy="3563942"/>
            </a:xfrm>
            <a:prstGeom prst="roundRect">
              <a:avLst/>
            </a:prstGeom>
            <a:no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smtClean="0">
                  <a:ln>
                    <a:noFill/>
                  </a:ln>
                  <a:solidFill>
                    <a:srgbClr val="AFFAFA">
                      <a:lumMod val="10000"/>
                    </a:srgbClr>
                  </a:solidFill>
                  <a:effectLst/>
                  <a:uLnTx/>
                  <a:uFillTx/>
                  <a:ea typeface="Calibri"/>
                  <a:cs typeface="Calibri"/>
                </a:rPr>
                <a:t>   </a:t>
              </a:r>
              <a:r>
                <a:rPr kumimoji="0" lang="en-US" sz="1600" b="1" i="0" u="none" strike="noStrike" kern="1200" cap="none" spc="0" normalizeH="0" baseline="0" noProof="0" dirty="0" smtClean="0">
                  <a:ln>
                    <a:noFill/>
                  </a:ln>
                  <a:solidFill>
                    <a:srgbClr val="AFFAFA">
                      <a:lumMod val="10000"/>
                    </a:srgbClr>
                  </a:solidFill>
                  <a:effectLst/>
                  <a:uLnTx/>
                  <a:uFillTx/>
                  <a:ea typeface="Calibri"/>
                  <a:cs typeface="Calibri"/>
                </a:rPr>
                <a:t>Cloud Native</a:t>
              </a:r>
            </a:p>
          </p:txBody>
        </p:sp>
        <p:grpSp>
          <p:nvGrpSpPr>
            <p:cNvPr id="43" name="Group 42"/>
            <p:cNvGrpSpPr/>
            <p:nvPr/>
          </p:nvGrpSpPr>
          <p:grpSpPr>
            <a:xfrm>
              <a:off x="1186926" y="3515609"/>
              <a:ext cx="1451282" cy="2873828"/>
              <a:chOff x="637640" y="3495636"/>
              <a:chExt cx="1371600" cy="2873828"/>
            </a:xfrm>
          </p:grpSpPr>
          <p:sp>
            <p:nvSpPr>
              <p:cNvPr id="44" name="Rounded Rectangle 43"/>
              <p:cNvSpPr/>
              <p:nvPr/>
            </p:nvSpPr>
            <p:spPr>
              <a:xfrm>
                <a:off x="637640" y="5781636"/>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Storage</a:t>
                </a:r>
              </a:p>
            </p:txBody>
          </p:sp>
          <p:sp>
            <p:nvSpPr>
              <p:cNvPr id="45" name="Rounded Rectangle 44"/>
              <p:cNvSpPr/>
              <p:nvPr/>
            </p:nvSpPr>
            <p:spPr>
              <a:xfrm>
                <a:off x="637640" y="5455064"/>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Servers</a:t>
                </a:r>
              </a:p>
            </p:txBody>
          </p:sp>
          <p:sp>
            <p:nvSpPr>
              <p:cNvPr id="46" name="Rounded Rectangle 45"/>
              <p:cNvSpPr/>
              <p:nvPr/>
            </p:nvSpPr>
            <p:spPr>
              <a:xfrm>
                <a:off x="637640" y="6108207"/>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Networking</a:t>
                </a:r>
              </a:p>
            </p:txBody>
          </p:sp>
          <p:sp>
            <p:nvSpPr>
              <p:cNvPr id="47" name="Rounded Rectangle 46"/>
              <p:cNvSpPr/>
              <p:nvPr/>
            </p:nvSpPr>
            <p:spPr>
              <a:xfrm>
                <a:off x="637640" y="4475350"/>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Middleware</a:t>
                </a:r>
              </a:p>
            </p:txBody>
          </p:sp>
          <p:sp>
            <p:nvSpPr>
              <p:cNvPr id="48" name="Rounded Rectangle 47"/>
              <p:cNvSpPr/>
              <p:nvPr/>
            </p:nvSpPr>
            <p:spPr>
              <a:xfrm>
                <a:off x="637640" y="5128493"/>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Virtualization</a:t>
                </a:r>
              </a:p>
            </p:txBody>
          </p:sp>
          <p:sp>
            <p:nvSpPr>
              <p:cNvPr id="49" name="Rounded Rectangle 48"/>
              <p:cNvSpPr/>
              <p:nvPr/>
            </p:nvSpPr>
            <p:spPr>
              <a:xfrm>
                <a:off x="637640" y="3822207"/>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Data</a:t>
                </a:r>
              </a:p>
            </p:txBody>
          </p:sp>
          <p:sp>
            <p:nvSpPr>
              <p:cNvPr id="50" name="Rounded Rectangle 49"/>
              <p:cNvSpPr/>
              <p:nvPr/>
            </p:nvSpPr>
            <p:spPr>
              <a:xfrm>
                <a:off x="637640" y="3495636"/>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schemeClr val="bg1"/>
                    </a:solidFill>
                    <a:uLnTx/>
                    <a:uFillTx/>
                    <a:latin typeface="+mj-lt"/>
                    <a:ea typeface="Calibri"/>
                    <a:cs typeface="Calibri"/>
                  </a:rPr>
                  <a:t>Applications</a:t>
                </a:r>
              </a:p>
            </p:txBody>
          </p:sp>
          <p:sp>
            <p:nvSpPr>
              <p:cNvPr id="51" name="Rounded Rectangle 50"/>
              <p:cNvSpPr/>
              <p:nvPr/>
            </p:nvSpPr>
            <p:spPr>
              <a:xfrm>
                <a:off x="637640" y="4148779"/>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Runtime</a:t>
                </a:r>
              </a:p>
            </p:txBody>
          </p:sp>
        </p:grpSp>
      </p:grpSp>
      <p:sp>
        <p:nvSpPr>
          <p:cNvPr id="41" name="TextBox 56"/>
          <p:cNvSpPr txBox="1"/>
          <p:nvPr/>
        </p:nvSpPr>
        <p:spPr>
          <a:xfrm rot="16200000" flipH="1">
            <a:off x="7807994" y="2737507"/>
            <a:ext cx="1046440" cy="1118936"/>
          </a:xfrm>
          <a:prstGeom prst="rect">
            <a:avLst/>
          </a:prstGeom>
          <a:noFill/>
          <a:ln>
            <a:noFill/>
          </a:ln>
        </p:spPr>
        <p:txBody>
          <a:bodyPr vert="eaVert" wrap="square" rtlCol="0">
            <a:spAutoFit/>
          </a:bodyPr>
          <a:lstStyle>
            <a:defPPr>
              <a:defRPr lang="en-US"/>
            </a:defPPr>
            <a:lvl1pPr marR="0" lvl="0" indent="0" fontAlgn="auto">
              <a:lnSpc>
                <a:spcPct val="100000"/>
              </a:lnSpc>
              <a:spcBef>
                <a:spcPts val="0"/>
              </a:spcBef>
              <a:spcAft>
                <a:spcPts val="0"/>
              </a:spcAft>
              <a:buClrTx/>
              <a:buSzTx/>
              <a:buFontTx/>
              <a:buNone/>
              <a:tabLst/>
              <a:defRPr kumimoji="0" sz="1600" b="0" i="0" u="none" strike="noStrike" cap="none" spc="0" normalizeH="0" baseline="0">
                <a:ln>
                  <a:noFill/>
                </a:ln>
                <a:effectLst/>
                <a:uLnTx/>
                <a:uFillTx/>
                <a:latin typeface="Segoe UI" pitchFamily="34" charset="0"/>
                <a:ea typeface="Segoe UI" pitchFamily="34" charset="0"/>
                <a:cs typeface="Segoe UI" pitchFamily="34" charset="0"/>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smtClean="0">
                <a:ln>
                  <a:noFill/>
                </a:ln>
                <a:solidFill>
                  <a:srgbClr val="FFFFFF"/>
                </a:solidFill>
                <a:uLnTx/>
                <a:uFillTx/>
                <a:latin typeface="+mj-lt"/>
                <a:ea typeface="Calibri"/>
                <a:cs typeface="Calibri"/>
              </a:rPr>
              <a:t>Pivotal CF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smtClean="0">
                <a:ln>
                  <a:noFill/>
                </a:ln>
                <a:solidFill>
                  <a:srgbClr val="FFFFFF"/>
                </a:solidFill>
                <a:uLnTx/>
                <a:uFillTx/>
                <a:latin typeface="+mj-lt"/>
                <a:ea typeface="Calibri"/>
                <a:cs typeface="Calibri"/>
              </a:rPr>
              <a:t>+ </a:t>
            </a:r>
          </a:p>
          <a:p>
            <a:pPr marL="0" marR="0" lvl="0" indent="0" algn="ctr" defTabSz="914400" eaLnBrk="1" fontAlgn="auto" latinLnBrk="0" hangingPunct="1">
              <a:lnSpc>
                <a:spcPct val="100000"/>
              </a:lnSpc>
              <a:spcBef>
                <a:spcPts val="0"/>
              </a:spcBef>
              <a:spcAft>
                <a:spcPts val="0"/>
              </a:spcAft>
              <a:buClrTx/>
              <a:buSzTx/>
              <a:buFontTx/>
              <a:buNone/>
              <a:tabLst/>
              <a:defRPr/>
            </a:pPr>
            <a:r>
              <a:rPr lang="en-US" sz="1400" b="1" kern="0" dirty="0" smtClean="0">
                <a:solidFill>
                  <a:srgbClr val="FFFFFF"/>
                </a:solidFill>
                <a:latin typeface="+mj-lt"/>
                <a:ea typeface="Calibri"/>
                <a:cs typeface="Calibri"/>
              </a:rPr>
              <a:t>Choice of</a:t>
            </a:r>
            <a:r>
              <a:rPr lang="en-US" sz="1400" b="1" kern="0" noProof="0" dirty="0" smtClean="0">
                <a:solidFill>
                  <a:srgbClr val="FFFFFF"/>
                </a:solidFill>
                <a:latin typeface="+mj-lt"/>
                <a:ea typeface="Calibri"/>
                <a:cs typeface="Calibri"/>
              </a:rPr>
              <a:t> IaaS</a:t>
            </a:r>
            <a:endParaRPr kumimoji="0" lang="en-US" sz="1400" b="1" i="0" u="none" strike="noStrike" kern="0" cap="none" spc="0" normalizeH="0" baseline="0" noProof="0" dirty="0">
              <a:ln>
                <a:noFill/>
              </a:ln>
              <a:solidFill>
                <a:srgbClr val="FFFFFF"/>
              </a:solidFill>
              <a:uLnTx/>
              <a:uFillTx/>
              <a:latin typeface="+mj-lt"/>
              <a:ea typeface="Calibri"/>
              <a:cs typeface="Calibri"/>
            </a:endParaRPr>
          </a:p>
        </p:txBody>
      </p:sp>
      <p:cxnSp>
        <p:nvCxnSpPr>
          <p:cNvPr id="53" name="Straight Arrow Connector 52"/>
          <p:cNvCxnSpPr/>
          <p:nvPr/>
        </p:nvCxnSpPr>
        <p:spPr bwMode="gray">
          <a:xfrm flipV="1">
            <a:off x="7451694" y="1225168"/>
            <a:ext cx="1174344" cy="459335"/>
          </a:xfrm>
          <a:prstGeom prst="straightConnector1">
            <a:avLst/>
          </a:prstGeom>
          <a:solidFill>
            <a:schemeClr val="tx2"/>
          </a:solidFill>
          <a:ln w="38100" cap="flat" cmpd="sng" algn="ctr">
            <a:solidFill>
              <a:srgbClr val="2C95DD"/>
            </a:solidFill>
            <a:prstDash val="dash"/>
            <a:round/>
            <a:headEnd type="none" w="med" len="med"/>
            <a:tailEnd type="arrow"/>
          </a:ln>
          <a:effectLst/>
        </p:spPr>
      </p:cxnSp>
      <p:sp>
        <p:nvSpPr>
          <p:cNvPr id="57" name="Left Brace 56"/>
          <p:cNvSpPr/>
          <p:nvPr/>
        </p:nvSpPr>
        <p:spPr>
          <a:xfrm flipH="1">
            <a:off x="7659657" y="2380211"/>
            <a:ext cx="270688" cy="1759989"/>
          </a:xfrm>
          <a:prstGeom prst="leftBrace">
            <a:avLst>
              <a:gd name="adj1" fmla="val 0"/>
              <a:gd name="adj2" fmla="val 50000"/>
            </a:avLst>
          </a:prstGeom>
          <a:noFill/>
          <a:ln w="1905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ea typeface="Calibri"/>
              <a:cs typeface="Calibri"/>
            </a:endParaRPr>
          </a:p>
        </p:txBody>
      </p:sp>
      <p:sp>
        <p:nvSpPr>
          <p:cNvPr id="60" name="TextBox 59"/>
          <p:cNvSpPr txBox="1"/>
          <p:nvPr/>
        </p:nvSpPr>
        <p:spPr bwMode="gray">
          <a:xfrm>
            <a:off x="6957977" y="835533"/>
            <a:ext cx="2010836" cy="469666"/>
          </a:xfrm>
          <a:prstGeom prst="rect">
            <a:avLst/>
          </a:prstGeom>
          <a:noFill/>
        </p:spPr>
        <p:txBody>
          <a:bodyPr wrap="square" lIns="38405" tIns="19202" rIns="38405" bIns="19202" rtlCol="0">
            <a:spAutoFit/>
          </a:bodyPr>
          <a:lstStyle/>
          <a:p>
            <a:pPr algn="ctr" defTabSz="384048">
              <a:defRPr/>
            </a:pPr>
            <a:r>
              <a:rPr lang="en-US" sz="1400" b="1" kern="0" dirty="0" smtClean="0">
                <a:solidFill>
                  <a:srgbClr val="FFFFFF"/>
                </a:solidFill>
                <a:latin typeface="Calibri"/>
                <a:cs typeface="Calibri"/>
              </a:rPr>
              <a:t>Business Value, Agility &amp; Cost Savings</a:t>
            </a:r>
            <a:endParaRPr lang="en-US" sz="1400" b="1" kern="0" dirty="0">
              <a:solidFill>
                <a:srgbClr val="FFFFFF"/>
              </a:solidFill>
              <a:latin typeface="Calibri"/>
              <a:cs typeface="Calibri"/>
            </a:endParaRPr>
          </a:p>
        </p:txBody>
      </p:sp>
      <p:sp>
        <p:nvSpPr>
          <p:cNvPr id="63" name="Left Brace 62"/>
          <p:cNvSpPr/>
          <p:nvPr/>
        </p:nvSpPr>
        <p:spPr>
          <a:xfrm>
            <a:off x="5752665" y="1858850"/>
            <a:ext cx="317596" cy="538582"/>
          </a:xfrm>
          <a:prstGeom prst="leftBrace">
            <a:avLst>
              <a:gd name="adj1" fmla="val 0"/>
              <a:gd name="adj2" fmla="val 50000"/>
            </a:avLst>
          </a:prstGeom>
          <a:noFill/>
          <a:ln w="19050" cap="flat" cmpd="sng" algn="ctr">
            <a:solidFill>
              <a:srgbClr val="FFFFFF"/>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Calibri"/>
              <a:cs typeface="Calibri"/>
            </a:endParaRPr>
          </a:p>
        </p:txBody>
      </p:sp>
      <p:sp>
        <p:nvSpPr>
          <p:cNvPr id="64" name="TextBox 52"/>
          <p:cNvSpPr txBox="1"/>
          <p:nvPr/>
        </p:nvSpPr>
        <p:spPr>
          <a:xfrm>
            <a:off x="5255329" y="1685324"/>
            <a:ext cx="615553" cy="807056"/>
          </a:xfrm>
          <a:prstGeom prst="rect">
            <a:avLst/>
          </a:prstGeom>
          <a:noFill/>
        </p:spPr>
        <p:txBody>
          <a:bodyPr vert="vert270"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smtClean="0">
                <a:ln>
                  <a:noFill/>
                </a:ln>
                <a:solidFill>
                  <a:srgbClr val="FFFFFF"/>
                </a:solidFill>
                <a:effectLst/>
                <a:uLnTx/>
                <a:uFillTx/>
                <a:latin typeface="+mj-lt"/>
                <a:ea typeface="Calibri"/>
                <a:cs typeface="Calibri"/>
              </a:rPr>
              <a:t>You Manage</a:t>
            </a:r>
            <a:endParaRPr kumimoji="0" lang="en-US" sz="1400" b="0" i="0" u="none" strike="noStrike" kern="1200" cap="none" spc="0" normalizeH="0" baseline="0" noProof="0" dirty="0">
              <a:ln>
                <a:noFill/>
              </a:ln>
              <a:solidFill>
                <a:srgbClr val="FFFFFF"/>
              </a:solidFill>
              <a:effectLst/>
              <a:uLnTx/>
              <a:uFillTx/>
              <a:latin typeface="+mj-lt"/>
              <a:ea typeface="Calibri"/>
              <a:cs typeface="Calibri"/>
            </a:endParaRPr>
          </a:p>
        </p:txBody>
      </p:sp>
    </p:spTree>
    <p:extLst>
      <p:ext uri="{BB962C8B-B14F-4D97-AF65-F5344CB8AC3E}">
        <p14:creationId xmlns:p14="http://schemas.microsoft.com/office/powerpoint/2010/main" val="173717250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Stocksy_txp157cab05rEJ000_Medium_423382.jpg"/>
          <p:cNvPicPr>
            <a:picLocks noChangeAspect="1"/>
          </p:cNvPicPr>
          <p:nvPr/>
        </p:nvPicPr>
        <p:blipFill>
          <a:blip r:embed="rId3"/>
          <a:srcRect t="15584"/>
          <a:stretch>
            <a:fillRect/>
          </a:stretch>
        </p:blipFill>
        <p:spPr>
          <a:xfrm>
            <a:off x="0" y="0"/>
            <a:ext cx="9144000" cy="5143500"/>
          </a:xfrm>
          <a:prstGeom prst="rect">
            <a:avLst/>
          </a:prstGeom>
        </p:spPr>
      </p:pic>
      <p:sp>
        <p:nvSpPr>
          <p:cNvPr id="20" name="Rectangle 19"/>
          <p:cNvSpPr/>
          <p:nvPr/>
        </p:nvSpPr>
        <p:spPr>
          <a:xfrm>
            <a:off x="0" y="0"/>
            <a:ext cx="9144000" cy="5143500"/>
          </a:xfrm>
          <a:prstGeom prst="rect">
            <a:avLst/>
          </a:prstGeom>
          <a:gradFill flip="none" rotWithShape="1">
            <a:gsLst>
              <a:gs pos="8000">
                <a:srgbClr val="000000">
                  <a:alpha val="0"/>
                </a:srgbClr>
              </a:gs>
              <a:gs pos="54000">
                <a:srgbClr val="000000">
                  <a:alpha val="86000"/>
                </a:srgbClr>
              </a:gs>
              <a:gs pos="83000">
                <a:srgbClr val="000000">
                  <a:alpha val="89000"/>
                </a:srgbClr>
              </a:gs>
            </a:gsLst>
            <a:lin ang="16500000" scaled="0"/>
            <a:tileRect/>
          </a:gradFill>
          <a:ln w="44450" cap="flat" cmpd="sng" algn="ctr">
            <a:noFill/>
            <a:prstDash val="solid"/>
            <a:round/>
            <a:headEnd type="none" w="med" len="med"/>
            <a:tailEnd type="none" w="med" len="med"/>
          </a:ln>
          <a:effectLst/>
        </p:spPr>
        <p:txBody>
          <a:bodyPr lIns="68579" tIns="34289" rIns="68579" bIns="34289" rtlCol="0" anchor="ctr"/>
          <a:lstStyle/>
          <a:p>
            <a:pPr algn="ctr">
              <a:defRPr/>
            </a:pPr>
            <a:endParaRPr lang="en-US" kern="0">
              <a:solidFill>
                <a:srgbClr val="FFFFFF"/>
              </a:solidFill>
            </a:endParaRPr>
          </a:p>
        </p:txBody>
      </p:sp>
      <p:cxnSp>
        <p:nvCxnSpPr>
          <p:cNvPr id="40" name="Straight Connector 39"/>
          <p:cNvCxnSpPr/>
          <p:nvPr/>
        </p:nvCxnSpPr>
        <p:spPr>
          <a:xfrm>
            <a:off x="596900" y="2111130"/>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596900" y="3428754"/>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8" name="Shape 1014"/>
          <p:cNvSpPr txBox="1">
            <a:spLocks/>
          </p:cNvSpPr>
          <p:nvPr/>
        </p:nvSpPr>
        <p:spPr>
          <a:xfrm>
            <a:off x="1820794" y="1336859"/>
            <a:ext cx="5209487" cy="460500"/>
          </a:xfrm>
          <a:prstGeom prst="rect">
            <a:avLst/>
          </a:prstGeom>
          <a:noFill/>
          <a:ln>
            <a:noFill/>
          </a:ln>
        </p:spPr>
        <p:txBody>
          <a:bodyPr lIns="0" tIns="0" rIns="0" bIns="0" anchor="t" anchorCtr="0">
            <a:noAutofit/>
          </a:bodyPr>
          <a:lstStyle/>
          <a:p>
            <a:pPr algn="dist">
              <a:lnSpc>
                <a:spcPct val="90000"/>
              </a:lnSpc>
              <a:buSzPct val="25000"/>
              <a:defRPr/>
            </a:pPr>
            <a:endParaRPr lang="en" sz="4500" b="1" kern="0" cap="all" dirty="0">
              <a:solidFill>
                <a:srgbClr val="008881"/>
              </a:solidFill>
              <a:ea typeface="Arial"/>
              <a:cs typeface="Arial"/>
              <a:sym typeface="Arial"/>
            </a:endParaRPr>
          </a:p>
        </p:txBody>
      </p:sp>
      <p:sp>
        <p:nvSpPr>
          <p:cNvPr id="10" name="Shape 1163"/>
          <p:cNvSpPr txBox="1">
            <a:spLocks/>
          </p:cNvSpPr>
          <p:nvPr/>
        </p:nvSpPr>
        <p:spPr bwMode="gray">
          <a:xfrm>
            <a:off x="205956" y="1396070"/>
            <a:ext cx="8410499" cy="460500"/>
          </a:xfrm>
          <a:prstGeom prst="rect">
            <a:avLst/>
          </a:prstGeom>
          <a:noFill/>
          <a:ln>
            <a:noFill/>
          </a:ln>
        </p:spPr>
        <p:txBody>
          <a:bodyPr lIns="0" tIns="0" rIns="0" bIns="0" anchor="t" anchorCtr="0">
            <a:noAutofit/>
          </a:bodyPr>
          <a:lstStyle>
            <a:defPPr marR="0" algn="l" rtl="0">
              <a:lnSpc>
                <a:spcPct val="100000"/>
              </a:lnSpc>
              <a:spcBef>
                <a:spcPts val="0"/>
              </a:spcBef>
              <a:spcAft>
                <a:spcPts val="0"/>
              </a:spcAft>
            </a:defPPr>
            <a:lvl1pPr marR="0" algn="l" rtl="0">
              <a:lnSpc>
                <a:spcPct val="90000"/>
              </a:lnSpc>
              <a:spcBef>
                <a:spcPts val="0"/>
              </a:spcBef>
              <a:spcAft>
                <a:spcPts val="0"/>
              </a:spcAft>
              <a:buNone/>
              <a:defRPr sz="3200" b="0" i="0" u="none" strike="noStrike" cap="none" baseline="0">
                <a:solidFill>
                  <a:schemeClr val="tx2"/>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stStyle>
          <a:p>
            <a:pPr algn="ctr">
              <a:buSzPct val="25000"/>
            </a:pPr>
            <a:r>
              <a:rPr lang="en-US" b="1" cap="all" dirty="0" smtClean="0">
                <a:solidFill>
                  <a:srgbClr val="74CEC7"/>
                </a:solidFill>
              </a:rPr>
              <a:t>D e m o</a:t>
            </a:r>
            <a:endParaRPr lang="en" sz="2100" b="1" cap="all" dirty="0">
              <a:solidFill>
                <a:srgbClr val="74CEC7"/>
              </a:solidFill>
            </a:endParaRPr>
          </a:p>
        </p:txBody>
      </p:sp>
      <p:grpSp>
        <p:nvGrpSpPr>
          <p:cNvPr id="14" name="Group 13"/>
          <p:cNvGrpSpPr/>
          <p:nvPr/>
        </p:nvGrpSpPr>
        <p:grpSpPr>
          <a:xfrm>
            <a:off x="2809572" y="2328353"/>
            <a:ext cx="3524857" cy="880594"/>
            <a:chOff x="3097520" y="2308568"/>
            <a:chExt cx="3524857" cy="880594"/>
          </a:xfrm>
        </p:grpSpPr>
        <p:grpSp>
          <p:nvGrpSpPr>
            <p:cNvPr id="15" name="Group 14"/>
            <p:cNvGrpSpPr/>
            <p:nvPr/>
          </p:nvGrpSpPr>
          <p:grpSpPr>
            <a:xfrm>
              <a:off x="3097520" y="2308568"/>
              <a:ext cx="3500394" cy="880594"/>
              <a:chOff x="2760768" y="2300654"/>
              <a:chExt cx="3500394" cy="880594"/>
            </a:xfrm>
          </p:grpSpPr>
          <p:pic>
            <p:nvPicPr>
              <p:cNvPr id="17" name="Picture 16"/>
              <p:cNvPicPr>
                <a:picLocks noChangeAspect="1"/>
              </p:cNvPicPr>
              <p:nvPr/>
            </p:nvPicPr>
            <p:blipFill>
              <a:blip r:embed="rId4"/>
              <a:stretch>
                <a:fillRect/>
              </a:stretch>
            </p:blipFill>
            <p:spPr>
              <a:xfrm>
                <a:off x="2760768" y="2300654"/>
                <a:ext cx="879617" cy="879617"/>
              </a:xfrm>
              <a:prstGeom prst="rect">
                <a:avLst/>
              </a:prstGeom>
            </p:spPr>
          </p:pic>
          <p:sp>
            <p:nvSpPr>
              <p:cNvPr id="21" name="TextBox 20"/>
              <p:cNvSpPr txBox="1"/>
              <p:nvPr/>
            </p:nvSpPr>
            <p:spPr>
              <a:xfrm>
                <a:off x="3691228" y="2362049"/>
                <a:ext cx="2569934" cy="819199"/>
              </a:xfrm>
              <a:prstGeom prst="rect">
                <a:avLst/>
              </a:prstGeom>
              <a:noFill/>
            </p:spPr>
            <p:txBody>
              <a:bodyPr wrap="none" rtlCol="0">
                <a:spAutoFit/>
              </a:bodyPr>
              <a:lstStyle/>
              <a:p>
                <a:pPr>
                  <a:lnSpc>
                    <a:spcPct val="90000"/>
                  </a:lnSpc>
                </a:pPr>
                <a:r>
                  <a:rPr lang="en-US" sz="2600" dirty="0" smtClean="0">
                    <a:solidFill>
                      <a:schemeClr val="bg1"/>
                    </a:solidFill>
                  </a:rPr>
                  <a:t>Pivotal</a:t>
                </a:r>
              </a:p>
              <a:p>
                <a:pPr>
                  <a:lnSpc>
                    <a:spcPct val="90000"/>
                  </a:lnSpc>
                </a:pPr>
                <a:r>
                  <a:rPr lang="en-US" sz="2600" b="1" dirty="0" smtClean="0">
                    <a:solidFill>
                      <a:schemeClr val="bg1"/>
                    </a:solidFill>
                  </a:rPr>
                  <a:t>Cloud Foundry</a:t>
                </a:r>
                <a:endParaRPr lang="en-US" sz="2600" b="1" baseline="30000" dirty="0">
                  <a:solidFill>
                    <a:schemeClr val="bg1"/>
                  </a:solidFill>
                </a:endParaRPr>
              </a:p>
            </p:txBody>
          </p:sp>
        </p:grpSp>
        <p:sp>
          <p:nvSpPr>
            <p:cNvPr id="16" name="TextBox 15"/>
            <p:cNvSpPr txBox="1"/>
            <p:nvPr/>
          </p:nvSpPr>
          <p:spPr>
            <a:xfrm>
              <a:off x="6373591" y="2828935"/>
              <a:ext cx="248786" cy="184666"/>
            </a:xfrm>
            <a:prstGeom prst="rect">
              <a:avLst/>
            </a:prstGeom>
            <a:noFill/>
          </p:spPr>
          <p:txBody>
            <a:bodyPr wrap="none" rtlCol="0">
              <a:spAutoFit/>
            </a:bodyPr>
            <a:lstStyle/>
            <a:p>
              <a:r>
                <a:rPr lang="en-US" sz="600" dirty="0" smtClean="0">
                  <a:solidFill>
                    <a:srgbClr val="FFFFFF"/>
                  </a:solidFill>
                </a:rPr>
                <a:t>®</a:t>
              </a:r>
              <a:endParaRPr lang="en-US" sz="600" dirty="0">
                <a:solidFill>
                  <a:srgbClr val="FFFFFF"/>
                </a:solidFill>
              </a:endParaRPr>
            </a:p>
          </p:txBody>
        </p:sp>
      </p:grpSp>
    </p:spTree>
    <p:extLst>
      <p:ext uri="{BB962C8B-B14F-4D97-AF65-F5344CB8AC3E}">
        <p14:creationId xmlns:p14="http://schemas.microsoft.com/office/powerpoint/2010/main" val="253058904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Shape 151"/>
          <p:cNvSpPr txBox="1">
            <a:spLocks noGrp="1"/>
          </p:cNvSpPr>
          <p:nvPr>
            <p:ph type="ctrTitle"/>
          </p:nvPr>
        </p:nvSpPr>
        <p:spPr>
          <a:xfrm>
            <a:off x="685800" y="1583342"/>
            <a:ext cx="7772400" cy="1159856"/>
          </a:xfrm>
          <a:prstGeom prst="rect">
            <a:avLst/>
          </a:prstGeom>
        </p:spPr>
        <p:txBody>
          <a:bodyPr lIns="91425" tIns="91425" rIns="91425" bIns="91425" anchor="ctr" anchorCtr="0">
            <a:noAutofit/>
          </a:bodyPr>
          <a:lstStyle/>
          <a:p>
            <a:pPr>
              <a:spcBef>
                <a:spcPts val="0"/>
              </a:spcBef>
              <a:buNone/>
            </a:pPr>
            <a:r>
              <a:rPr lang="en-US" dirty="0" smtClean="0">
                <a:solidFill>
                  <a:srgbClr val="2C95DD"/>
                </a:solidFill>
              </a:rPr>
              <a:t>Pivotal Cloud Foundry</a:t>
            </a:r>
            <a:endParaRPr lang="en" dirty="0">
              <a:solidFill>
                <a:srgbClr val="2C95DD"/>
              </a:solidFill>
            </a:endParaRPr>
          </a:p>
        </p:txBody>
      </p:sp>
      <p:sp>
        <p:nvSpPr>
          <p:cNvPr id="4" name="Shape 152"/>
          <p:cNvSpPr txBox="1">
            <a:spLocks/>
          </p:cNvSpPr>
          <p:nvPr/>
        </p:nvSpPr>
        <p:spPr>
          <a:xfrm>
            <a:off x="618066" y="2917310"/>
            <a:ext cx="7772400" cy="784737"/>
          </a:xfrm>
          <a:prstGeom prst="rect">
            <a:avLst/>
          </a:prstGeom>
          <a:noFill/>
          <a:ln>
            <a:noFill/>
          </a:ln>
        </p:spPr>
        <p:txBody>
          <a:bodyPr lIns="91425" tIns="91425" rIns="91425" bIns="91425" anchor="ctr" anchorCtr="0">
            <a:noAutofit/>
          </a:bodyPr>
          <a:lstStyle>
            <a:defPPr marR="0" algn="l" rtl="0">
              <a:lnSpc>
                <a:spcPct val="100000"/>
              </a:lnSpc>
              <a:spcBef>
                <a:spcPts val="0"/>
              </a:spcBef>
              <a:spcAft>
                <a:spcPts val="0"/>
              </a:spcAft>
            </a:defPPr>
            <a:lvl1pPr marR="0" algn="ctr" rtl="0">
              <a:lnSpc>
                <a:spcPct val="100000"/>
              </a:lnSpc>
              <a:spcBef>
                <a:spcPts val="0"/>
              </a:spcBef>
              <a:spcAft>
                <a:spcPts val="0"/>
              </a:spcAft>
              <a:buClr>
                <a:schemeClr val="dk2"/>
              </a:buClr>
              <a:buNone/>
              <a:defRPr sz="1400" b="0" i="0" u="none" strike="noStrike" cap="none" baseline="0">
                <a:solidFill>
                  <a:schemeClr val="dk2"/>
                </a:solidFill>
                <a:latin typeface="Arial"/>
                <a:ea typeface="Arial"/>
                <a:cs typeface="Arial"/>
                <a:sym typeface="Arial"/>
                <a:rtl val="0"/>
              </a:defRPr>
            </a:lvl1pPr>
            <a:lvl2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2pPr>
            <a:lvl3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3pPr>
            <a:lvl4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4pPr>
            <a:lvl5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5pPr>
            <a:lvl6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6pPr>
            <a:lvl7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7pPr>
            <a:lvl8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8pPr>
            <a:lvl9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9pPr>
          </a:lstStyle>
          <a:p>
            <a:r>
              <a:rPr lang="en-US" sz="2800" dirty="0" smtClean="0"/>
              <a:t>Architecture &amp;</a:t>
            </a:r>
            <a:br>
              <a:rPr lang="en-US" sz="2800" dirty="0" smtClean="0"/>
            </a:br>
            <a:r>
              <a:rPr lang="en-US" sz="2800" dirty="0" smtClean="0"/>
              <a:t>4 Layers of High Availability </a:t>
            </a:r>
          </a:p>
        </p:txBody>
      </p:sp>
    </p:spTree>
    <p:extLst>
      <p:ext uri="{BB962C8B-B14F-4D97-AF65-F5344CB8AC3E}">
        <p14:creationId xmlns:p14="http://schemas.microsoft.com/office/powerpoint/2010/main" val="3911906974"/>
      </p:ext>
    </p:extLst>
  </p:cSld>
  <p:clrMapOvr>
    <a:masterClrMapping/>
  </p:clrMapOvr>
  <p:transition spd="slow">
    <p:cut/>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366713" y="206375"/>
            <a:ext cx="8410575" cy="460375"/>
          </a:xfrm>
        </p:spPr>
        <p:txBody>
          <a:bodyPr/>
          <a:lstStyle/>
          <a:p>
            <a:r>
              <a:rPr lang="en-US" sz="2800" dirty="0" smtClean="0">
                <a:solidFill>
                  <a:srgbClr val="2C95DD"/>
                </a:solidFill>
              </a:rPr>
              <a:t>HA 1 - Failed </a:t>
            </a:r>
            <a:r>
              <a:rPr lang="en-US" sz="2800" i="1" dirty="0">
                <a:solidFill>
                  <a:srgbClr val="2C95DD"/>
                </a:solidFill>
              </a:rPr>
              <a:t>Application</a:t>
            </a:r>
            <a:r>
              <a:rPr lang="en-US" sz="2800" dirty="0">
                <a:solidFill>
                  <a:srgbClr val="2C95DD"/>
                </a:solidFill>
              </a:rPr>
              <a:t> Instances Replaced</a:t>
            </a:r>
          </a:p>
        </p:txBody>
      </p:sp>
      <p:sp>
        <p:nvSpPr>
          <p:cNvPr id="5" name="Rounded Rectangle 4"/>
          <p:cNvSpPr/>
          <p:nvPr/>
        </p:nvSpPr>
        <p:spPr>
          <a:xfrm>
            <a:off x="1637752" y="666751"/>
            <a:ext cx="7162799" cy="3867620"/>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a:defRPr/>
            </a:pPr>
            <a:endParaRPr lang="en-US" sz="1600" dirty="0">
              <a:solidFill>
                <a:srgbClr val="008881"/>
              </a:solidFill>
              <a:latin typeface="Arial"/>
            </a:endParaRPr>
          </a:p>
        </p:txBody>
      </p:sp>
      <p:sp>
        <p:nvSpPr>
          <p:cNvPr id="86" name="Rounded Rectangle 42"/>
          <p:cNvSpPr/>
          <p:nvPr/>
        </p:nvSpPr>
        <p:spPr>
          <a:xfrm>
            <a:off x="6931732" y="4104786"/>
            <a:ext cx="408500" cy="219564"/>
          </a:xfrm>
          <a:custGeom>
            <a:avLst/>
            <a:gdLst/>
            <a:ahLst/>
            <a:cxnLst/>
            <a:rect l="l" t="t" r="r" b="b"/>
            <a:pathLst>
              <a:path w="1929063" h="1036848">
                <a:moveTo>
                  <a:pt x="658070" y="929116"/>
                </a:moveTo>
                <a:cubicBezTo>
                  <a:pt x="644442" y="929116"/>
                  <a:pt x="633396" y="940163"/>
                  <a:pt x="633395" y="953791"/>
                </a:cubicBezTo>
                <a:cubicBezTo>
                  <a:pt x="633396" y="967418"/>
                  <a:pt x="644442" y="978465"/>
                  <a:pt x="658070" y="978465"/>
                </a:cubicBezTo>
                <a:lnTo>
                  <a:pt x="829032" y="978466"/>
                </a:lnTo>
                <a:cubicBezTo>
                  <a:pt x="842660" y="978466"/>
                  <a:pt x="853707" y="967419"/>
                  <a:pt x="853707" y="953791"/>
                </a:cubicBezTo>
                <a:lnTo>
                  <a:pt x="853708" y="953791"/>
                </a:lnTo>
                <a:cubicBezTo>
                  <a:pt x="853708" y="940163"/>
                  <a:pt x="842661" y="929116"/>
                  <a:pt x="829033" y="929116"/>
                </a:cubicBezTo>
                <a:close/>
                <a:moveTo>
                  <a:pt x="658070" y="820872"/>
                </a:moveTo>
                <a:cubicBezTo>
                  <a:pt x="644442" y="820872"/>
                  <a:pt x="633396" y="831919"/>
                  <a:pt x="633395" y="845547"/>
                </a:cubicBezTo>
                <a:cubicBezTo>
                  <a:pt x="633396" y="859174"/>
                  <a:pt x="644442" y="870221"/>
                  <a:pt x="658070" y="870221"/>
                </a:cubicBezTo>
                <a:lnTo>
                  <a:pt x="1270992" y="870222"/>
                </a:lnTo>
                <a:cubicBezTo>
                  <a:pt x="1284620" y="870222"/>
                  <a:pt x="1295667" y="859175"/>
                  <a:pt x="1295667" y="845547"/>
                </a:cubicBezTo>
                <a:lnTo>
                  <a:pt x="1295668" y="845547"/>
                </a:lnTo>
                <a:cubicBezTo>
                  <a:pt x="1295668" y="831919"/>
                  <a:pt x="1284621" y="820872"/>
                  <a:pt x="1270993" y="820872"/>
                </a:cubicBezTo>
                <a:close/>
                <a:moveTo>
                  <a:pt x="658070" y="712628"/>
                </a:moveTo>
                <a:cubicBezTo>
                  <a:pt x="644442" y="712628"/>
                  <a:pt x="633396" y="723675"/>
                  <a:pt x="633395" y="737303"/>
                </a:cubicBezTo>
                <a:cubicBezTo>
                  <a:pt x="633396" y="750930"/>
                  <a:pt x="644442" y="761977"/>
                  <a:pt x="658070" y="761977"/>
                </a:cubicBezTo>
                <a:lnTo>
                  <a:pt x="1270992" y="761978"/>
                </a:lnTo>
                <a:cubicBezTo>
                  <a:pt x="1284620" y="761978"/>
                  <a:pt x="1295667" y="750931"/>
                  <a:pt x="1295667" y="737303"/>
                </a:cubicBezTo>
                <a:lnTo>
                  <a:pt x="1295668" y="737303"/>
                </a:lnTo>
                <a:cubicBezTo>
                  <a:pt x="1295668" y="723675"/>
                  <a:pt x="1284621" y="712628"/>
                  <a:pt x="1270993" y="712628"/>
                </a:cubicBezTo>
                <a:close/>
                <a:moveTo>
                  <a:pt x="63768" y="0"/>
                </a:moveTo>
                <a:lnTo>
                  <a:pt x="774432" y="0"/>
                </a:lnTo>
                <a:cubicBezTo>
                  <a:pt x="809650" y="0"/>
                  <a:pt x="838200" y="28550"/>
                  <a:pt x="838200" y="63768"/>
                </a:cubicBezTo>
                <a:lnTo>
                  <a:pt x="838200" y="318835"/>
                </a:lnTo>
                <a:cubicBezTo>
                  <a:pt x="838200" y="354053"/>
                  <a:pt x="809650" y="382603"/>
                  <a:pt x="774432" y="382603"/>
                </a:cubicBezTo>
                <a:lnTo>
                  <a:pt x="607667" y="382603"/>
                </a:lnTo>
                <a:cubicBezTo>
                  <a:pt x="642504" y="463629"/>
                  <a:pt x="876046" y="485690"/>
                  <a:pt x="964567" y="580649"/>
                </a:cubicBezTo>
                <a:cubicBezTo>
                  <a:pt x="1052866" y="485701"/>
                  <a:pt x="1286545" y="463656"/>
                  <a:pt x="1321395" y="382603"/>
                </a:cubicBezTo>
                <a:lnTo>
                  <a:pt x="1154631" y="382603"/>
                </a:lnTo>
                <a:cubicBezTo>
                  <a:pt x="1119413" y="382603"/>
                  <a:pt x="1090863" y="354053"/>
                  <a:pt x="1090863" y="318835"/>
                </a:cubicBezTo>
                <a:lnTo>
                  <a:pt x="1090863" y="63768"/>
                </a:lnTo>
                <a:cubicBezTo>
                  <a:pt x="1090863" y="28550"/>
                  <a:pt x="1119413" y="0"/>
                  <a:pt x="1154631" y="0"/>
                </a:cubicBezTo>
                <a:lnTo>
                  <a:pt x="1865295" y="0"/>
                </a:lnTo>
                <a:cubicBezTo>
                  <a:pt x="1900513" y="0"/>
                  <a:pt x="1929063" y="28550"/>
                  <a:pt x="1929063" y="63768"/>
                </a:cubicBezTo>
                <a:lnTo>
                  <a:pt x="1929063" y="318835"/>
                </a:lnTo>
                <a:cubicBezTo>
                  <a:pt x="1929063" y="354053"/>
                  <a:pt x="1900513" y="382603"/>
                  <a:pt x="1865295" y="382603"/>
                </a:cubicBezTo>
                <a:lnTo>
                  <a:pt x="1505254" y="382603"/>
                </a:lnTo>
                <a:cubicBezTo>
                  <a:pt x="1477654" y="519908"/>
                  <a:pt x="1112668" y="555028"/>
                  <a:pt x="1108050" y="654245"/>
                </a:cubicBezTo>
                <a:lnTo>
                  <a:pt x="1491982" y="654245"/>
                </a:lnTo>
                <a:cubicBezTo>
                  <a:pt x="1527200" y="654245"/>
                  <a:pt x="1555750" y="682795"/>
                  <a:pt x="1555750" y="718013"/>
                </a:cubicBezTo>
                <a:lnTo>
                  <a:pt x="1555750" y="973080"/>
                </a:lnTo>
                <a:cubicBezTo>
                  <a:pt x="1555750" y="1008298"/>
                  <a:pt x="1527200" y="1036848"/>
                  <a:pt x="1491982" y="1036848"/>
                </a:cubicBezTo>
                <a:lnTo>
                  <a:pt x="437081" y="1036848"/>
                </a:lnTo>
                <a:cubicBezTo>
                  <a:pt x="401863" y="1036848"/>
                  <a:pt x="373313" y="1008298"/>
                  <a:pt x="373313" y="973080"/>
                </a:cubicBezTo>
                <a:lnTo>
                  <a:pt x="373313" y="718013"/>
                </a:lnTo>
                <a:cubicBezTo>
                  <a:pt x="373313" y="682795"/>
                  <a:pt x="401863" y="654245"/>
                  <a:pt x="437081" y="654245"/>
                </a:cubicBezTo>
                <a:lnTo>
                  <a:pt x="821012" y="654245"/>
                </a:lnTo>
                <a:cubicBezTo>
                  <a:pt x="816395" y="555028"/>
                  <a:pt x="451408" y="519908"/>
                  <a:pt x="423808" y="382603"/>
                </a:cubicBezTo>
                <a:lnTo>
                  <a:pt x="63768" y="382603"/>
                </a:lnTo>
                <a:cubicBezTo>
                  <a:pt x="28550" y="382603"/>
                  <a:pt x="0" y="354053"/>
                  <a:pt x="0" y="318835"/>
                </a:cubicBezTo>
                <a:lnTo>
                  <a:pt x="0" y="63768"/>
                </a:lnTo>
                <a:cubicBezTo>
                  <a:pt x="0" y="28550"/>
                  <a:pt x="28550" y="0"/>
                  <a:pt x="63768" y="0"/>
                </a:cubicBezTo>
                <a:close/>
              </a:path>
            </a:pathLst>
          </a:cu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lumMod val="50000"/>
                </a:srgbClr>
              </a:solidFill>
              <a:latin typeface="Arial"/>
            </a:endParaRPr>
          </a:p>
        </p:txBody>
      </p:sp>
      <p:sp>
        <p:nvSpPr>
          <p:cNvPr id="6" name="Rounded Rectangle 5"/>
          <p:cNvSpPr/>
          <p:nvPr/>
        </p:nvSpPr>
        <p:spPr bwMode="auto">
          <a:xfrm rot="16200000">
            <a:off x="214097" y="2499035"/>
            <a:ext cx="3581399" cy="374030"/>
          </a:xfrm>
          <a:prstGeom prst="roundRect">
            <a:avLst>
              <a:gd name="adj" fmla="val 8685"/>
            </a:avLst>
          </a:prstGeom>
          <a:solidFill>
            <a:srgbClr val="369188"/>
          </a:solidFill>
          <a:ln w="41275">
            <a:noFill/>
            <a:round/>
            <a:headEnd/>
            <a:tailEnd/>
          </a:ln>
        </p:spPr>
        <p:txBody>
          <a:bodyPr wrap="none" lIns="182880" tIns="0" rIns="0" bIns="0" rtlCol="0" anchor="ctr"/>
          <a:lstStyle/>
          <a:p>
            <a:r>
              <a:rPr lang="en-US" sz="1600" dirty="0" smtClean="0">
                <a:solidFill>
                  <a:prstClr val="white">
                    <a:lumMod val="95000"/>
                  </a:prstClr>
                </a:solidFill>
                <a:latin typeface="Calibri"/>
              </a:rPr>
              <a:t>Router</a:t>
            </a:r>
          </a:p>
        </p:txBody>
      </p:sp>
      <p:sp>
        <p:nvSpPr>
          <p:cNvPr id="7" name="Rounded Rectangle 6"/>
          <p:cNvSpPr>
            <a:spLocks noChangeArrowheads="1"/>
          </p:cNvSpPr>
          <p:nvPr/>
        </p:nvSpPr>
        <p:spPr bwMode="auto">
          <a:xfrm>
            <a:off x="2286000" y="1200150"/>
            <a:ext cx="1533402" cy="443726"/>
          </a:xfrm>
          <a:prstGeom prst="roundRect">
            <a:avLst>
              <a:gd name="adj" fmla="val 4579"/>
            </a:avLst>
          </a:prstGeom>
          <a:solidFill>
            <a:schemeClr val="bg1">
              <a:lumMod val="65000"/>
            </a:schemeClr>
          </a:solidFill>
          <a:ln w="9525">
            <a:noFill/>
            <a:round/>
            <a:headEnd/>
            <a:tailEnd/>
          </a:ln>
          <a:effectLst>
            <a:outerShdw blurRad="40000" dist="23000" dir="5400000" rotWithShape="0">
              <a:srgbClr val="808080">
                <a:alpha val="34999"/>
              </a:srgbClr>
            </a:outerShdw>
          </a:effectLst>
        </p:spPr>
        <p:txBody>
          <a:bodyPr lIns="320040" tIns="0" rIns="0" bIns="0" anchor="ctr"/>
          <a:lstStyle/>
          <a:p>
            <a:pPr>
              <a:defRPr/>
            </a:pPr>
            <a:r>
              <a:rPr lang="en-US" sz="1200" b="1" dirty="0" err="1" smtClean="0">
                <a:solidFill>
                  <a:srgbClr val="FFFFFF"/>
                </a:solidFill>
                <a:latin typeface="Arial"/>
              </a:rPr>
              <a:t>Blobstore</a:t>
            </a:r>
            <a:endParaRPr lang="en-US" sz="1200" b="1" dirty="0">
              <a:solidFill>
                <a:srgbClr val="FFFFFF"/>
              </a:solidFill>
              <a:latin typeface="Arial"/>
            </a:endParaRPr>
          </a:p>
        </p:txBody>
      </p:sp>
      <p:sp>
        <p:nvSpPr>
          <p:cNvPr id="8" name="Oval 194"/>
          <p:cNvSpPr/>
          <p:nvPr/>
        </p:nvSpPr>
        <p:spPr>
          <a:xfrm>
            <a:off x="2349505" y="1314154"/>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nvGrpSpPr>
          <p:cNvPr id="9" name="Group 8"/>
          <p:cNvGrpSpPr/>
          <p:nvPr/>
        </p:nvGrpSpPr>
        <p:grpSpPr>
          <a:xfrm>
            <a:off x="4038600" y="1200150"/>
            <a:ext cx="1533402" cy="443726"/>
            <a:chOff x="5181600" y="2326964"/>
            <a:chExt cx="1533402" cy="443726"/>
          </a:xfrm>
        </p:grpSpPr>
        <p:sp>
          <p:nvSpPr>
            <p:cNvPr id="10" name="Rounded Rectangle 9"/>
            <p:cNvSpPr>
              <a:spLocks noChangeArrowheads="1"/>
            </p:cNvSpPr>
            <p:nvPr/>
          </p:nvSpPr>
          <p:spPr bwMode="auto">
            <a:xfrm>
              <a:off x="5181600" y="2326964"/>
              <a:ext cx="15334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a:defRPr/>
              </a:pPr>
              <a:r>
                <a:rPr lang="en-US" sz="1200" b="1" dirty="0" smtClean="0">
                  <a:solidFill>
                    <a:srgbClr val="FFFFFF"/>
                  </a:solidFill>
                  <a:latin typeface="Arial"/>
                </a:rPr>
                <a:t>Cloud Controller</a:t>
              </a:r>
              <a:endParaRPr lang="en-US" sz="1200" b="1" dirty="0">
                <a:solidFill>
                  <a:srgbClr val="FFFFFF"/>
                </a:solidFill>
                <a:latin typeface="Arial"/>
              </a:endParaRPr>
            </a:p>
          </p:txBody>
        </p:sp>
        <p:sp>
          <p:nvSpPr>
            <p:cNvPr id="11" name="Rectangle 76"/>
            <p:cNvSpPr/>
            <p:nvPr/>
          </p:nvSpPr>
          <p:spPr>
            <a:xfrm>
              <a:off x="5257800" y="2430983"/>
              <a:ext cx="199082" cy="265671"/>
            </a:xfrm>
            <a:custGeom>
              <a:avLst/>
              <a:gdLst/>
              <a:ahLst/>
              <a:cxnLst/>
              <a:rect l="l" t="t" r="r" b="b"/>
              <a:pathLst>
                <a:path w="661988" h="883413">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sp>
        <p:nvSpPr>
          <p:cNvPr id="12" name="Rounded Rectangle 11"/>
          <p:cNvSpPr>
            <a:spLocks noChangeArrowheads="1"/>
          </p:cNvSpPr>
          <p:nvPr/>
        </p:nvSpPr>
        <p:spPr bwMode="auto">
          <a:xfrm>
            <a:off x="4038600" y="2516959"/>
            <a:ext cx="15334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a:defRPr/>
            </a:pPr>
            <a:r>
              <a:rPr lang="en-US" sz="1200" b="1" dirty="0">
                <a:solidFill>
                  <a:srgbClr val="FFFFFF"/>
                </a:solidFill>
                <a:latin typeface="Arial"/>
              </a:rPr>
              <a:t> </a:t>
            </a:r>
            <a:r>
              <a:rPr lang="en-US" sz="1200" b="1" dirty="0" smtClean="0">
                <a:solidFill>
                  <a:srgbClr val="FFFFFF"/>
                </a:solidFill>
                <a:latin typeface="Arial"/>
              </a:rPr>
              <a:t>BBS</a:t>
            </a:r>
            <a:endParaRPr lang="en-US" sz="1200" b="1" dirty="0">
              <a:solidFill>
                <a:srgbClr val="FFFFFF"/>
              </a:solidFill>
              <a:latin typeface="Arial"/>
            </a:endParaRPr>
          </a:p>
        </p:txBody>
      </p:sp>
      <p:grpSp>
        <p:nvGrpSpPr>
          <p:cNvPr id="14" name="Group 13"/>
          <p:cNvGrpSpPr/>
          <p:nvPr/>
        </p:nvGrpSpPr>
        <p:grpSpPr>
          <a:xfrm>
            <a:off x="3057291" y="3653690"/>
            <a:ext cx="1099435" cy="781049"/>
            <a:chOff x="5412945" y="3105151"/>
            <a:chExt cx="1099435" cy="781049"/>
          </a:xfrm>
        </p:grpSpPr>
        <p:sp>
          <p:nvSpPr>
            <p:cNvPr id="15" name="Rounded Rectangle 14"/>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a:defRPr/>
              </a:pPr>
              <a:r>
                <a:rPr lang="en-US" sz="1200" b="1" dirty="0" smtClean="0">
                  <a:solidFill>
                    <a:srgbClr val="FFFFFF"/>
                  </a:solidFill>
                  <a:latin typeface="Arial"/>
                </a:rPr>
                <a:t>Cell</a:t>
              </a:r>
              <a:endParaRPr lang="en-US" sz="1200" b="1" dirty="0">
                <a:solidFill>
                  <a:srgbClr val="FFFFFF"/>
                </a:solidFill>
                <a:latin typeface="Arial"/>
              </a:endParaRPr>
            </a:p>
          </p:txBody>
        </p:sp>
        <p:sp>
          <p:nvSpPr>
            <p:cNvPr id="16"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grpSp>
        <p:nvGrpSpPr>
          <p:cNvPr id="17" name="Group 16"/>
          <p:cNvGrpSpPr/>
          <p:nvPr/>
        </p:nvGrpSpPr>
        <p:grpSpPr>
          <a:xfrm>
            <a:off x="4249005" y="3653690"/>
            <a:ext cx="1099435" cy="781049"/>
            <a:chOff x="5412945" y="3105151"/>
            <a:chExt cx="1099435" cy="781049"/>
          </a:xfrm>
        </p:grpSpPr>
        <p:sp>
          <p:nvSpPr>
            <p:cNvPr id="18" name="Rounded Rectangle 17"/>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a:defRPr/>
              </a:pPr>
              <a:r>
                <a:rPr lang="en-US" sz="1200" b="1" dirty="0" smtClean="0">
                  <a:solidFill>
                    <a:srgbClr val="FFFFFF"/>
                  </a:solidFill>
                  <a:latin typeface="Arial"/>
                </a:rPr>
                <a:t>Cell</a:t>
              </a:r>
              <a:endParaRPr lang="en-US" sz="1200" b="1" dirty="0">
                <a:solidFill>
                  <a:srgbClr val="FFFFFF"/>
                </a:solidFill>
                <a:latin typeface="Arial"/>
              </a:endParaRPr>
            </a:p>
          </p:txBody>
        </p:sp>
        <p:sp>
          <p:nvSpPr>
            <p:cNvPr id="19"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grpSp>
        <p:nvGrpSpPr>
          <p:cNvPr id="20" name="Group 19"/>
          <p:cNvGrpSpPr/>
          <p:nvPr/>
        </p:nvGrpSpPr>
        <p:grpSpPr>
          <a:xfrm>
            <a:off x="5440719" y="3653690"/>
            <a:ext cx="1099435" cy="781049"/>
            <a:chOff x="5412945" y="3105151"/>
            <a:chExt cx="1099435" cy="781049"/>
          </a:xfrm>
        </p:grpSpPr>
        <p:sp>
          <p:nvSpPr>
            <p:cNvPr id="21" name="Rounded Rectangle 20"/>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a:defRPr/>
              </a:pPr>
              <a:r>
                <a:rPr lang="en-US" sz="1200" b="1" dirty="0" smtClean="0">
                  <a:solidFill>
                    <a:srgbClr val="FFFFFF"/>
                  </a:solidFill>
                  <a:latin typeface="Arial"/>
                </a:rPr>
                <a:t>Cell</a:t>
              </a:r>
              <a:endParaRPr lang="en-US" sz="1200" b="1" dirty="0">
                <a:solidFill>
                  <a:srgbClr val="FFFFFF"/>
                </a:solidFill>
                <a:latin typeface="Arial"/>
              </a:endParaRPr>
            </a:p>
          </p:txBody>
        </p:sp>
        <p:sp>
          <p:nvSpPr>
            <p:cNvPr id="22"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cxnSp>
        <p:nvCxnSpPr>
          <p:cNvPr id="24" name="Straight Connector 23"/>
          <p:cNvCxnSpPr>
            <a:stCxn id="7" idx="3"/>
            <a:endCxn id="10" idx="1"/>
          </p:cNvCxnSpPr>
          <p:nvPr/>
        </p:nvCxnSpPr>
        <p:spPr>
          <a:xfrm>
            <a:off x="3819402" y="1422013"/>
            <a:ext cx="219198"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26" name="Teardrop 25"/>
          <p:cNvSpPr/>
          <p:nvPr/>
        </p:nvSpPr>
        <p:spPr>
          <a:xfrm rot="18900000">
            <a:off x="3533625" y="1385126"/>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cxnSp>
        <p:nvCxnSpPr>
          <p:cNvPr id="39" name="Straight Arrow Connector 38"/>
          <p:cNvCxnSpPr/>
          <p:nvPr/>
        </p:nvCxnSpPr>
        <p:spPr>
          <a:xfrm flipV="1">
            <a:off x="4800600" y="1594625"/>
            <a:ext cx="0" cy="298062"/>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1" name="Teardrop 40"/>
          <p:cNvSpPr/>
          <p:nvPr/>
        </p:nvSpPr>
        <p:spPr>
          <a:xfrm rot="18900000">
            <a:off x="3533625" y="1385126"/>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latin typeface="Arial"/>
            </a:endParaRPr>
          </a:p>
        </p:txBody>
      </p:sp>
      <p:cxnSp>
        <p:nvCxnSpPr>
          <p:cNvPr id="46" name="Straight Arrow Connector 45"/>
          <p:cNvCxnSpPr/>
          <p:nvPr/>
        </p:nvCxnSpPr>
        <p:spPr>
          <a:xfrm flipH="1">
            <a:off x="1962807" y="2602635"/>
            <a:ext cx="2076450" cy="0"/>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7" name="Oval 42"/>
          <p:cNvSpPr/>
          <p:nvPr/>
        </p:nvSpPr>
        <p:spPr>
          <a:xfrm>
            <a:off x="1889505" y="3390912"/>
            <a:ext cx="230584" cy="230584"/>
          </a:xfrm>
          <a:custGeom>
            <a:avLst/>
            <a:gdLst/>
            <a:ahLst/>
            <a:cxnLst/>
            <a:rect l="l" t="t" r="r" b="b"/>
            <a:pathLst>
              <a:path w="763984" h="763984">
                <a:moveTo>
                  <a:pt x="335323" y="444979"/>
                </a:moveTo>
                <a:lnTo>
                  <a:pt x="335323" y="590998"/>
                </a:lnTo>
                <a:lnTo>
                  <a:pt x="261293" y="590998"/>
                </a:lnTo>
                <a:lnTo>
                  <a:pt x="381992" y="747629"/>
                </a:lnTo>
                <a:lnTo>
                  <a:pt x="502691" y="590998"/>
                </a:lnTo>
                <a:lnTo>
                  <a:pt x="428661" y="590998"/>
                </a:lnTo>
                <a:lnTo>
                  <a:pt x="428661" y="444979"/>
                </a:lnTo>
                <a:close/>
                <a:moveTo>
                  <a:pt x="578572" y="261293"/>
                </a:moveTo>
                <a:lnTo>
                  <a:pt x="421941" y="381992"/>
                </a:lnTo>
                <a:lnTo>
                  <a:pt x="578572" y="502691"/>
                </a:lnTo>
                <a:lnTo>
                  <a:pt x="578572" y="428661"/>
                </a:lnTo>
                <a:lnTo>
                  <a:pt x="724591" y="428661"/>
                </a:lnTo>
                <a:lnTo>
                  <a:pt x="724591" y="335323"/>
                </a:lnTo>
                <a:lnTo>
                  <a:pt x="578572" y="335323"/>
                </a:lnTo>
                <a:close/>
                <a:moveTo>
                  <a:pt x="185411" y="261293"/>
                </a:moveTo>
                <a:lnTo>
                  <a:pt x="185411" y="335323"/>
                </a:lnTo>
                <a:lnTo>
                  <a:pt x="39392" y="335323"/>
                </a:lnTo>
                <a:lnTo>
                  <a:pt x="39392" y="428661"/>
                </a:lnTo>
                <a:lnTo>
                  <a:pt x="185411" y="428661"/>
                </a:lnTo>
                <a:lnTo>
                  <a:pt x="185411" y="502691"/>
                </a:lnTo>
                <a:lnTo>
                  <a:pt x="342042" y="381992"/>
                </a:lnTo>
                <a:close/>
                <a:moveTo>
                  <a:pt x="381992" y="16356"/>
                </a:moveTo>
                <a:lnTo>
                  <a:pt x="261293" y="172987"/>
                </a:lnTo>
                <a:lnTo>
                  <a:pt x="335323" y="172987"/>
                </a:lnTo>
                <a:lnTo>
                  <a:pt x="335323" y="319006"/>
                </a:lnTo>
                <a:lnTo>
                  <a:pt x="428661" y="319006"/>
                </a:lnTo>
                <a:lnTo>
                  <a:pt x="428661" y="172987"/>
                </a:lnTo>
                <a:lnTo>
                  <a:pt x="502691" y="172987"/>
                </a:lnTo>
                <a:close/>
                <a:moveTo>
                  <a:pt x="381992" y="0"/>
                </a:moveTo>
                <a:cubicBezTo>
                  <a:pt x="592960" y="0"/>
                  <a:pt x="763984" y="171024"/>
                  <a:pt x="763984" y="381992"/>
                </a:cubicBezTo>
                <a:cubicBezTo>
                  <a:pt x="763984" y="592960"/>
                  <a:pt x="592960" y="763984"/>
                  <a:pt x="381992" y="763984"/>
                </a:cubicBezTo>
                <a:cubicBezTo>
                  <a:pt x="171024" y="763984"/>
                  <a:pt x="0" y="592960"/>
                  <a:pt x="0" y="381992"/>
                </a:cubicBezTo>
                <a:cubicBezTo>
                  <a:pt x="0" y="171024"/>
                  <a:pt x="171024" y="0"/>
                  <a:pt x="381992"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48" name="Right Arrow 47"/>
          <p:cNvSpPr/>
          <p:nvPr/>
        </p:nvSpPr>
        <p:spPr>
          <a:xfrm>
            <a:off x="599090" y="2743426"/>
            <a:ext cx="1038662" cy="776287"/>
          </a:xfrm>
          <a:prstGeom prst="rightArrow">
            <a:avLst>
              <a:gd name="adj1" fmla="val 72086"/>
              <a:gd name="adj2" fmla="val 41820"/>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rgbClr val="FFFFFF"/>
                </a:solidFill>
                <a:latin typeface="Arial"/>
              </a:rPr>
              <a:t>Access App</a:t>
            </a:r>
            <a:endParaRPr lang="en-US" sz="1400" dirty="0">
              <a:solidFill>
                <a:srgbClr val="FFFFFF"/>
              </a:solidFill>
              <a:latin typeface="Arial"/>
            </a:endParaRPr>
          </a:p>
        </p:txBody>
      </p:sp>
      <p:cxnSp>
        <p:nvCxnSpPr>
          <p:cNvPr id="50" name="Straight Arrow Connector 49"/>
          <p:cNvCxnSpPr/>
          <p:nvPr/>
        </p:nvCxnSpPr>
        <p:spPr>
          <a:xfrm flipH="1">
            <a:off x="4064000" y="2970092"/>
            <a:ext cx="2119491" cy="675462"/>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3" name="Curved Connector 52"/>
          <p:cNvCxnSpPr>
            <a:stCxn id="48" idx="3"/>
            <a:endCxn id="15" idx="1"/>
          </p:cNvCxnSpPr>
          <p:nvPr/>
        </p:nvCxnSpPr>
        <p:spPr>
          <a:xfrm>
            <a:off x="1637752" y="3131570"/>
            <a:ext cx="1419539" cy="912645"/>
          </a:xfrm>
          <a:prstGeom prst="curvedConnector3">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flipH="1">
            <a:off x="1962807" y="2743426"/>
            <a:ext cx="2076450" cy="0"/>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a:stCxn id="15" idx="0"/>
          </p:cNvCxnSpPr>
          <p:nvPr/>
        </p:nvCxnSpPr>
        <p:spPr>
          <a:xfrm flipV="1">
            <a:off x="3607009" y="2960685"/>
            <a:ext cx="641996" cy="693005"/>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a:stCxn id="18" idx="0"/>
            <a:endCxn id="12" idx="2"/>
          </p:cNvCxnSpPr>
          <p:nvPr/>
        </p:nvCxnSpPr>
        <p:spPr>
          <a:xfrm flipV="1">
            <a:off x="4798723" y="2960685"/>
            <a:ext cx="6578" cy="693005"/>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9" name="Teardrop 58"/>
          <p:cNvSpPr/>
          <p:nvPr/>
        </p:nvSpPr>
        <p:spPr>
          <a:xfrm rot="18900000">
            <a:off x="3533625" y="1385126"/>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60" name="Rectangle 41"/>
          <p:cNvSpPr/>
          <p:nvPr/>
        </p:nvSpPr>
        <p:spPr>
          <a:xfrm rot="5400000">
            <a:off x="4607421" y="3723358"/>
            <a:ext cx="382603" cy="978671"/>
          </a:xfrm>
          <a:custGeom>
            <a:avLst/>
            <a:gdLst/>
            <a:ahLst/>
            <a:cxnLst/>
            <a:rect l="l" t="t" r="r" b="b"/>
            <a:pathLst>
              <a:path w="888043" h="1708283">
                <a:moveTo>
                  <a:pt x="56723" y="183505"/>
                </a:moveTo>
                <a:lnTo>
                  <a:pt x="831320" y="183505"/>
                </a:lnTo>
                <a:lnTo>
                  <a:pt x="831320" y="56722"/>
                </a:lnTo>
                <a:lnTo>
                  <a:pt x="56723" y="56722"/>
                </a:lnTo>
                <a:close/>
                <a:moveTo>
                  <a:pt x="56723" y="367012"/>
                </a:moveTo>
                <a:lnTo>
                  <a:pt x="831320" y="367012"/>
                </a:lnTo>
                <a:lnTo>
                  <a:pt x="831320" y="240227"/>
                </a:lnTo>
                <a:lnTo>
                  <a:pt x="56723" y="240227"/>
                </a:lnTo>
                <a:close/>
                <a:moveTo>
                  <a:pt x="56723" y="550519"/>
                </a:moveTo>
                <a:lnTo>
                  <a:pt x="831320" y="550519"/>
                </a:lnTo>
                <a:lnTo>
                  <a:pt x="831320" y="423734"/>
                </a:lnTo>
                <a:lnTo>
                  <a:pt x="56723" y="423734"/>
                </a:lnTo>
                <a:close/>
                <a:moveTo>
                  <a:pt x="56723" y="734026"/>
                </a:moveTo>
                <a:lnTo>
                  <a:pt x="831320" y="734026"/>
                </a:lnTo>
                <a:lnTo>
                  <a:pt x="831320" y="607241"/>
                </a:lnTo>
                <a:lnTo>
                  <a:pt x="56723" y="607241"/>
                </a:lnTo>
                <a:close/>
                <a:moveTo>
                  <a:pt x="56723" y="917533"/>
                </a:moveTo>
                <a:lnTo>
                  <a:pt x="831320" y="917533"/>
                </a:lnTo>
                <a:lnTo>
                  <a:pt x="831320" y="790748"/>
                </a:lnTo>
                <a:lnTo>
                  <a:pt x="56723" y="790748"/>
                </a:lnTo>
                <a:close/>
                <a:moveTo>
                  <a:pt x="56723" y="1101040"/>
                </a:moveTo>
                <a:lnTo>
                  <a:pt x="831320" y="1101040"/>
                </a:lnTo>
                <a:lnTo>
                  <a:pt x="831320" y="974255"/>
                </a:lnTo>
                <a:lnTo>
                  <a:pt x="56723" y="974255"/>
                </a:lnTo>
                <a:close/>
                <a:moveTo>
                  <a:pt x="56723" y="1284547"/>
                </a:moveTo>
                <a:lnTo>
                  <a:pt x="831320" y="1284547"/>
                </a:lnTo>
                <a:lnTo>
                  <a:pt x="831320" y="1157762"/>
                </a:lnTo>
                <a:lnTo>
                  <a:pt x="56723" y="1157762"/>
                </a:lnTo>
                <a:close/>
                <a:moveTo>
                  <a:pt x="56723" y="1468054"/>
                </a:moveTo>
                <a:lnTo>
                  <a:pt x="831320" y="1468054"/>
                </a:lnTo>
                <a:lnTo>
                  <a:pt x="831320" y="1341269"/>
                </a:lnTo>
                <a:lnTo>
                  <a:pt x="56723" y="1341269"/>
                </a:lnTo>
                <a:close/>
                <a:moveTo>
                  <a:pt x="56723" y="1651561"/>
                </a:moveTo>
                <a:lnTo>
                  <a:pt x="831320" y="1651561"/>
                </a:lnTo>
                <a:lnTo>
                  <a:pt x="831320" y="1524776"/>
                </a:lnTo>
                <a:lnTo>
                  <a:pt x="56723" y="1524776"/>
                </a:lnTo>
                <a:close/>
                <a:moveTo>
                  <a:pt x="0" y="1708282"/>
                </a:moveTo>
                <a:lnTo>
                  <a:pt x="0" y="0"/>
                </a:lnTo>
                <a:lnTo>
                  <a:pt x="14180" y="0"/>
                </a:lnTo>
                <a:lnTo>
                  <a:pt x="56723" y="0"/>
                </a:lnTo>
                <a:lnTo>
                  <a:pt x="831320" y="0"/>
                </a:lnTo>
                <a:lnTo>
                  <a:pt x="845502" y="0"/>
                </a:lnTo>
                <a:lnTo>
                  <a:pt x="888043" y="0"/>
                </a:lnTo>
                <a:lnTo>
                  <a:pt x="888043" y="1708282"/>
                </a:lnTo>
                <a:lnTo>
                  <a:pt x="845502" y="1708282"/>
                </a:lnTo>
                <a:lnTo>
                  <a:pt x="845502" y="1708283"/>
                </a:lnTo>
                <a:lnTo>
                  <a:pt x="14180" y="1708283"/>
                </a:lnTo>
                <a:lnTo>
                  <a:pt x="14180" y="1708282"/>
                </a:lnTo>
                <a:close/>
              </a:path>
            </a:pathLst>
          </a:custGeom>
          <a:solidFill>
            <a:schemeClr val="tx2">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61" name="Rounded Rectangle 9"/>
          <p:cNvSpPr/>
          <p:nvPr/>
        </p:nvSpPr>
        <p:spPr>
          <a:xfrm>
            <a:off x="5131977" y="4092375"/>
            <a:ext cx="177448" cy="226652"/>
          </a:xfrm>
          <a:custGeom>
            <a:avLst/>
            <a:gdLst/>
            <a:ahLst/>
            <a:cxnLst/>
            <a:rect l="l" t="t"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nvGrpSpPr>
          <p:cNvPr id="40" name="Group 39"/>
          <p:cNvGrpSpPr/>
          <p:nvPr/>
        </p:nvGrpSpPr>
        <p:grpSpPr>
          <a:xfrm>
            <a:off x="6019801" y="1200150"/>
            <a:ext cx="1905000" cy="443726"/>
            <a:chOff x="3448049" y="1498378"/>
            <a:chExt cx="2590799" cy="443726"/>
          </a:xfrm>
        </p:grpSpPr>
        <p:sp>
          <p:nvSpPr>
            <p:cNvPr id="42" name="Rounded Rectangle 41"/>
            <p:cNvSpPr>
              <a:spLocks noChangeArrowheads="1"/>
            </p:cNvSpPr>
            <p:nvPr/>
          </p:nvSpPr>
          <p:spPr bwMode="auto">
            <a:xfrm>
              <a:off x="3448049" y="1498378"/>
              <a:ext cx="2590799" cy="443726"/>
            </a:xfrm>
            <a:prstGeom prst="roundRect">
              <a:avLst>
                <a:gd name="adj" fmla="val 4579"/>
              </a:avLst>
            </a:prstGeom>
            <a:solidFill>
              <a:schemeClr val="bg1">
                <a:lumMod val="65000"/>
              </a:schemeClr>
            </a:solidFill>
            <a:ln w="9525">
              <a:noFill/>
              <a:round/>
              <a:headEnd/>
              <a:tailEnd/>
            </a:ln>
            <a:effectLst>
              <a:outerShdw blurRad="40000" dist="23000" dir="5400000" rotWithShape="0">
                <a:srgbClr val="808080">
                  <a:alpha val="34999"/>
                </a:srgbClr>
              </a:outerShdw>
            </a:effectLst>
          </p:spPr>
          <p:txBody>
            <a:bodyPr lIns="320040" tIns="0" rIns="0" bIns="0" anchor="ctr"/>
            <a:lstStyle/>
            <a:p>
              <a:pPr>
                <a:defRPr/>
              </a:pPr>
              <a:r>
                <a:rPr lang="en-US" sz="1200" b="1" dirty="0" smtClean="0">
                  <a:solidFill>
                    <a:srgbClr val="FFFFFF"/>
                  </a:solidFill>
                  <a:latin typeface="Arial"/>
                </a:rPr>
                <a:t>DB</a:t>
              </a:r>
              <a:endParaRPr lang="en-US" sz="1200" b="1" dirty="0">
                <a:solidFill>
                  <a:srgbClr val="FFFFFF"/>
                </a:solidFill>
                <a:latin typeface="Arial"/>
              </a:endParaRPr>
            </a:p>
          </p:txBody>
        </p:sp>
        <p:sp>
          <p:nvSpPr>
            <p:cNvPr id="43" name="Oval 194"/>
            <p:cNvSpPr/>
            <p:nvPr/>
          </p:nvSpPr>
          <p:spPr>
            <a:xfrm>
              <a:off x="3511555" y="1612382"/>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sp>
        <p:nvSpPr>
          <p:cNvPr id="44" name="TextBox 43"/>
          <p:cNvSpPr txBox="1"/>
          <p:nvPr/>
        </p:nvSpPr>
        <p:spPr>
          <a:xfrm>
            <a:off x="6858000" y="1200150"/>
            <a:ext cx="925253" cy="461665"/>
          </a:xfrm>
          <a:prstGeom prst="rect">
            <a:avLst/>
          </a:prstGeom>
          <a:noFill/>
        </p:spPr>
        <p:txBody>
          <a:bodyPr wrap="none" rtlCol="0">
            <a:spAutoFit/>
          </a:bodyPr>
          <a:lstStyle/>
          <a:p>
            <a:r>
              <a:rPr lang="en-US" sz="1200" dirty="0" smtClean="0">
                <a:solidFill>
                  <a:srgbClr val="FFFFFF"/>
                </a:solidFill>
                <a:latin typeface="Arial"/>
              </a:rPr>
              <a:t>Service</a:t>
            </a:r>
          </a:p>
          <a:p>
            <a:r>
              <a:rPr lang="en-US" sz="1200" dirty="0" smtClean="0">
                <a:solidFill>
                  <a:srgbClr val="FFFFFF"/>
                </a:solidFill>
                <a:latin typeface="Arial"/>
              </a:rPr>
              <a:t>credentials</a:t>
            </a:r>
          </a:p>
        </p:txBody>
      </p:sp>
      <p:sp>
        <p:nvSpPr>
          <p:cNvPr id="45" name="TextBox 44"/>
          <p:cNvSpPr txBox="1"/>
          <p:nvPr/>
        </p:nvSpPr>
        <p:spPr>
          <a:xfrm>
            <a:off x="6858000" y="1374088"/>
            <a:ext cx="560971" cy="276999"/>
          </a:xfrm>
          <a:prstGeom prst="rect">
            <a:avLst/>
          </a:prstGeom>
          <a:noFill/>
        </p:spPr>
        <p:txBody>
          <a:bodyPr wrap="none" rtlCol="0">
            <a:spAutoFit/>
          </a:bodyPr>
          <a:lstStyle/>
          <a:p>
            <a:r>
              <a:rPr lang="en-US" sz="1200" dirty="0" err="1" smtClean="0">
                <a:solidFill>
                  <a:srgbClr val="FFFFFF"/>
                </a:solidFill>
                <a:latin typeface="Arial"/>
              </a:rPr>
              <a:t>creds</a:t>
            </a:r>
            <a:endParaRPr lang="en-US" sz="1200" dirty="0" smtClean="0">
              <a:solidFill>
                <a:srgbClr val="FFFFFF"/>
              </a:solidFill>
              <a:latin typeface="Arial"/>
            </a:endParaRPr>
          </a:p>
        </p:txBody>
      </p:sp>
      <p:cxnSp>
        <p:nvCxnSpPr>
          <p:cNvPr id="55" name="Straight Connector 54"/>
          <p:cNvCxnSpPr>
            <a:stCxn id="10" idx="3"/>
            <a:endCxn id="42" idx="1"/>
          </p:cNvCxnSpPr>
          <p:nvPr/>
        </p:nvCxnSpPr>
        <p:spPr>
          <a:xfrm>
            <a:off x="5572002" y="1422013"/>
            <a:ext cx="447799"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57" name="Rounded Rectangle 56"/>
          <p:cNvSpPr>
            <a:spLocks noChangeArrowheads="1"/>
          </p:cNvSpPr>
          <p:nvPr/>
        </p:nvSpPr>
        <p:spPr bwMode="auto">
          <a:xfrm>
            <a:off x="6138333" y="2518841"/>
            <a:ext cx="2328334"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a:defRPr/>
            </a:pPr>
            <a:r>
              <a:rPr lang="en-US" sz="1200" b="1" dirty="0" err="1" smtClean="0">
                <a:solidFill>
                  <a:srgbClr val="FFFFFF"/>
                </a:solidFill>
                <a:latin typeface="Arial"/>
              </a:rPr>
              <a:t>Converger</a:t>
            </a:r>
            <a:r>
              <a:rPr lang="en-US" sz="1200" b="1" dirty="0" smtClean="0">
                <a:solidFill>
                  <a:srgbClr val="FFFFFF"/>
                </a:solidFill>
                <a:latin typeface="Arial"/>
              </a:rPr>
              <a:t> &amp; Auctioneer</a:t>
            </a:r>
            <a:endParaRPr lang="en-US" sz="1200" b="1" dirty="0">
              <a:solidFill>
                <a:srgbClr val="FFFFFF"/>
              </a:solidFill>
              <a:latin typeface="Arial"/>
            </a:endParaRPr>
          </a:p>
        </p:txBody>
      </p:sp>
      <p:cxnSp>
        <p:nvCxnSpPr>
          <p:cNvPr id="62" name="Straight Arrow Connector 61"/>
          <p:cNvCxnSpPr>
            <a:stCxn id="21" idx="0"/>
          </p:cNvCxnSpPr>
          <p:nvPr/>
        </p:nvCxnSpPr>
        <p:spPr>
          <a:xfrm flipH="1" flipV="1">
            <a:off x="5330445" y="2962567"/>
            <a:ext cx="659992" cy="691123"/>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p:nvPr/>
        </p:nvCxnSpPr>
        <p:spPr>
          <a:xfrm flipH="1">
            <a:off x="5249333" y="2981381"/>
            <a:ext cx="992484" cy="673580"/>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a:endCxn id="21" idx="0"/>
          </p:cNvCxnSpPr>
          <p:nvPr/>
        </p:nvCxnSpPr>
        <p:spPr>
          <a:xfrm flipH="1">
            <a:off x="5990437" y="2983262"/>
            <a:ext cx="319113" cy="670428"/>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a:stCxn id="12" idx="3"/>
            <a:endCxn id="57" idx="1"/>
          </p:cNvCxnSpPr>
          <p:nvPr/>
        </p:nvCxnSpPr>
        <p:spPr>
          <a:xfrm>
            <a:off x="5572002" y="2738822"/>
            <a:ext cx="566331" cy="1882"/>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67" name="Rounded Rectangle 67"/>
          <p:cNvSpPr/>
          <p:nvPr/>
        </p:nvSpPr>
        <p:spPr>
          <a:xfrm>
            <a:off x="7008099" y="4097338"/>
            <a:ext cx="329447" cy="219564"/>
          </a:xfrm>
          <a:custGeom>
            <a:avLst/>
            <a:gdLst/>
            <a:ahLst/>
            <a:cxnLst/>
            <a:rect l="l" t="t" r="r" b="b"/>
            <a:pathLst>
              <a:path w="1555750" h="1036848">
                <a:moveTo>
                  <a:pt x="284757" y="929116"/>
                </a:moveTo>
                <a:cubicBezTo>
                  <a:pt x="271129" y="929116"/>
                  <a:pt x="260083" y="940163"/>
                  <a:pt x="260082" y="953791"/>
                </a:cubicBezTo>
                <a:cubicBezTo>
                  <a:pt x="260083" y="967418"/>
                  <a:pt x="271129" y="978465"/>
                  <a:pt x="284757" y="978465"/>
                </a:cubicBezTo>
                <a:lnTo>
                  <a:pt x="455719" y="978466"/>
                </a:lnTo>
                <a:cubicBezTo>
                  <a:pt x="469347" y="978466"/>
                  <a:pt x="480394" y="967419"/>
                  <a:pt x="480394" y="953791"/>
                </a:cubicBezTo>
                <a:lnTo>
                  <a:pt x="480395" y="953791"/>
                </a:lnTo>
                <a:cubicBezTo>
                  <a:pt x="480395" y="940163"/>
                  <a:pt x="469348" y="929116"/>
                  <a:pt x="455720" y="929116"/>
                </a:cubicBezTo>
                <a:close/>
                <a:moveTo>
                  <a:pt x="284757" y="820872"/>
                </a:moveTo>
                <a:cubicBezTo>
                  <a:pt x="271129" y="820872"/>
                  <a:pt x="260083" y="831919"/>
                  <a:pt x="260082" y="845547"/>
                </a:cubicBezTo>
                <a:cubicBezTo>
                  <a:pt x="260083" y="859174"/>
                  <a:pt x="271129" y="870221"/>
                  <a:pt x="284757" y="870221"/>
                </a:cubicBezTo>
                <a:lnTo>
                  <a:pt x="897679" y="870222"/>
                </a:lnTo>
                <a:cubicBezTo>
                  <a:pt x="911307" y="870222"/>
                  <a:pt x="922354" y="859175"/>
                  <a:pt x="922354" y="845547"/>
                </a:cubicBezTo>
                <a:lnTo>
                  <a:pt x="922355" y="845547"/>
                </a:lnTo>
                <a:cubicBezTo>
                  <a:pt x="922355" y="831919"/>
                  <a:pt x="911308" y="820872"/>
                  <a:pt x="897680" y="820872"/>
                </a:cubicBezTo>
                <a:close/>
                <a:moveTo>
                  <a:pt x="284757" y="712628"/>
                </a:moveTo>
                <a:cubicBezTo>
                  <a:pt x="271129" y="712628"/>
                  <a:pt x="260083" y="723675"/>
                  <a:pt x="260082" y="737303"/>
                </a:cubicBezTo>
                <a:cubicBezTo>
                  <a:pt x="260083" y="750930"/>
                  <a:pt x="271129" y="761977"/>
                  <a:pt x="284757" y="761977"/>
                </a:cubicBezTo>
                <a:lnTo>
                  <a:pt x="897679" y="761978"/>
                </a:lnTo>
                <a:cubicBezTo>
                  <a:pt x="911307" y="761978"/>
                  <a:pt x="922354" y="750931"/>
                  <a:pt x="922354" y="737303"/>
                </a:cubicBezTo>
                <a:lnTo>
                  <a:pt x="922355" y="737303"/>
                </a:lnTo>
                <a:cubicBezTo>
                  <a:pt x="922355" y="723675"/>
                  <a:pt x="911308" y="712628"/>
                  <a:pt x="897680" y="712628"/>
                </a:cubicBezTo>
                <a:close/>
                <a:moveTo>
                  <a:pt x="781318" y="0"/>
                </a:moveTo>
                <a:lnTo>
                  <a:pt x="1491982" y="0"/>
                </a:lnTo>
                <a:cubicBezTo>
                  <a:pt x="1527200" y="0"/>
                  <a:pt x="1555750" y="28550"/>
                  <a:pt x="1555750" y="63768"/>
                </a:cubicBezTo>
                <a:lnTo>
                  <a:pt x="1555750" y="318835"/>
                </a:lnTo>
                <a:cubicBezTo>
                  <a:pt x="1555750" y="354053"/>
                  <a:pt x="1527200" y="382603"/>
                  <a:pt x="1491982" y="382603"/>
                </a:cubicBezTo>
                <a:lnTo>
                  <a:pt x="1131919" y="382603"/>
                </a:lnTo>
                <a:cubicBezTo>
                  <a:pt x="1104333" y="519908"/>
                  <a:pt x="739336" y="555028"/>
                  <a:pt x="734737" y="654245"/>
                </a:cubicBezTo>
                <a:lnTo>
                  <a:pt x="1118669" y="654245"/>
                </a:lnTo>
                <a:cubicBezTo>
                  <a:pt x="1153887" y="654245"/>
                  <a:pt x="1182437" y="682795"/>
                  <a:pt x="1182437" y="718013"/>
                </a:cubicBezTo>
                <a:lnTo>
                  <a:pt x="1182437" y="973080"/>
                </a:lnTo>
                <a:cubicBezTo>
                  <a:pt x="1182437" y="1008298"/>
                  <a:pt x="1153887" y="1036848"/>
                  <a:pt x="1118669" y="1036848"/>
                </a:cubicBezTo>
                <a:lnTo>
                  <a:pt x="63768" y="1036848"/>
                </a:lnTo>
                <a:cubicBezTo>
                  <a:pt x="28550" y="1036848"/>
                  <a:pt x="0" y="1008298"/>
                  <a:pt x="0" y="973080"/>
                </a:cubicBezTo>
                <a:lnTo>
                  <a:pt x="0" y="718013"/>
                </a:lnTo>
                <a:cubicBezTo>
                  <a:pt x="0" y="682795"/>
                  <a:pt x="28550" y="654245"/>
                  <a:pt x="63768" y="654245"/>
                </a:cubicBezTo>
                <a:lnTo>
                  <a:pt x="554063" y="654245"/>
                </a:lnTo>
                <a:cubicBezTo>
                  <a:pt x="563786" y="492284"/>
                  <a:pt x="906135" y="481714"/>
                  <a:pt x="949468" y="382603"/>
                </a:cubicBezTo>
                <a:lnTo>
                  <a:pt x="781318" y="382603"/>
                </a:lnTo>
                <a:cubicBezTo>
                  <a:pt x="746100" y="382603"/>
                  <a:pt x="717550" y="354053"/>
                  <a:pt x="717550" y="318835"/>
                </a:cubicBezTo>
                <a:lnTo>
                  <a:pt x="717550" y="63768"/>
                </a:lnTo>
                <a:cubicBezTo>
                  <a:pt x="717550" y="28550"/>
                  <a:pt x="746100" y="0"/>
                  <a:pt x="781318" y="0"/>
                </a:cubicBezTo>
                <a:close/>
              </a:path>
            </a:pathLst>
          </a:cu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nvGrpSpPr>
          <p:cNvPr id="69" name="Group 68"/>
          <p:cNvGrpSpPr/>
          <p:nvPr/>
        </p:nvGrpSpPr>
        <p:grpSpPr>
          <a:xfrm>
            <a:off x="4896517" y="742950"/>
            <a:ext cx="1047083" cy="416992"/>
            <a:chOff x="5638800" y="1121740"/>
            <a:chExt cx="1047083" cy="416992"/>
          </a:xfrm>
        </p:grpSpPr>
        <p:sp>
          <p:nvSpPr>
            <p:cNvPr id="70" name="Rounded Rectangle 42"/>
            <p:cNvSpPr/>
            <p:nvPr/>
          </p:nvSpPr>
          <p:spPr>
            <a:xfrm>
              <a:off x="5966682" y="1121740"/>
              <a:ext cx="408500" cy="219564"/>
            </a:xfrm>
            <a:custGeom>
              <a:avLst/>
              <a:gdLst/>
              <a:ahLst/>
              <a:cxnLst/>
              <a:rect l="l" t="t" r="r" b="b"/>
              <a:pathLst>
                <a:path w="1929063" h="1036848">
                  <a:moveTo>
                    <a:pt x="658070" y="929116"/>
                  </a:moveTo>
                  <a:cubicBezTo>
                    <a:pt x="644442" y="929116"/>
                    <a:pt x="633396" y="940163"/>
                    <a:pt x="633395" y="953791"/>
                  </a:cubicBezTo>
                  <a:cubicBezTo>
                    <a:pt x="633396" y="967418"/>
                    <a:pt x="644442" y="978465"/>
                    <a:pt x="658070" y="978465"/>
                  </a:cubicBezTo>
                  <a:lnTo>
                    <a:pt x="829032" y="978466"/>
                  </a:lnTo>
                  <a:cubicBezTo>
                    <a:pt x="842660" y="978466"/>
                    <a:pt x="853707" y="967419"/>
                    <a:pt x="853707" y="953791"/>
                  </a:cubicBezTo>
                  <a:lnTo>
                    <a:pt x="853708" y="953791"/>
                  </a:lnTo>
                  <a:cubicBezTo>
                    <a:pt x="853708" y="940163"/>
                    <a:pt x="842661" y="929116"/>
                    <a:pt x="829033" y="929116"/>
                  </a:cubicBezTo>
                  <a:close/>
                  <a:moveTo>
                    <a:pt x="658070" y="820872"/>
                  </a:moveTo>
                  <a:cubicBezTo>
                    <a:pt x="644442" y="820872"/>
                    <a:pt x="633396" y="831919"/>
                    <a:pt x="633395" y="845547"/>
                  </a:cubicBezTo>
                  <a:cubicBezTo>
                    <a:pt x="633396" y="859174"/>
                    <a:pt x="644442" y="870221"/>
                    <a:pt x="658070" y="870221"/>
                  </a:cubicBezTo>
                  <a:lnTo>
                    <a:pt x="1270992" y="870222"/>
                  </a:lnTo>
                  <a:cubicBezTo>
                    <a:pt x="1284620" y="870222"/>
                    <a:pt x="1295667" y="859175"/>
                    <a:pt x="1295667" y="845547"/>
                  </a:cubicBezTo>
                  <a:lnTo>
                    <a:pt x="1295668" y="845547"/>
                  </a:lnTo>
                  <a:cubicBezTo>
                    <a:pt x="1295668" y="831919"/>
                    <a:pt x="1284621" y="820872"/>
                    <a:pt x="1270993" y="820872"/>
                  </a:cubicBezTo>
                  <a:close/>
                  <a:moveTo>
                    <a:pt x="658070" y="712628"/>
                  </a:moveTo>
                  <a:cubicBezTo>
                    <a:pt x="644442" y="712628"/>
                    <a:pt x="633396" y="723675"/>
                    <a:pt x="633395" y="737303"/>
                  </a:cubicBezTo>
                  <a:cubicBezTo>
                    <a:pt x="633396" y="750930"/>
                    <a:pt x="644442" y="761977"/>
                    <a:pt x="658070" y="761977"/>
                  </a:cubicBezTo>
                  <a:lnTo>
                    <a:pt x="1270992" y="761978"/>
                  </a:lnTo>
                  <a:cubicBezTo>
                    <a:pt x="1284620" y="761978"/>
                    <a:pt x="1295667" y="750931"/>
                    <a:pt x="1295667" y="737303"/>
                  </a:cubicBezTo>
                  <a:lnTo>
                    <a:pt x="1295668" y="737303"/>
                  </a:lnTo>
                  <a:cubicBezTo>
                    <a:pt x="1295668" y="723675"/>
                    <a:pt x="1284621" y="712628"/>
                    <a:pt x="1270993" y="712628"/>
                  </a:cubicBezTo>
                  <a:close/>
                  <a:moveTo>
                    <a:pt x="63768" y="0"/>
                  </a:moveTo>
                  <a:lnTo>
                    <a:pt x="774432" y="0"/>
                  </a:lnTo>
                  <a:cubicBezTo>
                    <a:pt x="809650" y="0"/>
                    <a:pt x="838200" y="28550"/>
                    <a:pt x="838200" y="63768"/>
                  </a:cubicBezTo>
                  <a:lnTo>
                    <a:pt x="838200" y="318835"/>
                  </a:lnTo>
                  <a:cubicBezTo>
                    <a:pt x="838200" y="354053"/>
                    <a:pt x="809650" y="382603"/>
                    <a:pt x="774432" y="382603"/>
                  </a:cubicBezTo>
                  <a:lnTo>
                    <a:pt x="607667" y="382603"/>
                  </a:lnTo>
                  <a:cubicBezTo>
                    <a:pt x="642504" y="463629"/>
                    <a:pt x="876046" y="485690"/>
                    <a:pt x="964567" y="580649"/>
                  </a:cubicBezTo>
                  <a:cubicBezTo>
                    <a:pt x="1052866" y="485701"/>
                    <a:pt x="1286545" y="463656"/>
                    <a:pt x="1321395" y="382603"/>
                  </a:cubicBezTo>
                  <a:lnTo>
                    <a:pt x="1154631" y="382603"/>
                  </a:lnTo>
                  <a:cubicBezTo>
                    <a:pt x="1119413" y="382603"/>
                    <a:pt x="1090863" y="354053"/>
                    <a:pt x="1090863" y="318835"/>
                  </a:cubicBezTo>
                  <a:lnTo>
                    <a:pt x="1090863" y="63768"/>
                  </a:lnTo>
                  <a:cubicBezTo>
                    <a:pt x="1090863" y="28550"/>
                    <a:pt x="1119413" y="0"/>
                    <a:pt x="1154631" y="0"/>
                  </a:cubicBezTo>
                  <a:lnTo>
                    <a:pt x="1865295" y="0"/>
                  </a:lnTo>
                  <a:cubicBezTo>
                    <a:pt x="1900513" y="0"/>
                    <a:pt x="1929063" y="28550"/>
                    <a:pt x="1929063" y="63768"/>
                  </a:cubicBezTo>
                  <a:lnTo>
                    <a:pt x="1929063" y="318835"/>
                  </a:lnTo>
                  <a:cubicBezTo>
                    <a:pt x="1929063" y="354053"/>
                    <a:pt x="1900513" y="382603"/>
                    <a:pt x="1865295" y="382603"/>
                  </a:cubicBezTo>
                  <a:lnTo>
                    <a:pt x="1505254" y="382603"/>
                  </a:lnTo>
                  <a:cubicBezTo>
                    <a:pt x="1477654" y="519908"/>
                    <a:pt x="1112668" y="555028"/>
                    <a:pt x="1108050" y="654245"/>
                  </a:cubicBezTo>
                  <a:lnTo>
                    <a:pt x="1491982" y="654245"/>
                  </a:lnTo>
                  <a:cubicBezTo>
                    <a:pt x="1527200" y="654245"/>
                    <a:pt x="1555750" y="682795"/>
                    <a:pt x="1555750" y="718013"/>
                  </a:cubicBezTo>
                  <a:lnTo>
                    <a:pt x="1555750" y="973080"/>
                  </a:lnTo>
                  <a:cubicBezTo>
                    <a:pt x="1555750" y="1008298"/>
                    <a:pt x="1527200" y="1036848"/>
                    <a:pt x="1491982" y="1036848"/>
                  </a:cubicBezTo>
                  <a:lnTo>
                    <a:pt x="437081" y="1036848"/>
                  </a:lnTo>
                  <a:cubicBezTo>
                    <a:pt x="401863" y="1036848"/>
                    <a:pt x="373313" y="1008298"/>
                    <a:pt x="373313" y="973080"/>
                  </a:cubicBezTo>
                  <a:lnTo>
                    <a:pt x="373313" y="718013"/>
                  </a:lnTo>
                  <a:cubicBezTo>
                    <a:pt x="373313" y="682795"/>
                    <a:pt x="401863" y="654245"/>
                    <a:pt x="437081" y="654245"/>
                  </a:cubicBezTo>
                  <a:lnTo>
                    <a:pt x="821012" y="654245"/>
                  </a:lnTo>
                  <a:cubicBezTo>
                    <a:pt x="816395" y="555028"/>
                    <a:pt x="451408" y="519908"/>
                    <a:pt x="423808" y="382603"/>
                  </a:cubicBezTo>
                  <a:lnTo>
                    <a:pt x="63768" y="382603"/>
                  </a:lnTo>
                  <a:cubicBezTo>
                    <a:pt x="28550" y="382603"/>
                    <a:pt x="0" y="354053"/>
                    <a:pt x="0" y="318835"/>
                  </a:cubicBezTo>
                  <a:lnTo>
                    <a:pt x="0" y="63768"/>
                  </a:lnTo>
                  <a:cubicBezTo>
                    <a:pt x="0" y="28550"/>
                    <a:pt x="28550" y="0"/>
                    <a:pt x="63768" y="0"/>
                  </a:cubicBezTo>
                  <a:close/>
                </a:path>
              </a:pathLst>
            </a:cu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lumMod val="50000"/>
                  </a:srgbClr>
                </a:solidFill>
                <a:latin typeface="Arial"/>
              </a:endParaRPr>
            </a:p>
          </p:txBody>
        </p:sp>
        <p:sp>
          <p:nvSpPr>
            <p:cNvPr id="71" name="TextBox 70"/>
            <p:cNvSpPr txBox="1"/>
            <p:nvPr/>
          </p:nvSpPr>
          <p:spPr>
            <a:xfrm>
              <a:off x="5638800" y="1284816"/>
              <a:ext cx="1047083" cy="253916"/>
            </a:xfrm>
            <a:prstGeom prst="rect">
              <a:avLst/>
            </a:prstGeom>
            <a:noFill/>
          </p:spPr>
          <p:txBody>
            <a:bodyPr wrap="none" rtlCol="0">
              <a:spAutoFit/>
            </a:bodyPr>
            <a:lstStyle/>
            <a:p>
              <a:pPr algn="ctr"/>
              <a:r>
                <a:rPr lang="en-US" sz="1050" b="1" dirty="0" smtClean="0">
                  <a:solidFill>
                    <a:srgbClr val="4D4D4D"/>
                  </a:solidFill>
                  <a:latin typeface="Arial"/>
                </a:rPr>
                <a:t>Desired State</a:t>
              </a:r>
            </a:p>
          </p:txBody>
        </p:sp>
      </p:grpSp>
      <p:sp>
        <p:nvSpPr>
          <p:cNvPr id="74" name="TextBox 73"/>
          <p:cNvSpPr txBox="1"/>
          <p:nvPr/>
        </p:nvSpPr>
        <p:spPr>
          <a:xfrm>
            <a:off x="5982023" y="3883991"/>
            <a:ext cx="560971" cy="276999"/>
          </a:xfrm>
          <a:prstGeom prst="rect">
            <a:avLst/>
          </a:prstGeom>
          <a:noFill/>
        </p:spPr>
        <p:txBody>
          <a:bodyPr wrap="none" rtlCol="0">
            <a:spAutoFit/>
          </a:bodyPr>
          <a:lstStyle/>
          <a:p>
            <a:r>
              <a:rPr lang="en-US" sz="1200" dirty="0" err="1" smtClean="0">
                <a:solidFill>
                  <a:srgbClr val="FFFFFF"/>
                </a:solidFill>
                <a:latin typeface="Arial"/>
              </a:rPr>
              <a:t>creds</a:t>
            </a:r>
            <a:endParaRPr lang="en-US" sz="1200" dirty="0" smtClean="0">
              <a:solidFill>
                <a:srgbClr val="FFFFFF"/>
              </a:solidFill>
              <a:latin typeface="Arial"/>
            </a:endParaRPr>
          </a:p>
        </p:txBody>
      </p:sp>
      <p:grpSp>
        <p:nvGrpSpPr>
          <p:cNvPr id="4" name="Group 3"/>
          <p:cNvGrpSpPr/>
          <p:nvPr/>
        </p:nvGrpSpPr>
        <p:grpSpPr>
          <a:xfrm>
            <a:off x="5498522" y="4023466"/>
            <a:ext cx="1000038" cy="382603"/>
            <a:chOff x="5498522" y="3811616"/>
            <a:chExt cx="1000038" cy="382603"/>
          </a:xfrm>
        </p:grpSpPr>
        <p:sp>
          <p:nvSpPr>
            <p:cNvPr id="73" name="Teardrop 72"/>
            <p:cNvSpPr/>
            <p:nvPr/>
          </p:nvSpPr>
          <p:spPr>
            <a:xfrm rot="18900000">
              <a:off x="5920188" y="3959945"/>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75" name="Rectangle 41"/>
            <p:cNvSpPr/>
            <p:nvPr/>
          </p:nvSpPr>
          <p:spPr>
            <a:xfrm rot="5400000">
              <a:off x="5796556" y="3513582"/>
              <a:ext cx="382603" cy="978671"/>
            </a:xfrm>
            <a:custGeom>
              <a:avLst/>
              <a:gdLst/>
              <a:ahLst/>
              <a:cxnLst/>
              <a:rect l="l" t="t" r="r" b="b"/>
              <a:pathLst>
                <a:path w="888043" h="1708283">
                  <a:moveTo>
                    <a:pt x="56723" y="183505"/>
                  </a:moveTo>
                  <a:lnTo>
                    <a:pt x="831320" y="183505"/>
                  </a:lnTo>
                  <a:lnTo>
                    <a:pt x="831320" y="56722"/>
                  </a:lnTo>
                  <a:lnTo>
                    <a:pt x="56723" y="56722"/>
                  </a:lnTo>
                  <a:close/>
                  <a:moveTo>
                    <a:pt x="56723" y="367012"/>
                  </a:moveTo>
                  <a:lnTo>
                    <a:pt x="831320" y="367012"/>
                  </a:lnTo>
                  <a:lnTo>
                    <a:pt x="831320" y="240227"/>
                  </a:lnTo>
                  <a:lnTo>
                    <a:pt x="56723" y="240227"/>
                  </a:lnTo>
                  <a:close/>
                  <a:moveTo>
                    <a:pt x="56723" y="550519"/>
                  </a:moveTo>
                  <a:lnTo>
                    <a:pt x="831320" y="550519"/>
                  </a:lnTo>
                  <a:lnTo>
                    <a:pt x="831320" y="423734"/>
                  </a:lnTo>
                  <a:lnTo>
                    <a:pt x="56723" y="423734"/>
                  </a:lnTo>
                  <a:close/>
                  <a:moveTo>
                    <a:pt x="56723" y="734026"/>
                  </a:moveTo>
                  <a:lnTo>
                    <a:pt x="831320" y="734026"/>
                  </a:lnTo>
                  <a:lnTo>
                    <a:pt x="831320" y="607241"/>
                  </a:lnTo>
                  <a:lnTo>
                    <a:pt x="56723" y="607241"/>
                  </a:lnTo>
                  <a:close/>
                  <a:moveTo>
                    <a:pt x="56723" y="917533"/>
                  </a:moveTo>
                  <a:lnTo>
                    <a:pt x="831320" y="917533"/>
                  </a:lnTo>
                  <a:lnTo>
                    <a:pt x="831320" y="790748"/>
                  </a:lnTo>
                  <a:lnTo>
                    <a:pt x="56723" y="790748"/>
                  </a:lnTo>
                  <a:close/>
                  <a:moveTo>
                    <a:pt x="56723" y="1101040"/>
                  </a:moveTo>
                  <a:lnTo>
                    <a:pt x="831320" y="1101040"/>
                  </a:lnTo>
                  <a:lnTo>
                    <a:pt x="831320" y="974255"/>
                  </a:lnTo>
                  <a:lnTo>
                    <a:pt x="56723" y="974255"/>
                  </a:lnTo>
                  <a:close/>
                  <a:moveTo>
                    <a:pt x="56723" y="1284547"/>
                  </a:moveTo>
                  <a:lnTo>
                    <a:pt x="831320" y="1284547"/>
                  </a:lnTo>
                  <a:lnTo>
                    <a:pt x="831320" y="1157762"/>
                  </a:lnTo>
                  <a:lnTo>
                    <a:pt x="56723" y="1157762"/>
                  </a:lnTo>
                  <a:close/>
                  <a:moveTo>
                    <a:pt x="56723" y="1468054"/>
                  </a:moveTo>
                  <a:lnTo>
                    <a:pt x="831320" y="1468054"/>
                  </a:lnTo>
                  <a:lnTo>
                    <a:pt x="831320" y="1341269"/>
                  </a:lnTo>
                  <a:lnTo>
                    <a:pt x="56723" y="1341269"/>
                  </a:lnTo>
                  <a:close/>
                  <a:moveTo>
                    <a:pt x="56723" y="1651561"/>
                  </a:moveTo>
                  <a:lnTo>
                    <a:pt x="831320" y="1651561"/>
                  </a:lnTo>
                  <a:lnTo>
                    <a:pt x="831320" y="1524776"/>
                  </a:lnTo>
                  <a:lnTo>
                    <a:pt x="56723" y="1524776"/>
                  </a:lnTo>
                  <a:close/>
                  <a:moveTo>
                    <a:pt x="0" y="1708282"/>
                  </a:moveTo>
                  <a:lnTo>
                    <a:pt x="0" y="0"/>
                  </a:lnTo>
                  <a:lnTo>
                    <a:pt x="14180" y="0"/>
                  </a:lnTo>
                  <a:lnTo>
                    <a:pt x="56723" y="0"/>
                  </a:lnTo>
                  <a:lnTo>
                    <a:pt x="831320" y="0"/>
                  </a:lnTo>
                  <a:lnTo>
                    <a:pt x="845502" y="0"/>
                  </a:lnTo>
                  <a:lnTo>
                    <a:pt x="888043" y="0"/>
                  </a:lnTo>
                  <a:lnTo>
                    <a:pt x="888043" y="1708282"/>
                  </a:lnTo>
                  <a:lnTo>
                    <a:pt x="845502" y="1708282"/>
                  </a:lnTo>
                  <a:lnTo>
                    <a:pt x="845502" y="1708283"/>
                  </a:lnTo>
                  <a:lnTo>
                    <a:pt x="14180" y="1708283"/>
                  </a:lnTo>
                  <a:lnTo>
                    <a:pt x="14180" y="1708282"/>
                  </a:lnTo>
                  <a:close/>
                </a:path>
              </a:pathLst>
            </a:custGeom>
            <a:solidFill>
              <a:schemeClr val="tx2">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76" name="Rounded Rectangle 9"/>
            <p:cNvSpPr/>
            <p:nvPr/>
          </p:nvSpPr>
          <p:spPr>
            <a:xfrm>
              <a:off x="6321112" y="3882599"/>
              <a:ext cx="177448" cy="226652"/>
            </a:xfrm>
            <a:custGeom>
              <a:avLst/>
              <a:gdLst/>
              <a:ahLst/>
              <a:cxnLst/>
              <a:rect l="l" t="t"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grpSp>
        <p:nvGrpSpPr>
          <p:cNvPr id="29" name="Group 28"/>
          <p:cNvGrpSpPr/>
          <p:nvPr/>
        </p:nvGrpSpPr>
        <p:grpSpPr>
          <a:xfrm>
            <a:off x="3110922" y="3880880"/>
            <a:ext cx="1044472" cy="522078"/>
            <a:chOff x="3110922" y="3669030"/>
            <a:chExt cx="1044472" cy="522078"/>
          </a:xfrm>
        </p:grpSpPr>
        <p:sp>
          <p:nvSpPr>
            <p:cNvPr id="81" name="Teardrop 80"/>
            <p:cNvSpPr/>
            <p:nvPr/>
          </p:nvSpPr>
          <p:spPr>
            <a:xfrm rot="18900000">
              <a:off x="3532588" y="3956834"/>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82" name="TextBox 81"/>
            <p:cNvSpPr txBox="1"/>
            <p:nvPr/>
          </p:nvSpPr>
          <p:spPr>
            <a:xfrm>
              <a:off x="3594423" y="3669030"/>
              <a:ext cx="560971" cy="276999"/>
            </a:xfrm>
            <a:prstGeom prst="rect">
              <a:avLst/>
            </a:prstGeom>
            <a:noFill/>
          </p:spPr>
          <p:txBody>
            <a:bodyPr wrap="none" rtlCol="0">
              <a:spAutoFit/>
            </a:bodyPr>
            <a:lstStyle/>
            <a:p>
              <a:r>
                <a:rPr lang="en-US" sz="1200" dirty="0" err="1" smtClean="0">
                  <a:solidFill>
                    <a:srgbClr val="FFFFFF"/>
                  </a:solidFill>
                  <a:latin typeface="Arial"/>
                </a:rPr>
                <a:t>creds</a:t>
              </a:r>
              <a:endParaRPr lang="en-US" sz="1200" dirty="0" smtClean="0">
                <a:solidFill>
                  <a:srgbClr val="FFFFFF"/>
                </a:solidFill>
                <a:latin typeface="Arial"/>
              </a:endParaRPr>
            </a:p>
          </p:txBody>
        </p:sp>
        <p:sp>
          <p:nvSpPr>
            <p:cNvPr id="83" name="Rectangle 41"/>
            <p:cNvSpPr/>
            <p:nvPr/>
          </p:nvSpPr>
          <p:spPr>
            <a:xfrm rot="5400000">
              <a:off x="3408956" y="3510471"/>
              <a:ext cx="382603" cy="978671"/>
            </a:xfrm>
            <a:custGeom>
              <a:avLst/>
              <a:gdLst/>
              <a:ahLst/>
              <a:cxnLst/>
              <a:rect l="l" t="t" r="r" b="b"/>
              <a:pathLst>
                <a:path w="888043" h="1708283">
                  <a:moveTo>
                    <a:pt x="56723" y="183505"/>
                  </a:moveTo>
                  <a:lnTo>
                    <a:pt x="831320" y="183505"/>
                  </a:lnTo>
                  <a:lnTo>
                    <a:pt x="831320" y="56722"/>
                  </a:lnTo>
                  <a:lnTo>
                    <a:pt x="56723" y="56722"/>
                  </a:lnTo>
                  <a:close/>
                  <a:moveTo>
                    <a:pt x="56723" y="367012"/>
                  </a:moveTo>
                  <a:lnTo>
                    <a:pt x="831320" y="367012"/>
                  </a:lnTo>
                  <a:lnTo>
                    <a:pt x="831320" y="240227"/>
                  </a:lnTo>
                  <a:lnTo>
                    <a:pt x="56723" y="240227"/>
                  </a:lnTo>
                  <a:close/>
                  <a:moveTo>
                    <a:pt x="56723" y="550519"/>
                  </a:moveTo>
                  <a:lnTo>
                    <a:pt x="831320" y="550519"/>
                  </a:lnTo>
                  <a:lnTo>
                    <a:pt x="831320" y="423734"/>
                  </a:lnTo>
                  <a:lnTo>
                    <a:pt x="56723" y="423734"/>
                  </a:lnTo>
                  <a:close/>
                  <a:moveTo>
                    <a:pt x="56723" y="734026"/>
                  </a:moveTo>
                  <a:lnTo>
                    <a:pt x="831320" y="734026"/>
                  </a:lnTo>
                  <a:lnTo>
                    <a:pt x="831320" y="607241"/>
                  </a:lnTo>
                  <a:lnTo>
                    <a:pt x="56723" y="607241"/>
                  </a:lnTo>
                  <a:close/>
                  <a:moveTo>
                    <a:pt x="56723" y="917533"/>
                  </a:moveTo>
                  <a:lnTo>
                    <a:pt x="831320" y="917533"/>
                  </a:lnTo>
                  <a:lnTo>
                    <a:pt x="831320" y="790748"/>
                  </a:lnTo>
                  <a:lnTo>
                    <a:pt x="56723" y="790748"/>
                  </a:lnTo>
                  <a:close/>
                  <a:moveTo>
                    <a:pt x="56723" y="1101040"/>
                  </a:moveTo>
                  <a:lnTo>
                    <a:pt x="831320" y="1101040"/>
                  </a:lnTo>
                  <a:lnTo>
                    <a:pt x="831320" y="974255"/>
                  </a:lnTo>
                  <a:lnTo>
                    <a:pt x="56723" y="974255"/>
                  </a:lnTo>
                  <a:close/>
                  <a:moveTo>
                    <a:pt x="56723" y="1284547"/>
                  </a:moveTo>
                  <a:lnTo>
                    <a:pt x="831320" y="1284547"/>
                  </a:lnTo>
                  <a:lnTo>
                    <a:pt x="831320" y="1157762"/>
                  </a:lnTo>
                  <a:lnTo>
                    <a:pt x="56723" y="1157762"/>
                  </a:lnTo>
                  <a:close/>
                  <a:moveTo>
                    <a:pt x="56723" y="1468054"/>
                  </a:moveTo>
                  <a:lnTo>
                    <a:pt x="831320" y="1468054"/>
                  </a:lnTo>
                  <a:lnTo>
                    <a:pt x="831320" y="1341269"/>
                  </a:lnTo>
                  <a:lnTo>
                    <a:pt x="56723" y="1341269"/>
                  </a:lnTo>
                  <a:close/>
                  <a:moveTo>
                    <a:pt x="56723" y="1651561"/>
                  </a:moveTo>
                  <a:lnTo>
                    <a:pt x="831320" y="1651561"/>
                  </a:lnTo>
                  <a:lnTo>
                    <a:pt x="831320" y="1524776"/>
                  </a:lnTo>
                  <a:lnTo>
                    <a:pt x="56723" y="1524776"/>
                  </a:lnTo>
                  <a:close/>
                  <a:moveTo>
                    <a:pt x="0" y="1708282"/>
                  </a:moveTo>
                  <a:lnTo>
                    <a:pt x="0" y="0"/>
                  </a:lnTo>
                  <a:lnTo>
                    <a:pt x="14180" y="0"/>
                  </a:lnTo>
                  <a:lnTo>
                    <a:pt x="56723" y="0"/>
                  </a:lnTo>
                  <a:lnTo>
                    <a:pt x="831320" y="0"/>
                  </a:lnTo>
                  <a:lnTo>
                    <a:pt x="845502" y="0"/>
                  </a:lnTo>
                  <a:lnTo>
                    <a:pt x="888043" y="0"/>
                  </a:lnTo>
                  <a:lnTo>
                    <a:pt x="888043" y="1708282"/>
                  </a:lnTo>
                  <a:lnTo>
                    <a:pt x="845502" y="1708282"/>
                  </a:lnTo>
                  <a:lnTo>
                    <a:pt x="845502" y="1708283"/>
                  </a:lnTo>
                  <a:lnTo>
                    <a:pt x="14180" y="1708283"/>
                  </a:lnTo>
                  <a:lnTo>
                    <a:pt x="14180" y="1708282"/>
                  </a:lnTo>
                  <a:close/>
                </a:path>
              </a:pathLst>
            </a:custGeom>
            <a:solidFill>
              <a:schemeClr val="tx2">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84" name="Rounded Rectangle 9"/>
            <p:cNvSpPr/>
            <p:nvPr/>
          </p:nvSpPr>
          <p:spPr>
            <a:xfrm>
              <a:off x="3933512" y="3879488"/>
              <a:ext cx="177448" cy="226652"/>
            </a:xfrm>
            <a:custGeom>
              <a:avLst/>
              <a:gdLst/>
              <a:ahLst/>
              <a:cxnLst/>
              <a:rect l="l" t="t"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sp>
        <p:nvSpPr>
          <p:cNvPr id="68" name="TextBox 67"/>
          <p:cNvSpPr txBox="1"/>
          <p:nvPr/>
        </p:nvSpPr>
        <p:spPr>
          <a:xfrm>
            <a:off x="6629400" y="4299034"/>
            <a:ext cx="963725" cy="253916"/>
          </a:xfrm>
          <a:prstGeom prst="rect">
            <a:avLst/>
          </a:prstGeom>
          <a:noFill/>
        </p:spPr>
        <p:txBody>
          <a:bodyPr wrap="none" rtlCol="0">
            <a:spAutoFit/>
          </a:bodyPr>
          <a:lstStyle/>
          <a:p>
            <a:pPr algn="ctr"/>
            <a:r>
              <a:rPr lang="en-US" sz="1050" b="1" dirty="0" smtClean="0">
                <a:solidFill>
                  <a:srgbClr val="4D4D4D"/>
                </a:solidFill>
                <a:latin typeface="Arial"/>
              </a:rPr>
              <a:t>Actual State</a:t>
            </a:r>
          </a:p>
        </p:txBody>
      </p:sp>
      <p:sp>
        <p:nvSpPr>
          <p:cNvPr id="88" name="Rounded Rectangle 42"/>
          <p:cNvSpPr/>
          <p:nvPr/>
        </p:nvSpPr>
        <p:spPr>
          <a:xfrm>
            <a:off x="6928623" y="4101681"/>
            <a:ext cx="408500" cy="219564"/>
          </a:xfrm>
          <a:custGeom>
            <a:avLst/>
            <a:gdLst/>
            <a:ahLst/>
            <a:cxnLst/>
            <a:rect l="l" t="t" r="r" b="b"/>
            <a:pathLst>
              <a:path w="1929063" h="1036848">
                <a:moveTo>
                  <a:pt x="658070" y="929116"/>
                </a:moveTo>
                <a:cubicBezTo>
                  <a:pt x="644442" y="929116"/>
                  <a:pt x="633396" y="940163"/>
                  <a:pt x="633395" y="953791"/>
                </a:cubicBezTo>
                <a:cubicBezTo>
                  <a:pt x="633396" y="967418"/>
                  <a:pt x="644442" y="978465"/>
                  <a:pt x="658070" y="978465"/>
                </a:cubicBezTo>
                <a:lnTo>
                  <a:pt x="829032" y="978466"/>
                </a:lnTo>
                <a:cubicBezTo>
                  <a:pt x="842660" y="978466"/>
                  <a:pt x="853707" y="967419"/>
                  <a:pt x="853707" y="953791"/>
                </a:cubicBezTo>
                <a:lnTo>
                  <a:pt x="853708" y="953791"/>
                </a:lnTo>
                <a:cubicBezTo>
                  <a:pt x="853708" y="940163"/>
                  <a:pt x="842661" y="929116"/>
                  <a:pt x="829033" y="929116"/>
                </a:cubicBezTo>
                <a:close/>
                <a:moveTo>
                  <a:pt x="658070" y="820872"/>
                </a:moveTo>
                <a:cubicBezTo>
                  <a:pt x="644442" y="820872"/>
                  <a:pt x="633396" y="831919"/>
                  <a:pt x="633395" y="845547"/>
                </a:cubicBezTo>
                <a:cubicBezTo>
                  <a:pt x="633396" y="859174"/>
                  <a:pt x="644442" y="870221"/>
                  <a:pt x="658070" y="870221"/>
                </a:cubicBezTo>
                <a:lnTo>
                  <a:pt x="1270992" y="870222"/>
                </a:lnTo>
                <a:cubicBezTo>
                  <a:pt x="1284620" y="870222"/>
                  <a:pt x="1295667" y="859175"/>
                  <a:pt x="1295667" y="845547"/>
                </a:cubicBezTo>
                <a:lnTo>
                  <a:pt x="1295668" y="845547"/>
                </a:lnTo>
                <a:cubicBezTo>
                  <a:pt x="1295668" y="831919"/>
                  <a:pt x="1284621" y="820872"/>
                  <a:pt x="1270993" y="820872"/>
                </a:cubicBezTo>
                <a:close/>
                <a:moveTo>
                  <a:pt x="658070" y="712628"/>
                </a:moveTo>
                <a:cubicBezTo>
                  <a:pt x="644442" y="712628"/>
                  <a:pt x="633396" y="723675"/>
                  <a:pt x="633395" y="737303"/>
                </a:cubicBezTo>
                <a:cubicBezTo>
                  <a:pt x="633396" y="750930"/>
                  <a:pt x="644442" y="761977"/>
                  <a:pt x="658070" y="761977"/>
                </a:cubicBezTo>
                <a:lnTo>
                  <a:pt x="1270992" y="761978"/>
                </a:lnTo>
                <a:cubicBezTo>
                  <a:pt x="1284620" y="761978"/>
                  <a:pt x="1295667" y="750931"/>
                  <a:pt x="1295667" y="737303"/>
                </a:cubicBezTo>
                <a:lnTo>
                  <a:pt x="1295668" y="737303"/>
                </a:lnTo>
                <a:cubicBezTo>
                  <a:pt x="1295668" y="723675"/>
                  <a:pt x="1284621" y="712628"/>
                  <a:pt x="1270993" y="712628"/>
                </a:cubicBezTo>
                <a:close/>
                <a:moveTo>
                  <a:pt x="63768" y="0"/>
                </a:moveTo>
                <a:lnTo>
                  <a:pt x="774432" y="0"/>
                </a:lnTo>
                <a:cubicBezTo>
                  <a:pt x="809650" y="0"/>
                  <a:pt x="838200" y="28550"/>
                  <a:pt x="838200" y="63768"/>
                </a:cubicBezTo>
                <a:lnTo>
                  <a:pt x="838200" y="318835"/>
                </a:lnTo>
                <a:cubicBezTo>
                  <a:pt x="838200" y="354053"/>
                  <a:pt x="809650" y="382603"/>
                  <a:pt x="774432" y="382603"/>
                </a:cubicBezTo>
                <a:lnTo>
                  <a:pt x="607667" y="382603"/>
                </a:lnTo>
                <a:cubicBezTo>
                  <a:pt x="642504" y="463629"/>
                  <a:pt x="876046" y="485690"/>
                  <a:pt x="964567" y="580649"/>
                </a:cubicBezTo>
                <a:cubicBezTo>
                  <a:pt x="1052866" y="485701"/>
                  <a:pt x="1286545" y="463656"/>
                  <a:pt x="1321395" y="382603"/>
                </a:cubicBezTo>
                <a:lnTo>
                  <a:pt x="1154631" y="382603"/>
                </a:lnTo>
                <a:cubicBezTo>
                  <a:pt x="1119413" y="382603"/>
                  <a:pt x="1090863" y="354053"/>
                  <a:pt x="1090863" y="318835"/>
                </a:cubicBezTo>
                <a:lnTo>
                  <a:pt x="1090863" y="63768"/>
                </a:lnTo>
                <a:cubicBezTo>
                  <a:pt x="1090863" y="28550"/>
                  <a:pt x="1119413" y="0"/>
                  <a:pt x="1154631" y="0"/>
                </a:cubicBezTo>
                <a:lnTo>
                  <a:pt x="1865295" y="0"/>
                </a:lnTo>
                <a:cubicBezTo>
                  <a:pt x="1900513" y="0"/>
                  <a:pt x="1929063" y="28550"/>
                  <a:pt x="1929063" y="63768"/>
                </a:cubicBezTo>
                <a:lnTo>
                  <a:pt x="1929063" y="318835"/>
                </a:lnTo>
                <a:cubicBezTo>
                  <a:pt x="1929063" y="354053"/>
                  <a:pt x="1900513" y="382603"/>
                  <a:pt x="1865295" y="382603"/>
                </a:cubicBezTo>
                <a:lnTo>
                  <a:pt x="1505254" y="382603"/>
                </a:lnTo>
                <a:cubicBezTo>
                  <a:pt x="1477654" y="519908"/>
                  <a:pt x="1112668" y="555028"/>
                  <a:pt x="1108050" y="654245"/>
                </a:cubicBezTo>
                <a:lnTo>
                  <a:pt x="1491982" y="654245"/>
                </a:lnTo>
                <a:cubicBezTo>
                  <a:pt x="1527200" y="654245"/>
                  <a:pt x="1555750" y="682795"/>
                  <a:pt x="1555750" y="718013"/>
                </a:cubicBezTo>
                <a:lnTo>
                  <a:pt x="1555750" y="973080"/>
                </a:lnTo>
                <a:cubicBezTo>
                  <a:pt x="1555750" y="1008298"/>
                  <a:pt x="1527200" y="1036848"/>
                  <a:pt x="1491982" y="1036848"/>
                </a:cubicBezTo>
                <a:lnTo>
                  <a:pt x="437081" y="1036848"/>
                </a:lnTo>
                <a:cubicBezTo>
                  <a:pt x="401863" y="1036848"/>
                  <a:pt x="373313" y="1008298"/>
                  <a:pt x="373313" y="973080"/>
                </a:cubicBezTo>
                <a:lnTo>
                  <a:pt x="373313" y="718013"/>
                </a:lnTo>
                <a:cubicBezTo>
                  <a:pt x="373313" y="682795"/>
                  <a:pt x="401863" y="654245"/>
                  <a:pt x="437081" y="654245"/>
                </a:cubicBezTo>
                <a:lnTo>
                  <a:pt x="821012" y="654245"/>
                </a:lnTo>
                <a:cubicBezTo>
                  <a:pt x="816395" y="555028"/>
                  <a:pt x="451408" y="519908"/>
                  <a:pt x="423808" y="382603"/>
                </a:cubicBezTo>
                <a:lnTo>
                  <a:pt x="63768" y="382603"/>
                </a:lnTo>
                <a:cubicBezTo>
                  <a:pt x="28550" y="382603"/>
                  <a:pt x="0" y="354053"/>
                  <a:pt x="0" y="318835"/>
                </a:cubicBezTo>
                <a:lnTo>
                  <a:pt x="0" y="63768"/>
                </a:lnTo>
                <a:cubicBezTo>
                  <a:pt x="0" y="28550"/>
                  <a:pt x="28550" y="0"/>
                  <a:pt x="63768" y="0"/>
                </a:cubicBezTo>
                <a:close/>
              </a:path>
            </a:pathLst>
          </a:cu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lumMod val="50000"/>
                </a:srgbClr>
              </a:solidFill>
              <a:latin typeface="Arial"/>
            </a:endParaRPr>
          </a:p>
        </p:txBody>
      </p:sp>
      <p:cxnSp>
        <p:nvCxnSpPr>
          <p:cNvPr id="89" name="Curved Connector 88"/>
          <p:cNvCxnSpPr>
            <a:stCxn id="48" idx="3"/>
          </p:cNvCxnSpPr>
          <p:nvPr/>
        </p:nvCxnSpPr>
        <p:spPr>
          <a:xfrm>
            <a:off x="1637752" y="3131570"/>
            <a:ext cx="2643962" cy="1035423"/>
          </a:xfrm>
          <a:prstGeom prst="curvedConnector3">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6" name="Rounded Rectangle 65"/>
          <p:cNvSpPr>
            <a:spLocks noChangeArrowheads="1"/>
          </p:cNvSpPr>
          <p:nvPr/>
        </p:nvSpPr>
        <p:spPr bwMode="auto">
          <a:xfrm>
            <a:off x="8229600" y="57150"/>
            <a:ext cx="838199" cy="278034"/>
          </a:xfrm>
          <a:prstGeom prst="roundRect">
            <a:avLst>
              <a:gd name="adj" fmla="val 16667"/>
            </a:avLst>
          </a:prstGeom>
          <a:solidFill>
            <a:schemeClr val="accent2"/>
          </a:solidFill>
          <a:ln w="19050">
            <a:solidFill>
              <a:schemeClr val="bg1"/>
            </a:solidFill>
            <a:round/>
            <a:headEnd/>
            <a:tailEnd/>
          </a:ln>
          <a:effectLst>
            <a:outerShdw blurRad="40000" dist="20000" dir="5400000" rotWithShape="0">
              <a:srgbClr val="808080">
                <a:alpha val="37999"/>
              </a:srgbClr>
            </a:outerShdw>
          </a:effectLst>
        </p:spPr>
        <p:txBody>
          <a:bodyPr anchor="ctr"/>
          <a:lstStyle/>
          <a:p>
            <a:pPr algn="ctr" fontAlgn="auto">
              <a:spcBef>
                <a:spcPts val="0"/>
              </a:spcBef>
              <a:spcAft>
                <a:spcPts val="0"/>
              </a:spcAft>
              <a:defRPr/>
            </a:pPr>
            <a:r>
              <a:rPr lang="en-US" sz="1200" dirty="0" smtClean="0">
                <a:solidFill>
                  <a:schemeClr val="lt1"/>
                </a:solidFill>
              </a:rPr>
              <a:t>App Ops</a:t>
            </a:r>
            <a:endParaRPr lang="en-US" sz="1200" dirty="0">
              <a:solidFill>
                <a:schemeClr val="lt1"/>
              </a:solidFill>
              <a:latin typeface="+mn-lt"/>
              <a:ea typeface="+mn-ea"/>
            </a:endParaRPr>
          </a:p>
        </p:txBody>
      </p:sp>
      <p:grpSp>
        <p:nvGrpSpPr>
          <p:cNvPr id="72" name="Group 71"/>
          <p:cNvGrpSpPr/>
          <p:nvPr/>
        </p:nvGrpSpPr>
        <p:grpSpPr>
          <a:xfrm>
            <a:off x="4001968" y="1892687"/>
            <a:ext cx="1565494" cy="443726"/>
            <a:chOff x="4156726" y="1255954"/>
            <a:chExt cx="1565494" cy="443726"/>
          </a:xfrm>
        </p:grpSpPr>
        <p:sp>
          <p:nvSpPr>
            <p:cNvPr id="77" name="Rounded Rectangle 76"/>
            <p:cNvSpPr>
              <a:spLocks noChangeArrowheads="1"/>
            </p:cNvSpPr>
            <p:nvPr/>
          </p:nvSpPr>
          <p:spPr bwMode="auto">
            <a:xfrm>
              <a:off x="4156726" y="1255954"/>
              <a:ext cx="1565494"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Cloud Controller Bridge</a:t>
              </a:r>
              <a:endParaRPr lang="en-US" sz="1200" b="1" dirty="0">
                <a:solidFill>
                  <a:schemeClr val="bg1"/>
                </a:solidFill>
                <a:latin typeface="+mn-lt"/>
                <a:ea typeface="+mn-ea"/>
              </a:endParaRPr>
            </a:p>
          </p:txBody>
        </p:sp>
        <p:sp>
          <p:nvSpPr>
            <p:cNvPr id="78" name="Block Arc 77"/>
            <p:cNvSpPr/>
            <p:nvPr/>
          </p:nvSpPr>
          <p:spPr>
            <a:xfrm>
              <a:off x="4203931" y="1408656"/>
              <a:ext cx="218352" cy="216988"/>
            </a:xfrm>
            <a:prstGeom prst="blockArc">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pSp>
      <p:cxnSp>
        <p:nvCxnSpPr>
          <p:cNvPr id="79" name="Straight Arrow Connector 78"/>
          <p:cNvCxnSpPr/>
          <p:nvPr/>
        </p:nvCxnSpPr>
        <p:spPr>
          <a:xfrm>
            <a:off x="4800600" y="2322939"/>
            <a:ext cx="0" cy="248811"/>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0" name="Oval 194"/>
          <p:cNvSpPr/>
          <p:nvPr/>
        </p:nvSpPr>
        <p:spPr>
          <a:xfrm>
            <a:off x="4114800" y="2635567"/>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5" name="Picture 84"/>
          <p:cNvPicPr>
            <a:picLocks noChangeAspect="1"/>
          </p:cNvPicPr>
          <p:nvPr/>
        </p:nvPicPr>
        <p:blipFill>
          <a:blip r:embed="rId3"/>
          <a:stretch>
            <a:fillRect/>
          </a:stretch>
        </p:blipFill>
        <p:spPr>
          <a:xfrm>
            <a:off x="6820882" y="735731"/>
            <a:ext cx="1830141" cy="391271"/>
          </a:xfrm>
          <a:prstGeom prst="rect">
            <a:avLst/>
          </a:prstGeom>
        </p:spPr>
      </p:pic>
      <p:grpSp>
        <p:nvGrpSpPr>
          <p:cNvPr id="87" name="Group 86"/>
          <p:cNvGrpSpPr/>
          <p:nvPr/>
        </p:nvGrpSpPr>
        <p:grpSpPr>
          <a:xfrm>
            <a:off x="7799750" y="4063511"/>
            <a:ext cx="1089490" cy="399853"/>
            <a:chOff x="7245413" y="3752164"/>
            <a:chExt cx="1257373" cy="424405"/>
          </a:xfrm>
        </p:grpSpPr>
        <p:sp>
          <p:nvSpPr>
            <p:cNvPr id="90" name="Rectangle 89"/>
            <p:cNvSpPr/>
            <p:nvPr/>
          </p:nvSpPr>
          <p:spPr>
            <a:xfrm>
              <a:off x="7615289" y="3752164"/>
              <a:ext cx="887497" cy="424405"/>
            </a:xfrm>
            <a:prstGeom prst="rect">
              <a:avLst/>
            </a:prstGeom>
          </p:spPr>
          <p:txBody>
            <a:bodyPr wrap="square" anchor="ctr">
              <a:spAutoFit/>
            </a:bodyPr>
            <a:lstStyle/>
            <a:p>
              <a:pPr fontAlgn="auto">
                <a:lnSpc>
                  <a:spcPct val="90000"/>
                </a:lnSpc>
                <a:spcBef>
                  <a:spcPts val="0"/>
                </a:spcBef>
                <a:spcAft>
                  <a:spcPts val="0"/>
                </a:spcAft>
              </a:pPr>
              <a:r>
                <a:rPr lang="en-US" sz="1050" b="1" dirty="0" smtClean="0">
                  <a:solidFill>
                    <a:prstClr val="black"/>
                  </a:solidFill>
                  <a:latin typeface="Calibri"/>
                </a:rPr>
                <a:t>Elastic </a:t>
              </a:r>
            </a:p>
            <a:p>
              <a:pPr fontAlgn="auto">
                <a:lnSpc>
                  <a:spcPct val="90000"/>
                </a:lnSpc>
                <a:spcBef>
                  <a:spcPts val="0"/>
                </a:spcBef>
                <a:spcAft>
                  <a:spcPts val="0"/>
                </a:spcAft>
              </a:pPr>
              <a:r>
                <a:rPr lang="en-US" sz="1050" b="1" dirty="0" smtClean="0">
                  <a:solidFill>
                    <a:prstClr val="black"/>
                  </a:solidFill>
                  <a:latin typeface="Calibri"/>
                </a:rPr>
                <a:t>Runtime</a:t>
              </a:r>
              <a:endParaRPr lang="en-US" sz="1050" b="1" dirty="0">
                <a:solidFill>
                  <a:prstClr val="black"/>
                </a:solidFill>
                <a:latin typeface="Calibri"/>
              </a:endParaRPr>
            </a:p>
          </p:txBody>
        </p:sp>
        <p:pic>
          <p:nvPicPr>
            <p:cNvPr id="91" name="Picture 90"/>
            <p:cNvPicPr>
              <a:picLocks/>
            </p:cNvPicPr>
            <p:nvPr/>
          </p:nvPicPr>
          <p:blipFill>
            <a:blip r:embed="rId4"/>
            <a:stretch>
              <a:fillRect/>
            </a:stretch>
          </p:blipFill>
          <p:spPr>
            <a:xfrm>
              <a:off x="7245413" y="3786318"/>
              <a:ext cx="401015" cy="368808"/>
            </a:xfrm>
            <a:prstGeom prst="rect">
              <a:avLst/>
            </a:prstGeom>
          </p:spPr>
        </p:pic>
      </p:grpSp>
    </p:spTree>
    <p:extLst>
      <p:ext uri="{BB962C8B-B14F-4D97-AF65-F5344CB8AC3E}">
        <p14:creationId xmlns:p14="http://schemas.microsoft.com/office/powerpoint/2010/main" val="31246062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9"/>
                                        </p:tgtEl>
                                        <p:attrNameLst>
                                          <p:attrName>style.visibility</p:attrName>
                                        </p:attrNameLst>
                                      </p:cBhvr>
                                      <p:to>
                                        <p:strVal val="visible"/>
                                      </p:to>
                                    </p:set>
                                    <p:animEffect transition="in" filter="fade">
                                      <p:cBhvr>
                                        <p:cTn id="7" dur="500"/>
                                        <p:tgtEl>
                                          <p:spTgt spid="69"/>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39"/>
                                        </p:tgtEl>
                                        <p:attrNameLst>
                                          <p:attrName>style.visibility</p:attrName>
                                        </p:attrNameLst>
                                      </p:cBhvr>
                                      <p:to>
                                        <p:strVal val="visible"/>
                                      </p:to>
                                    </p:set>
                                    <p:animEffect transition="in" filter="wipe(down)">
                                      <p:cBhvr>
                                        <p:cTn id="11" dur="500"/>
                                        <p:tgtEl>
                                          <p:spTgt spid="39"/>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nodeType="clickEffect">
                                  <p:stCondLst>
                                    <p:cond delay="0"/>
                                  </p:stCondLst>
                                  <p:childTnLst>
                                    <p:set>
                                      <p:cBhvr>
                                        <p:cTn id="15" dur="1" fill="hold">
                                          <p:stCondLst>
                                            <p:cond delay="0"/>
                                          </p:stCondLst>
                                        </p:cTn>
                                        <p:tgtEl>
                                          <p:spTgt spid="79"/>
                                        </p:tgtEl>
                                        <p:attrNameLst>
                                          <p:attrName>style.visibility</p:attrName>
                                        </p:attrNameLst>
                                      </p:cBhvr>
                                      <p:to>
                                        <p:strVal val="visible"/>
                                      </p:to>
                                    </p:set>
                                    <p:animEffect transition="in" filter="wipe(up)">
                                      <p:cBhvr>
                                        <p:cTn id="16" dur="500"/>
                                        <p:tgtEl>
                                          <p:spTgt spid="79"/>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68"/>
                                        </p:tgtEl>
                                        <p:attrNameLst>
                                          <p:attrName>style.visibility</p:attrName>
                                        </p:attrNameLst>
                                      </p:cBhvr>
                                      <p:to>
                                        <p:strVal val="visible"/>
                                      </p:to>
                                    </p:set>
                                    <p:animEffect transition="in" filter="fade">
                                      <p:cBhvr>
                                        <p:cTn id="21" dur="500"/>
                                        <p:tgtEl>
                                          <p:spTgt spid="6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86"/>
                                        </p:tgtEl>
                                        <p:attrNameLst>
                                          <p:attrName>style.visibility</p:attrName>
                                        </p:attrNameLst>
                                      </p:cBhvr>
                                      <p:to>
                                        <p:strVal val="visible"/>
                                      </p:to>
                                    </p:set>
                                    <p:animEffect transition="in" filter="fade">
                                      <p:cBhvr>
                                        <p:cTn id="24" dur="500"/>
                                        <p:tgtEl>
                                          <p:spTgt spid="86"/>
                                        </p:tgtEl>
                                      </p:cBhvr>
                                    </p:animEffect>
                                  </p:childTnLst>
                                </p:cTn>
                              </p:par>
                            </p:childTnLst>
                          </p:cTn>
                        </p:par>
                        <p:par>
                          <p:cTn id="25" fill="hold">
                            <p:stCondLst>
                              <p:cond delay="500"/>
                            </p:stCondLst>
                            <p:childTnLst>
                              <p:par>
                                <p:cTn id="26" presetID="22" presetClass="entr" presetSubtype="4" fill="hold" nodeType="afterEffect">
                                  <p:stCondLst>
                                    <p:cond delay="0"/>
                                  </p:stCondLst>
                                  <p:childTnLst>
                                    <p:set>
                                      <p:cBhvr>
                                        <p:cTn id="27" dur="1" fill="hold">
                                          <p:stCondLst>
                                            <p:cond delay="0"/>
                                          </p:stCondLst>
                                        </p:cTn>
                                        <p:tgtEl>
                                          <p:spTgt spid="56"/>
                                        </p:tgtEl>
                                        <p:attrNameLst>
                                          <p:attrName>style.visibility</p:attrName>
                                        </p:attrNameLst>
                                      </p:cBhvr>
                                      <p:to>
                                        <p:strVal val="visible"/>
                                      </p:to>
                                    </p:set>
                                    <p:animEffect transition="in" filter="wipe(down)">
                                      <p:cBhvr>
                                        <p:cTn id="28" dur="500"/>
                                        <p:tgtEl>
                                          <p:spTgt spid="56"/>
                                        </p:tgtEl>
                                      </p:cBhvr>
                                    </p:animEffect>
                                  </p:childTnLst>
                                </p:cTn>
                              </p:par>
                              <p:par>
                                <p:cTn id="29" presetID="22" presetClass="entr" presetSubtype="4" fill="hold" nodeType="withEffect">
                                  <p:stCondLst>
                                    <p:cond delay="0"/>
                                  </p:stCondLst>
                                  <p:childTnLst>
                                    <p:set>
                                      <p:cBhvr>
                                        <p:cTn id="30" dur="1" fill="hold">
                                          <p:stCondLst>
                                            <p:cond delay="0"/>
                                          </p:stCondLst>
                                        </p:cTn>
                                        <p:tgtEl>
                                          <p:spTgt spid="58"/>
                                        </p:tgtEl>
                                        <p:attrNameLst>
                                          <p:attrName>style.visibility</p:attrName>
                                        </p:attrNameLst>
                                      </p:cBhvr>
                                      <p:to>
                                        <p:strVal val="visible"/>
                                      </p:to>
                                    </p:set>
                                    <p:animEffect transition="in" filter="wipe(down)">
                                      <p:cBhvr>
                                        <p:cTn id="31" dur="500"/>
                                        <p:tgtEl>
                                          <p:spTgt spid="58"/>
                                        </p:tgtEl>
                                      </p:cBhvr>
                                    </p:animEffect>
                                  </p:childTnLst>
                                </p:cTn>
                              </p:par>
                              <p:par>
                                <p:cTn id="32" presetID="22" presetClass="entr" presetSubtype="4" fill="hold" nodeType="withEffect">
                                  <p:stCondLst>
                                    <p:cond delay="0"/>
                                  </p:stCondLst>
                                  <p:childTnLst>
                                    <p:set>
                                      <p:cBhvr>
                                        <p:cTn id="33" dur="1" fill="hold">
                                          <p:stCondLst>
                                            <p:cond delay="0"/>
                                          </p:stCondLst>
                                        </p:cTn>
                                        <p:tgtEl>
                                          <p:spTgt spid="62"/>
                                        </p:tgtEl>
                                        <p:attrNameLst>
                                          <p:attrName>style.visibility</p:attrName>
                                        </p:attrNameLst>
                                      </p:cBhvr>
                                      <p:to>
                                        <p:strVal val="visible"/>
                                      </p:to>
                                    </p:set>
                                    <p:animEffect transition="in" filter="wipe(down)">
                                      <p:cBhvr>
                                        <p:cTn id="34" dur="500"/>
                                        <p:tgtEl>
                                          <p:spTgt spid="62"/>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grpId="0" nodeType="clickEffect">
                                  <p:stCondLst>
                                    <p:cond delay="0"/>
                                  </p:stCondLst>
                                  <p:childTnLst>
                                    <p:set>
                                      <p:cBhvr>
                                        <p:cTn id="38" dur="1" fill="hold">
                                          <p:stCondLst>
                                            <p:cond delay="0"/>
                                          </p:stCondLst>
                                        </p:cTn>
                                        <p:tgtEl>
                                          <p:spTgt spid="48"/>
                                        </p:tgtEl>
                                        <p:attrNameLst>
                                          <p:attrName>style.visibility</p:attrName>
                                        </p:attrNameLst>
                                      </p:cBhvr>
                                      <p:to>
                                        <p:strVal val="visible"/>
                                      </p:to>
                                    </p:set>
                                    <p:animEffect transition="in" filter="wipe(left)">
                                      <p:cBhvr>
                                        <p:cTn id="39" dur="500"/>
                                        <p:tgtEl>
                                          <p:spTgt spid="48"/>
                                        </p:tgtEl>
                                      </p:cBhvr>
                                    </p:animEffect>
                                  </p:childTnLst>
                                </p:cTn>
                              </p:par>
                            </p:childTnLst>
                          </p:cTn>
                        </p:par>
                        <p:par>
                          <p:cTn id="40" fill="hold">
                            <p:stCondLst>
                              <p:cond delay="500"/>
                            </p:stCondLst>
                            <p:childTnLst>
                              <p:par>
                                <p:cTn id="41" presetID="22" presetClass="entr" presetSubtype="8" fill="hold" nodeType="afterEffect">
                                  <p:stCondLst>
                                    <p:cond delay="0"/>
                                  </p:stCondLst>
                                  <p:childTnLst>
                                    <p:set>
                                      <p:cBhvr>
                                        <p:cTn id="42" dur="1" fill="hold">
                                          <p:stCondLst>
                                            <p:cond delay="0"/>
                                          </p:stCondLst>
                                        </p:cTn>
                                        <p:tgtEl>
                                          <p:spTgt spid="53"/>
                                        </p:tgtEl>
                                        <p:attrNameLst>
                                          <p:attrName>style.visibility</p:attrName>
                                        </p:attrNameLst>
                                      </p:cBhvr>
                                      <p:to>
                                        <p:strVal val="visible"/>
                                      </p:to>
                                    </p:set>
                                    <p:animEffect transition="in" filter="wipe(left)">
                                      <p:cBhvr>
                                        <p:cTn id="43" dur="500"/>
                                        <p:tgtEl>
                                          <p:spTgt spid="53"/>
                                        </p:tgtEl>
                                      </p:cBhvr>
                                    </p:animEffect>
                                  </p:childTnLst>
                                </p:cTn>
                              </p:par>
                            </p:childTnLst>
                          </p:cTn>
                        </p:par>
                      </p:childTnLst>
                    </p:cTn>
                  </p:par>
                  <p:par>
                    <p:cTn id="44" fill="hold">
                      <p:stCondLst>
                        <p:cond delay="indefinite"/>
                      </p:stCondLst>
                      <p:childTnLst>
                        <p:par>
                          <p:cTn id="45" fill="hold">
                            <p:stCondLst>
                              <p:cond delay="0"/>
                            </p:stCondLst>
                            <p:childTnLst>
                              <p:par>
                                <p:cTn id="46" presetID="53" presetClass="exit" presetSubtype="32" fill="hold" nodeType="clickEffect">
                                  <p:stCondLst>
                                    <p:cond delay="0"/>
                                  </p:stCondLst>
                                  <p:childTnLst>
                                    <p:anim calcmode="lin" valueType="num">
                                      <p:cBhvr>
                                        <p:cTn id="47" dur="500"/>
                                        <p:tgtEl>
                                          <p:spTgt spid="29"/>
                                        </p:tgtEl>
                                        <p:attrNameLst>
                                          <p:attrName>ppt_w</p:attrName>
                                        </p:attrNameLst>
                                      </p:cBhvr>
                                      <p:tavLst>
                                        <p:tav tm="0">
                                          <p:val>
                                            <p:strVal val="ppt_w"/>
                                          </p:val>
                                        </p:tav>
                                        <p:tav tm="100000">
                                          <p:val>
                                            <p:fltVal val="0"/>
                                          </p:val>
                                        </p:tav>
                                      </p:tavLst>
                                    </p:anim>
                                    <p:anim calcmode="lin" valueType="num">
                                      <p:cBhvr>
                                        <p:cTn id="48" dur="500"/>
                                        <p:tgtEl>
                                          <p:spTgt spid="29"/>
                                        </p:tgtEl>
                                        <p:attrNameLst>
                                          <p:attrName>ppt_h</p:attrName>
                                        </p:attrNameLst>
                                      </p:cBhvr>
                                      <p:tavLst>
                                        <p:tav tm="0">
                                          <p:val>
                                            <p:strVal val="ppt_h"/>
                                          </p:val>
                                        </p:tav>
                                        <p:tav tm="100000">
                                          <p:val>
                                            <p:fltVal val="0"/>
                                          </p:val>
                                        </p:tav>
                                      </p:tavLst>
                                    </p:anim>
                                    <p:animEffect transition="out" filter="fade">
                                      <p:cBhvr>
                                        <p:cTn id="49" dur="500"/>
                                        <p:tgtEl>
                                          <p:spTgt spid="29"/>
                                        </p:tgtEl>
                                      </p:cBhvr>
                                    </p:animEffect>
                                    <p:set>
                                      <p:cBhvr>
                                        <p:cTn id="50" dur="1" fill="hold">
                                          <p:stCondLst>
                                            <p:cond delay="499"/>
                                          </p:stCondLst>
                                        </p:cTn>
                                        <p:tgtEl>
                                          <p:spTgt spid="29"/>
                                        </p:tgtEl>
                                        <p:attrNameLst>
                                          <p:attrName>style.visibility</p:attrName>
                                        </p:attrNameLst>
                                      </p:cBhvr>
                                      <p:to>
                                        <p:strVal val="hidden"/>
                                      </p:to>
                                    </p:set>
                                  </p:childTnLst>
                                </p:cTn>
                              </p:par>
                            </p:childTnLst>
                          </p:cTn>
                        </p:par>
                        <p:par>
                          <p:cTn id="51" fill="hold">
                            <p:stCondLst>
                              <p:cond delay="500"/>
                            </p:stCondLst>
                            <p:childTnLst>
                              <p:par>
                                <p:cTn id="52" presetID="1" presetClass="exit" presetSubtype="0" fill="hold" grpId="1" nodeType="afterEffect">
                                  <p:stCondLst>
                                    <p:cond delay="0"/>
                                  </p:stCondLst>
                                  <p:childTnLst>
                                    <p:set>
                                      <p:cBhvr>
                                        <p:cTn id="53" dur="1" fill="hold">
                                          <p:stCondLst>
                                            <p:cond delay="0"/>
                                          </p:stCondLst>
                                        </p:cTn>
                                        <p:tgtEl>
                                          <p:spTgt spid="86"/>
                                        </p:tgtEl>
                                        <p:attrNameLst>
                                          <p:attrName>style.visibility</p:attrName>
                                        </p:attrNameLst>
                                      </p:cBhvr>
                                      <p:to>
                                        <p:strVal val="hidden"/>
                                      </p:to>
                                    </p:set>
                                  </p:childTnLst>
                                </p:cTn>
                              </p:par>
                            </p:childTnLst>
                          </p:cTn>
                        </p:par>
                        <p:par>
                          <p:cTn id="54" fill="hold">
                            <p:stCondLst>
                              <p:cond delay="500"/>
                            </p:stCondLst>
                            <p:childTnLst>
                              <p:par>
                                <p:cTn id="55" presetID="10" presetClass="entr" presetSubtype="0" fill="hold" grpId="0" nodeType="afterEffect">
                                  <p:stCondLst>
                                    <p:cond delay="0"/>
                                  </p:stCondLst>
                                  <p:childTnLst>
                                    <p:set>
                                      <p:cBhvr>
                                        <p:cTn id="56" dur="1" fill="hold">
                                          <p:stCondLst>
                                            <p:cond delay="0"/>
                                          </p:stCondLst>
                                        </p:cTn>
                                        <p:tgtEl>
                                          <p:spTgt spid="67"/>
                                        </p:tgtEl>
                                        <p:attrNameLst>
                                          <p:attrName>style.visibility</p:attrName>
                                        </p:attrNameLst>
                                      </p:cBhvr>
                                      <p:to>
                                        <p:strVal val="visible"/>
                                      </p:to>
                                    </p:set>
                                    <p:animEffect transition="in" filter="fade">
                                      <p:cBhvr>
                                        <p:cTn id="57" dur="500"/>
                                        <p:tgtEl>
                                          <p:spTgt spid="67"/>
                                        </p:tgtEl>
                                      </p:cBhvr>
                                    </p:animEffect>
                                  </p:childTnLst>
                                </p:cTn>
                              </p:par>
                            </p:childTnLst>
                          </p:cTn>
                        </p:par>
                      </p:childTnLst>
                    </p:cTn>
                  </p:par>
                  <p:par>
                    <p:cTn id="58" fill="hold">
                      <p:stCondLst>
                        <p:cond delay="indefinite"/>
                      </p:stCondLst>
                      <p:childTnLst>
                        <p:par>
                          <p:cTn id="59" fill="hold">
                            <p:stCondLst>
                              <p:cond delay="0"/>
                            </p:stCondLst>
                            <p:childTnLst>
                              <p:par>
                                <p:cTn id="60" presetID="26" presetClass="emph" presetSubtype="0" repeatCount="3000" fill="hold" nodeType="clickEffect">
                                  <p:stCondLst>
                                    <p:cond delay="0"/>
                                  </p:stCondLst>
                                  <p:childTnLst>
                                    <p:animEffect transition="out" filter="fade">
                                      <p:cBhvr>
                                        <p:cTn id="61" dur="500" tmFilter="0, 0; .2, .5; .8, .5; 1, 0"/>
                                        <p:tgtEl>
                                          <p:spTgt spid="56"/>
                                        </p:tgtEl>
                                      </p:cBhvr>
                                    </p:animEffect>
                                    <p:animScale>
                                      <p:cBhvr>
                                        <p:cTn id="62" dur="250" autoRev="1" fill="hold"/>
                                        <p:tgtEl>
                                          <p:spTgt spid="56"/>
                                        </p:tgtEl>
                                      </p:cBhvr>
                                      <p:by x="105000" y="105000"/>
                                    </p:animScale>
                                  </p:childTnLst>
                                </p:cTn>
                              </p:par>
                              <p:par>
                                <p:cTn id="63" presetID="26" presetClass="emph" presetSubtype="0" repeatCount="3000" fill="hold" nodeType="withEffect">
                                  <p:stCondLst>
                                    <p:cond delay="0"/>
                                  </p:stCondLst>
                                  <p:childTnLst>
                                    <p:animEffect transition="out" filter="fade">
                                      <p:cBhvr>
                                        <p:cTn id="64" dur="500" tmFilter="0, 0; .2, .5; .8, .5; 1, 0"/>
                                        <p:tgtEl>
                                          <p:spTgt spid="58"/>
                                        </p:tgtEl>
                                      </p:cBhvr>
                                    </p:animEffect>
                                    <p:animScale>
                                      <p:cBhvr>
                                        <p:cTn id="65" dur="250" autoRev="1" fill="hold"/>
                                        <p:tgtEl>
                                          <p:spTgt spid="58"/>
                                        </p:tgtEl>
                                      </p:cBhvr>
                                      <p:by x="105000" y="105000"/>
                                    </p:animScale>
                                  </p:childTnLst>
                                </p:cTn>
                              </p:par>
                              <p:par>
                                <p:cTn id="66" presetID="26" presetClass="emph" presetSubtype="0" repeatCount="3000" fill="hold" nodeType="withEffect">
                                  <p:stCondLst>
                                    <p:cond delay="0"/>
                                  </p:stCondLst>
                                  <p:childTnLst>
                                    <p:animEffect transition="out" filter="fade">
                                      <p:cBhvr>
                                        <p:cTn id="67" dur="500" tmFilter="0, 0; .2, .5; .8, .5; 1, 0"/>
                                        <p:tgtEl>
                                          <p:spTgt spid="62"/>
                                        </p:tgtEl>
                                      </p:cBhvr>
                                    </p:animEffect>
                                    <p:animScale>
                                      <p:cBhvr>
                                        <p:cTn id="68" dur="250" autoRev="1" fill="hold"/>
                                        <p:tgtEl>
                                          <p:spTgt spid="62"/>
                                        </p:tgtEl>
                                      </p:cBhvr>
                                      <p:by x="105000" y="105000"/>
                                    </p:animScale>
                                  </p:childTnLst>
                                </p:cTn>
                              </p:par>
                            </p:childTnLst>
                          </p:cTn>
                        </p:par>
                      </p:childTnLst>
                    </p:cTn>
                  </p:par>
                  <p:par>
                    <p:cTn id="69" fill="hold">
                      <p:stCondLst>
                        <p:cond delay="indefinite"/>
                      </p:stCondLst>
                      <p:childTnLst>
                        <p:par>
                          <p:cTn id="70" fill="hold">
                            <p:stCondLst>
                              <p:cond delay="0"/>
                            </p:stCondLst>
                            <p:childTnLst>
                              <p:par>
                                <p:cTn id="71" presetID="22" presetClass="entr" presetSubtype="2" fill="hold" nodeType="clickEffect">
                                  <p:stCondLst>
                                    <p:cond delay="0"/>
                                  </p:stCondLst>
                                  <p:childTnLst>
                                    <p:set>
                                      <p:cBhvr>
                                        <p:cTn id="72" dur="1" fill="hold">
                                          <p:stCondLst>
                                            <p:cond delay="0"/>
                                          </p:stCondLst>
                                        </p:cTn>
                                        <p:tgtEl>
                                          <p:spTgt spid="54"/>
                                        </p:tgtEl>
                                        <p:attrNameLst>
                                          <p:attrName>style.visibility</p:attrName>
                                        </p:attrNameLst>
                                      </p:cBhvr>
                                      <p:to>
                                        <p:strVal val="visible"/>
                                      </p:to>
                                    </p:set>
                                    <p:animEffect transition="in" filter="wipe(right)">
                                      <p:cBhvr>
                                        <p:cTn id="73" dur="500"/>
                                        <p:tgtEl>
                                          <p:spTgt spid="54"/>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xit" presetSubtype="0" fill="hold" nodeType="clickEffect">
                                  <p:stCondLst>
                                    <p:cond delay="0"/>
                                  </p:stCondLst>
                                  <p:childTnLst>
                                    <p:animEffect transition="out" filter="fade">
                                      <p:cBhvr>
                                        <p:cTn id="77" dur="500"/>
                                        <p:tgtEl>
                                          <p:spTgt spid="53"/>
                                        </p:tgtEl>
                                      </p:cBhvr>
                                    </p:animEffect>
                                    <p:set>
                                      <p:cBhvr>
                                        <p:cTn id="78" dur="1" fill="hold">
                                          <p:stCondLst>
                                            <p:cond delay="499"/>
                                          </p:stCondLst>
                                        </p:cTn>
                                        <p:tgtEl>
                                          <p:spTgt spid="53"/>
                                        </p:tgtEl>
                                        <p:attrNameLst>
                                          <p:attrName>style.visibility</p:attrName>
                                        </p:attrNameLst>
                                      </p:cBhvr>
                                      <p:to>
                                        <p:strVal val="hidden"/>
                                      </p:to>
                                    </p:set>
                                  </p:childTnLst>
                                </p:cTn>
                              </p:par>
                            </p:childTnLst>
                          </p:cTn>
                        </p:par>
                      </p:childTnLst>
                    </p:cTn>
                  </p:par>
                  <p:par>
                    <p:cTn id="79" fill="hold">
                      <p:stCondLst>
                        <p:cond delay="indefinite"/>
                      </p:stCondLst>
                      <p:childTnLst>
                        <p:par>
                          <p:cTn id="80" fill="hold">
                            <p:stCondLst>
                              <p:cond delay="0"/>
                            </p:stCondLst>
                            <p:childTnLst>
                              <p:par>
                                <p:cTn id="81" presetID="22" presetClass="entr" presetSubtype="1" fill="hold" nodeType="clickEffect">
                                  <p:stCondLst>
                                    <p:cond delay="0"/>
                                  </p:stCondLst>
                                  <p:childTnLst>
                                    <p:set>
                                      <p:cBhvr>
                                        <p:cTn id="82" dur="1" fill="hold">
                                          <p:stCondLst>
                                            <p:cond delay="0"/>
                                          </p:stCondLst>
                                        </p:cTn>
                                        <p:tgtEl>
                                          <p:spTgt spid="50"/>
                                        </p:tgtEl>
                                        <p:attrNameLst>
                                          <p:attrName>style.visibility</p:attrName>
                                        </p:attrNameLst>
                                      </p:cBhvr>
                                      <p:to>
                                        <p:strVal val="visible"/>
                                      </p:to>
                                    </p:set>
                                    <p:animEffect transition="in" filter="wipe(up)">
                                      <p:cBhvr>
                                        <p:cTn id="83" dur="500"/>
                                        <p:tgtEl>
                                          <p:spTgt spid="50"/>
                                        </p:tgtEl>
                                      </p:cBhvr>
                                    </p:animEffect>
                                  </p:childTnLst>
                                </p:cTn>
                              </p:par>
                              <p:par>
                                <p:cTn id="84" presetID="22" presetClass="entr" presetSubtype="1" fill="hold" nodeType="withEffect">
                                  <p:stCondLst>
                                    <p:cond delay="0"/>
                                  </p:stCondLst>
                                  <p:childTnLst>
                                    <p:set>
                                      <p:cBhvr>
                                        <p:cTn id="85" dur="1" fill="hold">
                                          <p:stCondLst>
                                            <p:cond delay="0"/>
                                          </p:stCondLst>
                                        </p:cTn>
                                        <p:tgtEl>
                                          <p:spTgt spid="63"/>
                                        </p:tgtEl>
                                        <p:attrNameLst>
                                          <p:attrName>style.visibility</p:attrName>
                                        </p:attrNameLst>
                                      </p:cBhvr>
                                      <p:to>
                                        <p:strVal val="visible"/>
                                      </p:to>
                                    </p:set>
                                    <p:animEffect transition="in" filter="wipe(up)">
                                      <p:cBhvr>
                                        <p:cTn id="86" dur="500"/>
                                        <p:tgtEl>
                                          <p:spTgt spid="63"/>
                                        </p:tgtEl>
                                      </p:cBhvr>
                                    </p:animEffect>
                                  </p:childTnLst>
                                </p:cTn>
                              </p:par>
                              <p:par>
                                <p:cTn id="87" presetID="22" presetClass="entr" presetSubtype="1" fill="hold" nodeType="withEffect">
                                  <p:stCondLst>
                                    <p:cond delay="0"/>
                                  </p:stCondLst>
                                  <p:childTnLst>
                                    <p:set>
                                      <p:cBhvr>
                                        <p:cTn id="88" dur="1" fill="hold">
                                          <p:stCondLst>
                                            <p:cond delay="0"/>
                                          </p:stCondLst>
                                        </p:cTn>
                                        <p:tgtEl>
                                          <p:spTgt spid="64"/>
                                        </p:tgtEl>
                                        <p:attrNameLst>
                                          <p:attrName>style.visibility</p:attrName>
                                        </p:attrNameLst>
                                      </p:cBhvr>
                                      <p:to>
                                        <p:strVal val="visible"/>
                                      </p:to>
                                    </p:set>
                                    <p:animEffect transition="in" filter="wipe(up)">
                                      <p:cBhvr>
                                        <p:cTn id="89" dur="500"/>
                                        <p:tgtEl>
                                          <p:spTgt spid="64"/>
                                        </p:tgtEl>
                                      </p:cBhvr>
                                    </p:animEffect>
                                  </p:childTnLst>
                                </p:cTn>
                              </p:par>
                            </p:childTnLst>
                          </p:cTn>
                        </p:par>
                        <p:par>
                          <p:cTn id="90" fill="hold">
                            <p:stCondLst>
                              <p:cond delay="500"/>
                            </p:stCondLst>
                            <p:childTnLst>
                              <p:par>
                                <p:cTn id="91" presetID="26" presetClass="emph" presetSubtype="0" repeatCount="3000" fill="hold" nodeType="afterEffect">
                                  <p:stCondLst>
                                    <p:cond delay="0"/>
                                  </p:stCondLst>
                                  <p:childTnLst>
                                    <p:animEffect transition="out" filter="fade">
                                      <p:cBhvr>
                                        <p:cTn id="92" dur="500" tmFilter="0, 0; .2, .5; .8, .5; 1, 0"/>
                                        <p:tgtEl>
                                          <p:spTgt spid="50"/>
                                        </p:tgtEl>
                                      </p:cBhvr>
                                    </p:animEffect>
                                    <p:animScale>
                                      <p:cBhvr>
                                        <p:cTn id="93" dur="250" autoRev="1" fill="hold"/>
                                        <p:tgtEl>
                                          <p:spTgt spid="50"/>
                                        </p:tgtEl>
                                      </p:cBhvr>
                                      <p:by x="105000" y="105000"/>
                                    </p:animScale>
                                  </p:childTnLst>
                                </p:cTn>
                              </p:par>
                              <p:par>
                                <p:cTn id="94" presetID="26" presetClass="emph" presetSubtype="0" repeatCount="3000" fill="hold" nodeType="withEffect">
                                  <p:stCondLst>
                                    <p:cond delay="0"/>
                                  </p:stCondLst>
                                  <p:childTnLst>
                                    <p:animEffect transition="out" filter="fade">
                                      <p:cBhvr>
                                        <p:cTn id="95" dur="500" tmFilter="0, 0; .2, .5; .8, .5; 1, 0"/>
                                        <p:tgtEl>
                                          <p:spTgt spid="63"/>
                                        </p:tgtEl>
                                      </p:cBhvr>
                                    </p:animEffect>
                                    <p:animScale>
                                      <p:cBhvr>
                                        <p:cTn id="96" dur="250" autoRev="1" fill="hold"/>
                                        <p:tgtEl>
                                          <p:spTgt spid="63"/>
                                        </p:tgtEl>
                                      </p:cBhvr>
                                      <p:by x="105000" y="105000"/>
                                    </p:animScale>
                                  </p:childTnLst>
                                </p:cTn>
                              </p:par>
                              <p:par>
                                <p:cTn id="97" presetID="26" presetClass="emph" presetSubtype="0" repeatCount="3000" fill="hold" nodeType="withEffect">
                                  <p:stCondLst>
                                    <p:cond delay="0"/>
                                  </p:stCondLst>
                                  <p:childTnLst>
                                    <p:animEffect transition="out" filter="fade">
                                      <p:cBhvr>
                                        <p:cTn id="98" dur="500" tmFilter="0, 0; .2, .5; .8, .5; 1, 0"/>
                                        <p:tgtEl>
                                          <p:spTgt spid="64"/>
                                        </p:tgtEl>
                                      </p:cBhvr>
                                    </p:animEffect>
                                    <p:animScale>
                                      <p:cBhvr>
                                        <p:cTn id="99" dur="250" autoRev="1" fill="hold"/>
                                        <p:tgtEl>
                                          <p:spTgt spid="64"/>
                                        </p:tgtEl>
                                      </p:cBhvr>
                                      <p:by x="105000" y="105000"/>
                                    </p:animScale>
                                  </p:childTnLst>
                                </p:cTn>
                              </p:par>
                            </p:childTnLst>
                          </p:cTn>
                        </p:par>
                        <p:par>
                          <p:cTn id="100" fill="hold">
                            <p:stCondLst>
                              <p:cond delay="2000"/>
                            </p:stCondLst>
                            <p:childTnLst>
                              <p:par>
                                <p:cTn id="101" presetID="10" presetClass="entr" presetSubtype="0" fill="hold" grpId="0" nodeType="afterEffect">
                                  <p:stCondLst>
                                    <p:cond delay="0"/>
                                  </p:stCondLst>
                                  <p:childTnLst>
                                    <p:set>
                                      <p:cBhvr>
                                        <p:cTn id="102" dur="1" fill="hold">
                                          <p:stCondLst>
                                            <p:cond delay="0"/>
                                          </p:stCondLst>
                                        </p:cTn>
                                        <p:tgtEl>
                                          <p:spTgt spid="60"/>
                                        </p:tgtEl>
                                        <p:attrNameLst>
                                          <p:attrName>style.visibility</p:attrName>
                                        </p:attrNameLst>
                                      </p:cBhvr>
                                      <p:to>
                                        <p:strVal val="visible"/>
                                      </p:to>
                                    </p:set>
                                    <p:animEffect transition="in" filter="fade">
                                      <p:cBhvr>
                                        <p:cTn id="103" dur="500"/>
                                        <p:tgtEl>
                                          <p:spTgt spid="60"/>
                                        </p:tgtEl>
                                      </p:cBhvr>
                                    </p:animEffect>
                                  </p:childTnLst>
                                </p:cTn>
                              </p:par>
                            </p:childTnLst>
                          </p:cTn>
                        </p:par>
                        <p:par>
                          <p:cTn id="104" fill="hold">
                            <p:stCondLst>
                              <p:cond delay="2500"/>
                            </p:stCondLst>
                            <p:childTnLst>
                              <p:par>
                                <p:cTn id="105" presetID="42" presetClass="path" presetSubtype="0" accel="50000" decel="50000" fill="hold" grpId="0" nodeType="afterEffect">
                                  <p:stCondLst>
                                    <p:cond delay="0"/>
                                  </p:stCondLst>
                                  <p:childTnLst>
                                    <p:animMotion origin="layout" path="M -2.77681E-7 -4.34917E-6 L 0.13502 0.53424 " pathEditMode="relative" rAng="0" ptsTypes="AA">
                                      <p:cBhvr>
                                        <p:cTn id="106" dur="2000" fill="hold"/>
                                        <p:tgtEl>
                                          <p:spTgt spid="59"/>
                                        </p:tgtEl>
                                        <p:attrNameLst>
                                          <p:attrName>ppt_x</p:attrName>
                                          <p:attrName>ppt_y</p:attrName>
                                        </p:attrNameLst>
                                      </p:cBhvr>
                                      <p:rCtr x="6751" y="26712"/>
                                    </p:animMotion>
                                  </p:childTnLst>
                                </p:cTn>
                              </p:par>
                              <p:par>
                                <p:cTn id="107" presetID="1" presetClass="entr" presetSubtype="0" fill="hold" grpId="0" nodeType="withEffect">
                                  <p:stCondLst>
                                    <p:cond delay="0"/>
                                  </p:stCondLst>
                                  <p:childTnLst>
                                    <p:set>
                                      <p:cBhvr>
                                        <p:cTn id="108" dur="1" fill="hold">
                                          <p:stCondLst>
                                            <p:cond delay="0"/>
                                          </p:stCondLst>
                                        </p:cTn>
                                        <p:tgtEl>
                                          <p:spTgt spid="45"/>
                                        </p:tgtEl>
                                        <p:attrNameLst>
                                          <p:attrName>style.visibility</p:attrName>
                                        </p:attrNameLst>
                                      </p:cBhvr>
                                      <p:to>
                                        <p:strVal val="visible"/>
                                      </p:to>
                                    </p:set>
                                  </p:childTnLst>
                                </p:cTn>
                              </p:par>
                              <p:par>
                                <p:cTn id="109" presetID="0" presetClass="path" presetSubtype="0" accel="50000" decel="50000" fill="hold" grpId="1" nodeType="withEffect">
                                  <p:stCondLst>
                                    <p:cond delay="0"/>
                                  </p:stCondLst>
                                  <p:childTnLst>
                                    <p:animMotion origin="layout" path="M -4.62339E-6 -4.34917E-6 L -0.23047 0.48705 " pathEditMode="relative" rAng="0" ptsTypes="AA">
                                      <p:cBhvr>
                                        <p:cTn id="110" dur="2000" fill="hold"/>
                                        <p:tgtEl>
                                          <p:spTgt spid="45"/>
                                        </p:tgtEl>
                                        <p:attrNameLst>
                                          <p:attrName>ppt_x</p:attrName>
                                          <p:attrName>ppt_y</p:attrName>
                                        </p:attrNameLst>
                                      </p:cBhvr>
                                      <p:rCtr x="-11524" y="24337"/>
                                    </p:animMotion>
                                  </p:childTnLst>
                                </p:cTn>
                              </p:par>
                            </p:childTnLst>
                          </p:cTn>
                        </p:par>
                        <p:par>
                          <p:cTn id="111" fill="hold">
                            <p:stCondLst>
                              <p:cond delay="4500"/>
                            </p:stCondLst>
                            <p:childTnLst>
                              <p:par>
                                <p:cTn id="112" presetID="16" presetClass="entr" presetSubtype="21" fill="hold" grpId="0" nodeType="afterEffect">
                                  <p:stCondLst>
                                    <p:cond delay="0"/>
                                  </p:stCondLst>
                                  <p:childTnLst>
                                    <p:set>
                                      <p:cBhvr>
                                        <p:cTn id="113" dur="1" fill="hold">
                                          <p:stCondLst>
                                            <p:cond delay="0"/>
                                          </p:stCondLst>
                                        </p:cTn>
                                        <p:tgtEl>
                                          <p:spTgt spid="61"/>
                                        </p:tgtEl>
                                        <p:attrNameLst>
                                          <p:attrName>style.visibility</p:attrName>
                                        </p:attrNameLst>
                                      </p:cBhvr>
                                      <p:to>
                                        <p:strVal val="visible"/>
                                      </p:to>
                                    </p:set>
                                    <p:animEffect transition="in" filter="barn(inVertical)">
                                      <p:cBhvr>
                                        <p:cTn id="114" dur="500"/>
                                        <p:tgtEl>
                                          <p:spTgt spid="61"/>
                                        </p:tgtEl>
                                      </p:cBhvr>
                                    </p:animEffect>
                                  </p:childTnLst>
                                </p:cTn>
                              </p:par>
                            </p:childTnLst>
                          </p:cTn>
                        </p:par>
                        <p:par>
                          <p:cTn id="115" fill="hold">
                            <p:stCondLst>
                              <p:cond delay="5000"/>
                            </p:stCondLst>
                            <p:childTnLst>
                              <p:par>
                                <p:cTn id="116" presetID="10" presetClass="exit" presetSubtype="0" fill="hold" grpId="1" nodeType="afterEffect">
                                  <p:stCondLst>
                                    <p:cond delay="0"/>
                                  </p:stCondLst>
                                  <p:childTnLst>
                                    <p:animEffect transition="out" filter="fade">
                                      <p:cBhvr>
                                        <p:cTn id="117" dur="500"/>
                                        <p:tgtEl>
                                          <p:spTgt spid="67"/>
                                        </p:tgtEl>
                                      </p:cBhvr>
                                    </p:animEffect>
                                    <p:set>
                                      <p:cBhvr>
                                        <p:cTn id="118" dur="1" fill="hold">
                                          <p:stCondLst>
                                            <p:cond delay="499"/>
                                          </p:stCondLst>
                                        </p:cTn>
                                        <p:tgtEl>
                                          <p:spTgt spid="67"/>
                                        </p:tgtEl>
                                        <p:attrNameLst>
                                          <p:attrName>style.visibility</p:attrName>
                                        </p:attrNameLst>
                                      </p:cBhvr>
                                      <p:to>
                                        <p:strVal val="hidden"/>
                                      </p:to>
                                    </p:set>
                                  </p:childTnLst>
                                </p:cTn>
                              </p:par>
                              <p:par>
                                <p:cTn id="119" presetID="10" presetClass="entr" presetSubtype="0" fill="hold" grpId="2" nodeType="withEffect">
                                  <p:stCondLst>
                                    <p:cond delay="0"/>
                                  </p:stCondLst>
                                  <p:childTnLst>
                                    <p:set>
                                      <p:cBhvr>
                                        <p:cTn id="120" dur="1" fill="hold">
                                          <p:stCondLst>
                                            <p:cond delay="0"/>
                                          </p:stCondLst>
                                        </p:cTn>
                                        <p:tgtEl>
                                          <p:spTgt spid="88"/>
                                        </p:tgtEl>
                                        <p:attrNameLst>
                                          <p:attrName>style.visibility</p:attrName>
                                        </p:attrNameLst>
                                      </p:cBhvr>
                                      <p:to>
                                        <p:strVal val="visible"/>
                                      </p:to>
                                    </p:set>
                                    <p:animEffect transition="in" filter="fade">
                                      <p:cBhvr>
                                        <p:cTn id="121" dur="500"/>
                                        <p:tgtEl>
                                          <p:spTgt spid="88"/>
                                        </p:tgtEl>
                                      </p:cBhvr>
                                    </p:animEffect>
                                  </p:childTnLst>
                                </p:cTn>
                              </p:par>
                            </p:childTnLst>
                          </p:cTn>
                        </p:par>
                      </p:childTnLst>
                    </p:cTn>
                  </p:par>
                  <p:par>
                    <p:cTn id="122" fill="hold">
                      <p:stCondLst>
                        <p:cond delay="indefinite"/>
                      </p:stCondLst>
                      <p:childTnLst>
                        <p:par>
                          <p:cTn id="123" fill="hold">
                            <p:stCondLst>
                              <p:cond delay="0"/>
                            </p:stCondLst>
                            <p:childTnLst>
                              <p:par>
                                <p:cTn id="124" presetID="26" presetClass="emph" presetSubtype="0" repeatCount="3000" fill="hold" nodeType="clickEffect">
                                  <p:stCondLst>
                                    <p:cond delay="0"/>
                                  </p:stCondLst>
                                  <p:childTnLst>
                                    <p:animEffect transition="out" filter="fade">
                                      <p:cBhvr>
                                        <p:cTn id="125" dur="500" tmFilter="0, 0; .2, .5; .8, .5; 1, 0"/>
                                        <p:tgtEl>
                                          <p:spTgt spid="56"/>
                                        </p:tgtEl>
                                      </p:cBhvr>
                                    </p:animEffect>
                                    <p:animScale>
                                      <p:cBhvr>
                                        <p:cTn id="126" dur="250" autoRev="1" fill="hold"/>
                                        <p:tgtEl>
                                          <p:spTgt spid="56"/>
                                        </p:tgtEl>
                                      </p:cBhvr>
                                      <p:by x="105000" y="105000"/>
                                    </p:animScale>
                                  </p:childTnLst>
                                </p:cTn>
                              </p:par>
                              <p:par>
                                <p:cTn id="127" presetID="26" presetClass="emph" presetSubtype="0" repeatCount="3000" fill="hold" nodeType="withEffect">
                                  <p:stCondLst>
                                    <p:cond delay="0"/>
                                  </p:stCondLst>
                                  <p:childTnLst>
                                    <p:animEffect transition="out" filter="fade">
                                      <p:cBhvr>
                                        <p:cTn id="128" dur="500" tmFilter="0, 0; .2, .5; .8, .5; 1, 0"/>
                                        <p:tgtEl>
                                          <p:spTgt spid="58"/>
                                        </p:tgtEl>
                                      </p:cBhvr>
                                    </p:animEffect>
                                    <p:animScale>
                                      <p:cBhvr>
                                        <p:cTn id="129" dur="250" autoRev="1" fill="hold"/>
                                        <p:tgtEl>
                                          <p:spTgt spid="58"/>
                                        </p:tgtEl>
                                      </p:cBhvr>
                                      <p:by x="105000" y="105000"/>
                                    </p:animScale>
                                  </p:childTnLst>
                                </p:cTn>
                              </p:par>
                              <p:par>
                                <p:cTn id="130" presetID="26" presetClass="emph" presetSubtype="0" repeatCount="3000" fill="hold" nodeType="withEffect">
                                  <p:stCondLst>
                                    <p:cond delay="0"/>
                                  </p:stCondLst>
                                  <p:childTnLst>
                                    <p:animEffect transition="out" filter="fade">
                                      <p:cBhvr>
                                        <p:cTn id="131" dur="500" tmFilter="0, 0; .2, .5; .8, .5; 1, 0"/>
                                        <p:tgtEl>
                                          <p:spTgt spid="62"/>
                                        </p:tgtEl>
                                      </p:cBhvr>
                                    </p:animEffect>
                                    <p:animScale>
                                      <p:cBhvr>
                                        <p:cTn id="132" dur="250" autoRev="1" fill="hold"/>
                                        <p:tgtEl>
                                          <p:spTgt spid="62"/>
                                        </p:tgtEl>
                                      </p:cBhvr>
                                      <p:by x="105000" y="105000"/>
                                    </p:animScale>
                                  </p:childTnLst>
                                </p:cTn>
                              </p:par>
                            </p:childTnLst>
                          </p:cTn>
                        </p:par>
                        <p:par>
                          <p:cTn id="133" fill="hold">
                            <p:stCondLst>
                              <p:cond delay="1500"/>
                            </p:stCondLst>
                            <p:childTnLst>
                              <p:par>
                                <p:cTn id="134" presetID="22" presetClass="entr" presetSubtype="2" fill="hold" nodeType="afterEffect">
                                  <p:stCondLst>
                                    <p:cond delay="0"/>
                                  </p:stCondLst>
                                  <p:childTnLst>
                                    <p:set>
                                      <p:cBhvr>
                                        <p:cTn id="135" dur="1" fill="hold">
                                          <p:stCondLst>
                                            <p:cond delay="0"/>
                                          </p:stCondLst>
                                        </p:cTn>
                                        <p:tgtEl>
                                          <p:spTgt spid="46"/>
                                        </p:tgtEl>
                                        <p:attrNameLst>
                                          <p:attrName>style.visibility</p:attrName>
                                        </p:attrNameLst>
                                      </p:cBhvr>
                                      <p:to>
                                        <p:strVal val="visible"/>
                                      </p:to>
                                    </p:set>
                                    <p:animEffect transition="in" filter="wipe(right)">
                                      <p:cBhvr>
                                        <p:cTn id="136" dur="500"/>
                                        <p:tgtEl>
                                          <p:spTgt spid="46"/>
                                        </p:tgtEl>
                                      </p:cBhvr>
                                    </p:animEffect>
                                  </p:childTnLst>
                                </p:cTn>
                              </p:par>
                              <p:par>
                                <p:cTn id="137" presetID="10" presetClass="entr" presetSubtype="0" fill="hold" grpId="0" nodeType="withEffect">
                                  <p:stCondLst>
                                    <p:cond delay="0"/>
                                  </p:stCondLst>
                                  <p:childTnLst>
                                    <p:set>
                                      <p:cBhvr>
                                        <p:cTn id="138" dur="1" fill="hold">
                                          <p:stCondLst>
                                            <p:cond delay="0"/>
                                          </p:stCondLst>
                                        </p:cTn>
                                        <p:tgtEl>
                                          <p:spTgt spid="88"/>
                                        </p:tgtEl>
                                        <p:attrNameLst>
                                          <p:attrName>style.visibility</p:attrName>
                                        </p:attrNameLst>
                                      </p:cBhvr>
                                      <p:to>
                                        <p:strVal val="visible"/>
                                      </p:to>
                                    </p:set>
                                    <p:animEffect transition="in" filter="fade">
                                      <p:cBhvr>
                                        <p:cTn id="139" dur="500"/>
                                        <p:tgtEl>
                                          <p:spTgt spid="88"/>
                                        </p:tgtEl>
                                      </p:cBhvr>
                                    </p:animEffect>
                                  </p:childTnLst>
                                </p:cTn>
                              </p:par>
                            </p:childTnLst>
                          </p:cTn>
                        </p:par>
                      </p:childTnLst>
                    </p:cTn>
                  </p:par>
                  <p:par>
                    <p:cTn id="140" fill="hold">
                      <p:stCondLst>
                        <p:cond delay="indefinite"/>
                      </p:stCondLst>
                      <p:childTnLst>
                        <p:par>
                          <p:cTn id="141" fill="hold">
                            <p:stCondLst>
                              <p:cond delay="0"/>
                            </p:stCondLst>
                            <p:childTnLst>
                              <p:par>
                                <p:cTn id="142" presetID="1" presetClass="exit" presetSubtype="0" fill="hold" grpId="1" nodeType="clickEffect">
                                  <p:stCondLst>
                                    <p:cond delay="0"/>
                                  </p:stCondLst>
                                  <p:childTnLst>
                                    <p:set>
                                      <p:cBhvr>
                                        <p:cTn id="143" dur="1" fill="hold">
                                          <p:stCondLst>
                                            <p:cond delay="0"/>
                                          </p:stCondLst>
                                        </p:cTn>
                                        <p:tgtEl>
                                          <p:spTgt spid="88"/>
                                        </p:tgtEl>
                                        <p:attrNameLst>
                                          <p:attrName>style.visibility</p:attrName>
                                        </p:attrNameLst>
                                      </p:cBhvr>
                                      <p:to>
                                        <p:strVal val="hidden"/>
                                      </p:to>
                                    </p:set>
                                  </p:childTnLst>
                                </p:cTn>
                              </p:par>
                            </p:childTnLst>
                          </p:cTn>
                        </p:par>
                        <p:par>
                          <p:cTn id="144" fill="hold">
                            <p:stCondLst>
                              <p:cond delay="0"/>
                            </p:stCondLst>
                            <p:childTnLst>
                              <p:par>
                                <p:cTn id="145" presetID="22" presetClass="entr" presetSubtype="8" fill="hold" nodeType="afterEffect">
                                  <p:stCondLst>
                                    <p:cond delay="0"/>
                                  </p:stCondLst>
                                  <p:childTnLst>
                                    <p:set>
                                      <p:cBhvr>
                                        <p:cTn id="146" dur="1" fill="hold">
                                          <p:stCondLst>
                                            <p:cond delay="0"/>
                                          </p:stCondLst>
                                        </p:cTn>
                                        <p:tgtEl>
                                          <p:spTgt spid="89"/>
                                        </p:tgtEl>
                                        <p:attrNameLst>
                                          <p:attrName>style.visibility</p:attrName>
                                        </p:attrNameLst>
                                      </p:cBhvr>
                                      <p:to>
                                        <p:strVal val="visible"/>
                                      </p:to>
                                    </p:set>
                                    <p:animEffect transition="in" filter="wipe(left)">
                                      <p:cBhvr>
                                        <p:cTn id="147" dur="500"/>
                                        <p:tgtEl>
                                          <p:spTgt spid="89"/>
                                        </p:tgtEl>
                                      </p:cBhvr>
                                    </p:animEffect>
                                  </p:childTnLst>
                                </p:cTn>
                              </p:par>
                            </p:childTnLst>
                          </p:cTn>
                        </p:par>
                        <p:par>
                          <p:cTn id="148" fill="hold">
                            <p:stCondLst>
                              <p:cond delay="500"/>
                            </p:stCondLst>
                            <p:childTnLst>
                              <p:par>
                                <p:cTn id="149" presetID="22" presetClass="entr" presetSubtype="1" fill="hold" nodeType="afterEffect">
                                  <p:stCondLst>
                                    <p:cond delay="0"/>
                                  </p:stCondLst>
                                  <p:childTnLst>
                                    <p:set>
                                      <p:cBhvr>
                                        <p:cTn id="150" dur="1" fill="hold">
                                          <p:stCondLst>
                                            <p:cond delay="0"/>
                                          </p:stCondLst>
                                        </p:cTn>
                                        <p:tgtEl>
                                          <p:spTgt spid="79"/>
                                        </p:tgtEl>
                                        <p:attrNameLst>
                                          <p:attrName>style.visibility</p:attrName>
                                        </p:attrNameLst>
                                      </p:cBhvr>
                                      <p:to>
                                        <p:strVal val="visible"/>
                                      </p:to>
                                    </p:set>
                                    <p:animEffect transition="in" filter="wipe(up)">
                                      <p:cBhvr>
                                        <p:cTn id="151" dur="50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 grpId="0" animBg="1"/>
      <p:bldP spid="86" grpId="1" animBg="1"/>
      <p:bldP spid="48" grpId="0" animBg="1"/>
      <p:bldP spid="59" grpId="0" animBg="1"/>
      <p:bldP spid="60" grpId="0" animBg="1"/>
      <p:bldP spid="61" grpId="0" animBg="1"/>
      <p:bldP spid="45" grpId="0"/>
      <p:bldP spid="45" grpId="1"/>
      <p:bldP spid="67" grpId="0" animBg="1"/>
      <p:bldP spid="67" grpId="1" animBg="1"/>
      <p:bldP spid="68" grpId="0"/>
      <p:bldP spid="88" grpId="0" animBg="1"/>
      <p:bldP spid="88" grpId="1" animBg="1"/>
      <p:bldP spid="88" grpId="2"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smtClean="0">
                <a:solidFill>
                  <a:srgbClr val="2C95DD"/>
                </a:solidFill>
              </a:rPr>
              <a:t>HA 2 - Elastic Runtime </a:t>
            </a:r>
            <a:r>
              <a:rPr lang="en-US" sz="2800" dirty="0">
                <a:solidFill>
                  <a:srgbClr val="2C95DD"/>
                </a:solidFill>
              </a:rPr>
              <a:t>Processes are Monitored</a:t>
            </a:r>
          </a:p>
        </p:txBody>
      </p:sp>
      <p:sp>
        <p:nvSpPr>
          <p:cNvPr id="3" name="Rounded Rectangle 2"/>
          <p:cNvSpPr/>
          <p:nvPr/>
        </p:nvSpPr>
        <p:spPr>
          <a:xfrm>
            <a:off x="366713" y="971550"/>
            <a:ext cx="5576887" cy="3428999"/>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4" name="Rounded Rectangle 3"/>
          <p:cNvSpPr/>
          <p:nvPr/>
        </p:nvSpPr>
        <p:spPr>
          <a:xfrm>
            <a:off x="5943600" y="971550"/>
            <a:ext cx="2856952" cy="3428999"/>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5" name="Rectangle 4"/>
          <p:cNvSpPr/>
          <p:nvPr/>
        </p:nvSpPr>
        <p:spPr>
          <a:xfrm>
            <a:off x="6990119" y="4031218"/>
            <a:ext cx="1696681" cy="369332"/>
          </a:xfrm>
          <a:prstGeom prst="rect">
            <a:avLst/>
          </a:prstGeom>
        </p:spPr>
        <p:txBody>
          <a:bodyPr wrap="square">
            <a:spAutoFit/>
          </a:bodyPr>
          <a:lstStyle/>
          <a:p>
            <a:pPr algn="r" fontAlgn="auto">
              <a:spcBef>
                <a:spcPts val="0"/>
              </a:spcBef>
              <a:spcAft>
                <a:spcPts val="0"/>
              </a:spcAft>
            </a:pPr>
            <a:r>
              <a:rPr lang="en-US" dirty="0" err="1" smtClean="0">
                <a:solidFill>
                  <a:prstClr val="black"/>
                </a:solidFill>
                <a:latin typeface="Calibri"/>
              </a:rPr>
              <a:t>IaaS</a:t>
            </a:r>
            <a:endParaRPr lang="en-US" dirty="0">
              <a:solidFill>
                <a:prstClr val="black"/>
              </a:solidFill>
              <a:latin typeface="Calibri"/>
            </a:endParaRPr>
          </a:p>
        </p:txBody>
      </p:sp>
      <p:sp>
        <p:nvSpPr>
          <p:cNvPr id="6" name="Rectangle 5"/>
          <p:cNvSpPr/>
          <p:nvPr/>
        </p:nvSpPr>
        <p:spPr>
          <a:xfrm>
            <a:off x="2362200" y="4031218"/>
            <a:ext cx="3487929" cy="369332"/>
          </a:xfrm>
          <a:prstGeom prst="rect">
            <a:avLst/>
          </a:prstGeom>
        </p:spPr>
        <p:txBody>
          <a:bodyPr wrap="square">
            <a:spAutoFit/>
          </a:bodyPr>
          <a:lstStyle/>
          <a:p>
            <a:pPr algn="r" fontAlgn="auto">
              <a:spcBef>
                <a:spcPts val="0"/>
              </a:spcBef>
              <a:spcAft>
                <a:spcPts val="0"/>
              </a:spcAft>
            </a:pPr>
            <a:r>
              <a:rPr lang="en-US" dirty="0" smtClean="0">
                <a:solidFill>
                  <a:prstClr val="black"/>
                </a:solidFill>
                <a:latin typeface="Calibri"/>
              </a:rPr>
              <a:t>Pivotal CF Operations Manager</a:t>
            </a:r>
            <a:endParaRPr lang="en-US" dirty="0">
              <a:solidFill>
                <a:prstClr val="black"/>
              </a:solidFill>
              <a:latin typeface="Calibri"/>
            </a:endParaRPr>
          </a:p>
        </p:txBody>
      </p:sp>
      <p:sp>
        <p:nvSpPr>
          <p:cNvPr id="16" name="Rounded Rectangle 15"/>
          <p:cNvSpPr>
            <a:spLocks noChangeArrowheads="1"/>
          </p:cNvSpPr>
          <p:nvPr/>
        </p:nvSpPr>
        <p:spPr bwMode="auto">
          <a:xfrm>
            <a:off x="8153400" y="57150"/>
            <a:ext cx="914399" cy="278034"/>
          </a:xfrm>
          <a:prstGeom prst="roundRect">
            <a:avLst>
              <a:gd name="adj" fmla="val 16667"/>
            </a:avLst>
          </a:prstGeom>
          <a:solidFill>
            <a:schemeClr val="accent3"/>
          </a:solidFill>
          <a:ln w="19050">
            <a:solidFill>
              <a:schemeClr val="bg1"/>
            </a:solidFill>
            <a:round/>
            <a:headEnd/>
            <a:tailEnd/>
          </a:ln>
          <a:effectLst>
            <a:outerShdw blurRad="40000" dist="20000" dir="5400000" rotWithShape="0">
              <a:srgbClr val="808080">
                <a:alpha val="37999"/>
              </a:srgbClr>
            </a:outerShdw>
          </a:effectLst>
        </p:spPr>
        <p:txBody>
          <a:bodyPr anchor="ctr"/>
          <a:lstStyle/>
          <a:p>
            <a:pPr algn="ctr" fontAlgn="auto">
              <a:spcBef>
                <a:spcPts val="0"/>
              </a:spcBef>
              <a:spcAft>
                <a:spcPts val="0"/>
              </a:spcAft>
              <a:defRPr/>
            </a:pPr>
            <a:r>
              <a:rPr lang="en-US" sz="1200" dirty="0" err="1" smtClean="0">
                <a:solidFill>
                  <a:schemeClr val="lt1"/>
                </a:solidFill>
              </a:rPr>
              <a:t>PaaS</a:t>
            </a:r>
            <a:r>
              <a:rPr lang="en-US" sz="1200" dirty="0" smtClean="0">
                <a:solidFill>
                  <a:schemeClr val="lt1"/>
                </a:solidFill>
              </a:rPr>
              <a:t> Ops</a:t>
            </a:r>
            <a:endParaRPr lang="en-US" sz="1200" dirty="0">
              <a:solidFill>
                <a:schemeClr val="lt1"/>
              </a:solidFill>
              <a:latin typeface="+mn-lt"/>
              <a:ea typeface="+mn-ea"/>
            </a:endParaRPr>
          </a:p>
        </p:txBody>
      </p:sp>
      <p:grpSp>
        <p:nvGrpSpPr>
          <p:cNvPr id="27" name="Group 26"/>
          <p:cNvGrpSpPr/>
          <p:nvPr/>
        </p:nvGrpSpPr>
        <p:grpSpPr>
          <a:xfrm>
            <a:off x="6168884" y="1215518"/>
            <a:ext cx="2406385" cy="807464"/>
            <a:chOff x="6168884" y="1428750"/>
            <a:chExt cx="2406385" cy="807464"/>
          </a:xfrm>
        </p:grpSpPr>
        <p:sp>
          <p:nvSpPr>
            <p:cNvPr id="8" name="Rounded Rectangle 7"/>
            <p:cNvSpPr>
              <a:spLocks noChangeArrowheads="1"/>
            </p:cNvSpPr>
            <p:nvPr/>
          </p:nvSpPr>
          <p:spPr bwMode="auto">
            <a:xfrm>
              <a:off x="6168884" y="1428750"/>
              <a:ext cx="2406385" cy="8074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0" rIns="0" bIns="91440" anchor="b" anchorCtr="0"/>
            <a:lstStyle/>
            <a:p>
              <a:pPr algn="ctr" fontAlgn="auto">
                <a:spcBef>
                  <a:spcPts val="0"/>
                </a:spcBef>
                <a:spcAft>
                  <a:spcPts val="0"/>
                </a:spcAft>
                <a:defRPr/>
              </a:pPr>
              <a:r>
                <a:rPr lang="en-US" sz="1200" b="1" dirty="0" smtClean="0">
                  <a:solidFill>
                    <a:schemeClr val="bg1"/>
                  </a:solidFill>
                  <a:latin typeface="+mn-lt"/>
                  <a:ea typeface="+mn-ea"/>
                </a:rPr>
                <a:t>  </a:t>
              </a:r>
              <a:r>
                <a:rPr lang="en-US" sz="1200" b="1" dirty="0" smtClean="0">
                  <a:solidFill>
                    <a:schemeClr val="bg1"/>
                  </a:solidFill>
                </a:rPr>
                <a:t>BBS</a:t>
              </a:r>
              <a:endParaRPr lang="en-US" sz="1200" b="1" dirty="0">
                <a:solidFill>
                  <a:schemeClr val="bg1"/>
                </a:solidFill>
                <a:latin typeface="+mn-lt"/>
                <a:ea typeface="+mn-ea"/>
              </a:endParaRPr>
            </a:p>
          </p:txBody>
        </p:sp>
        <p:sp>
          <p:nvSpPr>
            <p:cNvPr id="7" name="Rounded Rectangle 6"/>
            <p:cNvSpPr/>
            <p:nvPr/>
          </p:nvSpPr>
          <p:spPr>
            <a:xfrm>
              <a:off x="6248400" y="1504950"/>
              <a:ext cx="609600" cy="228600"/>
            </a:xfrm>
            <a:prstGeom prst="roundRect">
              <a:avLst/>
            </a:prstGeom>
            <a:solidFill>
              <a:srgbClr val="00685D"/>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smtClean="0"/>
                <a:t>AGENT</a:t>
              </a:r>
              <a:endParaRPr lang="en-US" sz="1000" b="1" dirty="0"/>
            </a:p>
          </p:txBody>
        </p:sp>
        <p:grpSp>
          <p:nvGrpSpPr>
            <p:cNvPr id="20" name="Group 19"/>
            <p:cNvGrpSpPr/>
            <p:nvPr/>
          </p:nvGrpSpPr>
          <p:grpSpPr>
            <a:xfrm>
              <a:off x="8176597" y="1504950"/>
              <a:ext cx="333374" cy="228600"/>
              <a:chOff x="7558089" y="1504950"/>
              <a:chExt cx="333374" cy="228600"/>
            </a:xfrm>
          </p:grpSpPr>
          <p:sp>
            <p:nvSpPr>
              <p:cNvPr id="18" name="Rounded Rectangle 17"/>
              <p:cNvSpPr/>
              <p:nvPr/>
            </p:nvSpPr>
            <p:spPr>
              <a:xfrm>
                <a:off x="7573959" y="1504950"/>
                <a:ext cx="304800" cy="228600"/>
              </a:xfrm>
              <a:prstGeom prst="round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000" b="1" dirty="0"/>
              </a:p>
            </p:txBody>
          </p:sp>
          <p:sp>
            <p:nvSpPr>
              <p:cNvPr id="19" name="Freeform 18"/>
              <p:cNvSpPr/>
              <p:nvPr/>
            </p:nvSpPr>
            <p:spPr>
              <a:xfrm>
                <a:off x="7558089" y="1524000"/>
                <a:ext cx="333374" cy="188119"/>
              </a:xfrm>
              <a:custGeom>
                <a:avLst/>
                <a:gdLst>
                  <a:gd name="connsiteX0" fmla="*/ 0 w 172064"/>
                  <a:gd name="connsiteY0" fmla="*/ 68826 h 132736"/>
                  <a:gd name="connsiteX1" fmla="*/ 51619 w 172064"/>
                  <a:gd name="connsiteY1" fmla="*/ 68826 h 132736"/>
                  <a:gd name="connsiteX2" fmla="*/ 61452 w 172064"/>
                  <a:gd name="connsiteY2" fmla="*/ 19665 h 132736"/>
                  <a:gd name="connsiteX3" fmla="*/ 76200 w 172064"/>
                  <a:gd name="connsiteY3" fmla="*/ 110613 h 132736"/>
                  <a:gd name="connsiteX4" fmla="*/ 88490 w 172064"/>
                  <a:gd name="connsiteY4" fmla="*/ 63910 h 132736"/>
                  <a:gd name="connsiteX5" fmla="*/ 108155 w 172064"/>
                  <a:gd name="connsiteY5" fmla="*/ 63910 h 132736"/>
                  <a:gd name="connsiteX6" fmla="*/ 120445 w 172064"/>
                  <a:gd name="connsiteY6" fmla="*/ 0 h 132736"/>
                  <a:gd name="connsiteX7" fmla="*/ 135194 w 172064"/>
                  <a:gd name="connsiteY7" fmla="*/ 132736 h 132736"/>
                  <a:gd name="connsiteX8" fmla="*/ 145026 w 172064"/>
                  <a:gd name="connsiteY8" fmla="*/ 58994 h 132736"/>
                  <a:gd name="connsiteX9" fmla="*/ 169606 w 172064"/>
                  <a:gd name="connsiteY9" fmla="*/ 58994 h 132736"/>
                  <a:gd name="connsiteX10" fmla="*/ 172064 w 172064"/>
                  <a:gd name="connsiteY10" fmla="*/ 61452 h 132736"/>
                  <a:gd name="connsiteX0" fmla="*/ 0 w 161775"/>
                  <a:gd name="connsiteY0" fmla="*/ 68826 h 132736"/>
                  <a:gd name="connsiteX1" fmla="*/ 41330 w 161775"/>
                  <a:gd name="connsiteY1" fmla="*/ 68826 h 132736"/>
                  <a:gd name="connsiteX2" fmla="*/ 51163 w 161775"/>
                  <a:gd name="connsiteY2" fmla="*/ 19665 h 132736"/>
                  <a:gd name="connsiteX3" fmla="*/ 65911 w 161775"/>
                  <a:gd name="connsiteY3" fmla="*/ 110613 h 132736"/>
                  <a:gd name="connsiteX4" fmla="*/ 78201 w 161775"/>
                  <a:gd name="connsiteY4" fmla="*/ 63910 h 132736"/>
                  <a:gd name="connsiteX5" fmla="*/ 97866 w 161775"/>
                  <a:gd name="connsiteY5" fmla="*/ 63910 h 132736"/>
                  <a:gd name="connsiteX6" fmla="*/ 110156 w 161775"/>
                  <a:gd name="connsiteY6" fmla="*/ 0 h 132736"/>
                  <a:gd name="connsiteX7" fmla="*/ 124905 w 161775"/>
                  <a:gd name="connsiteY7" fmla="*/ 132736 h 132736"/>
                  <a:gd name="connsiteX8" fmla="*/ 134737 w 161775"/>
                  <a:gd name="connsiteY8" fmla="*/ 58994 h 132736"/>
                  <a:gd name="connsiteX9" fmla="*/ 159317 w 161775"/>
                  <a:gd name="connsiteY9" fmla="*/ 58994 h 132736"/>
                  <a:gd name="connsiteX10" fmla="*/ 161775 w 161775"/>
                  <a:gd name="connsiteY10" fmla="*/ 61452 h 132736"/>
                  <a:gd name="connsiteX0" fmla="*/ 0 w 147370"/>
                  <a:gd name="connsiteY0" fmla="*/ 70885 h 132736"/>
                  <a:gd name="connsiteX1" fmla="*/ 26925 w 147370"/>
                  <a:gd name="connsiteY1" fmla="*/ 68826 h 132736"/>
                  <a:gd name="connsiteX2" fmla="*/ 36758 w 147370"/>
                  <a:gd name="connsiteY2" fmla="*/ 19665 h 132736"/>
                  <a:gd name="connsiteX3" fmla="*/ 51506 w 147370"/>
                  <a:gd name="connsiteY3" fmla="*/ 110613 h 132736"/>
                  <a:gd name="connsiteX4" fmla="*/ 63796 w 147370"/>
                  <a:gd name="connsiteY4" fmla="*/ 63910 h 132736"/>
                  <a:gd name="connsiteX5" fmla="*/ 83461 w 147370"/>
                  <a:gd name="connsiteY5" fmla="*/ 63910 h 132736"/>
                  <a:gd name="connsiteX6" fmla="*/ 95751 w 147370"/>
                  <a:gd name="connsiteY6" fmla="*/ 0 h 132736"/>
                  <a:gd name="connsiteX7" fmla="*/ 110500 w 147370"/>
                  <a:gd name="connsiteY7" fmla="*/ 132736 h 132736"/>
                  <a:gd name="connsiteX8" fmla="*/ 120332 w 147370"/>
                  <a:gd name="connsiteY8" fmla="*/ 58994 h 132736"/>
                  <a:gd name="connsiteX9" fmla="*/ 144912 w 147370"/>
                  <a:gd name="connsiteY9" fmla="*/ 58994 h 132736"/>
                  <a:gd name="connsiteX10" fmla="*/ 147370 w 147370"/>
                  <a:gd name="connsiteY10" fmla="*/ 61452 h 132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370" h="132736">
                    <a:moveTo>
                      <a:pt x="0" y="70885"/>
                    </a:moveTo>
                    <a:lnTo>
                      <a:pt x="26925" y="68826"/>
                    </a:lnTo>
                    <a:lnTo>
                      <a:pt x="36758" y="19665"/>
                    </a:lnTo>
                    <a:lnTo>
                      <a:pt x="51506" y="110613"/>
                    </a:lnTo>
                    <a:lnTo>
                      <a:pt x="63796" y="63910"/>
                    </a:lnTo>
                    <a:lnTo>
                      <a:pt x="83461" y="63910"/>
                    </a:lnTo>
                    <a:lnTo>
                      <a:pt x="95751" y="0"/>
                    </a:lnTo>
                    <a:lnTo>
                      <a:pt x="110500" y="132736"/>
                    </a:lnTo>
                    <a:lnTo>
                      <a:pt x="120332" y="58994"/>
                    </a:lnTo>
                    <a:lnTo>
                      <a:pt x="144912" y="58994"/>
                    </a:lnTo>
                    <a:lnTo>
                      <a:pt x="147370" y="61452"/>
                    </a:lnTo>
                  </a:path>
                </a:pathLst>
              </a:custGeom>
              <a:noFill/>
              <a:ln w="19050">
                <a:solidFill>
                  <a:srgbClr val="3392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8" name="Group 27"/>
          <p:cNvGrpSpPr/>
          <p:nvPr/>
        </p:nvGrpSpPr>
        <p:grpSpPr>
          <a:xfrm>
            <a:off x="6168884" y="2198434"/>
            <a:ext cx="2406385" cy="807464"/>
            <a:chOff x="6168884" y="2297686"/>
            <a:chExt cx="2406385" cy="807464"/>
          </a:xfrm>
        </p:grpSpPr>
        <p:sp>
          <p:nvSpPr>
            <p:cNvPr id="9" name="Rounded Rectangle 8"/>
            <p:cNvSpPr>
              <a:spLocks noChangeArrowheads="1"/>
            </p:cNvSpPr>
            <p:nvPr/>
          </p:nvSpPr>
          <p:spPr bwMode="auto">
            <a:xfrm>
              <a:off x="6168884" y="2297686"/>
              <a:ext cx="2406385" cy="8074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0" rIns="0" bIns="91440" anchor="b" anchorCtr="0"/>
            <a:lstStyle/>
            <a:p>
              <a:pPr algn="ctr" fontAlgn="auto">
                <a:spcBef>
                  <a:spcPts val="0"/>
                </a:spcBef>
                <a:spcAft>
                  <a:spcPts val="0"/>
                </a:spcAft>
                <a:defRPr/>
              </a:pPr>
              <a:r>
                <a:rPr lang="en-US" sz="1200" b="1" dirty="0" smtClean="0">
                  <a:solidFill>
                    <a:schemeClr val="bg1"/>
                  </a:solidFill>
                  <a:latin typeface="+mn-lt"/>
                  <a:ea typeface="+mn-ea"/>
                </a:rPr>
                <a:t>      </a:t>
              </a:r>
              <a:r>
                <a:rPr lang="en-US" sz="1200" b="1" dirty="0" smtClean="0">
                  <a:solidFill>
                    <a:schemeClr val="bg1"/>
                  </a:solidFill>
                </a:rPr>
                <a:t>CELL</a:t>
              </a:r>
              <a:endParaRPr lang="en-US" sz="1200" b="1" dirty="0">
                <a:solidFill>
                  <a:schemeClr val="bg1"/>
                </a:solidFill>
                <a:latin typeface="+mn-lt"/>
                <a:ea typeface="+mn-ea"/>
              </a:endParaRPr>
            </a:p>
          </p:txBody>
        </p:sp>
        <p:sp>
          <p:nvSpPr>
            <p:cNvPr id="12" name="Oval 170"/>
            <p:cNvSpPr/>
            <p:nvPr/>
          </p:nvSpPr>
          <p:spPr>
            <a:xfrm>
              <a:off x="7056169" y="2806782"/>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p:cNvSpPr/>
            <p:nvPr/>
          </p:nvSpPr>
          <p:spPr>
            <a:xfrm>
              <a:off x="6248400" y="2373886"/>
              <a:ext cx="609600" cy="228600"/>
            </a:xfrm>
            <a:prstGeom prst="roundRect">
              <a:avLst/>
            </a:prstGeom>
            <a:solidFill>
              <a:srgbClr val="00685D"/>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smtClean="0"/>
                <a:t>AGENT</a:t>
              </a:r>
              <a:endParaRPr lang="en-US" sz="1000" b="1" dirty="0"/>
            </a:p>
          </p:txBody>
        </p:sp>
        <p:grpSp>
          <p:nvGrpSpPr>
            <p:cNvPr id="21" name="Group 20"/>
            <p:cNvGrpSpPr/>
            <p:nvPr/>
          </p:nvGrpSpPr>
          <p:grpSpPr>
            <a:xfrm>
              <a:off x="8176597" y="2373886"/>
              <a:ext cx="333374" cy="228600"/>
              <a:chOff x="7558089" y="1504950"/>
              <a:chExt cx="333374" cy="228600"/>
            </a:xfrm>
          </p:grpSpPr>
          <p:sp>
            <p:nvSpPr>
              <p:cNvPr id="22" name="Rounded Rectangle 21"/>
              <p:cNvSpPr/>
              <p:nvPr/>
            </p:nvSpPr>
            <p:spPr>
              <a:xfrm>
                <a:off x="7573959" y="1504950"/>
                <a:ext cx="304800" cy="228600"/>
              </a:xfrm>
              <a:prstGeom prst="round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000" b="1" dirty="0"/>
              </a:p>
            </p:txBody>
          </p:sp>
          <p:sp>
            <p:nvSpPr>
              <p:cNvPr id="23" name="Freeform 22"/>
              <p:cNvSpPr/>
              <p:nvPr/>
            </p:nvSpPr>
            <p:spPr>
              <a:xfrm>
                <a:off x="7558089" y="1524000"/>
                <a:ext cx="333374" cy="188119"/>
              </a:xfrm>
              <a:custGeom>
                <a:avLst/>
                <a:gdLst>
                  <a:gd name="connsiteX0" fmla="*/ 0 w 172064"/>
                  <a:gd name="connsiteY0" fmla="*/ 68826 h 132736"/>
                  <a:gd name="connsiteX1" fmla="*/ 51619 w 172064"/>
                  <a:gd name="connsiteY1" fmla="*/ 68826 h 132736"/>
                  <a:gd name="connsiteX2" fmla="*/ 61452 w 172064"/>
                  <a:gd name="connsiteY2" fmla="*/ 19665 h 132736"/>
                  <a:gd name="connsiteX3" fmla="*/ 76200 w 172064"/>
                  <a:gd name="connsiteY3" fmla="*/ 110613 h 132736"/>
                  <a:gd name="connsiteX4" fmla="*/ 88490 w 172064"/>
                  <a:gd name="connsiteY4" fmla="*/ 63910 h 132736"/>
                  <a:gd name="connsiteX5" fmla="*/ 108155 w 172064"/>
                  <a:gd name="connsiteY5" fmla="*/ 63910 h 132736"/>
                  <a:gd name="connsiteX6" fmla="*/ 120445 w 172064"/>
                  <a:gd name="connsiteY6" fmla="*/ 0 h 132736"/>
                  <a:gd name="connsiteX7" fmla="*/ 135194 w 172064"/>
                  <a:gd name="connsiteY7" fmla="*/ 132736 h 132736"/>
                  <a:gd name="connsiteX8" fmla="*/ 145026 w 172064"/>
                  <a:gd name="connsiteY8" fmla="*/ 58994 h 132736"/>
                  <a:gd name="connsiteX9" fmla="*/ 169606 w 172064"/>
                  <a:gd name="connsiteY9" fmla="*/ 58994 h 132736"/>
                  <a:gd name="connsiteX10" fmla="*/ 172064 w 172064"/>
                  <a:gd name="connsiteY10" fmla="*/ 61452 h 132736"/>
                  <a:gd name="connsiteX0" fmla="*/ 0 w 161775"/>
                  <a:gd name="connsiteY0" fmla="*/ 68826 h 132736"/>
                  <a:gd name="connsiteX1" fmla="*/ 41330 w 161775"/>
                  <a:gd name="connsiteY1" fmla="*/ 68826 h 132736"/>
                  <a:gd name="connsiteX2" fmla="*/ 51163 w 161775"/>
                  <a:gd name="connsiteY2" fmla="*/ 19665 h 132736"/>
                  <a:gd name="connsiteX3" fmla="*/ 65911 w 161775"/>
                  <a:gd name="connsiteY3" fmla="*/ 110613 h 132736"/>
                  <a:gd name="connsiteX4" fmla="*/ 78201 w 161775"/>
                  <a:gd name="connsiteY4" fmla="*/ 63910 h 132736"/>
                  <a:gd name="connsiteX5" fmla="*/ 97866 w 161775"/>
                  <a:gd name="connsiteY5" fmla="*/ 63910 h 132736"/>
                  <a:gd name="connsiteX6" fmla="*/ 110156 w 161775"/>
                  <a:gd name="connsiteY6" fmla="*/ 0 h 132736"/>
                  <a:gd name="connsiteX7" fmla="*/ 124905 w 161775"/>
                  <a:gd name="connsiteY7" fmla="*/ 132736 h 132736"/>
                  <a:gd name="connsiteX8" fmla="*/ 134737 w 161775"/>
                  <a:gd name="connsiteY8" fmla="*/ 58994 h 132736"/>
                  <a:gd name="connsiteX9" fmla="*/ 159317 w 161775"/>
                  <a:gd name="connsiteY9" fmla="*/ 58994 h 132736"/>
                  <a:gd name="connsiteX10" fmla="*/ 161775 w 161775"/>
                  <a:gd name="connsiteY10" fmla="*/ 61452 h 132736"/>
                  <a:gd name="connsiteX0" fmla="*/ 0 w 147370"/>
                  <a:gd name="connsiteY0" fmla="*/ 70885 h 132736"/>
                  <a:gd name="connsiteX1" fmla="*/ 26925 w 147370"/>
                  <a:gd name="connsiteY1" fmla="*/ 68826 h 132736"/>
                  <a:gd name="connsiteX2" fmla="*/ 36758 w 147370"/>
                  <a:gd name="connsiteY2" fmla="*/ 19665 h 132736"/>
                  <a:gd name="connsiteX3" fmla="*/ 51506 w 147370"/>
                  <a:gd name="connsiteY3" fmla="*/ 110613 h 132736"/>
                  <a:gd name="connsiteX4" fmla="*/ 63796 w 147370"/>
                  <a:gd name="connsiteY4" fmla="*/ 63910 h 132736"/>
                  <a:gd name="connsiteX5" fmla="*/ 83461 w 147370"/>
                  <a:gd name="connsiteY5" fmla="*/ 63910 h 132736"/>
                  <a:gd name="connsiteX6" fmla="*/ 95751 w 147370"/>
                  <a:gd name="connsiteY6" fmla="*/ 0 h 132736"/>
                  <a:gd name="connsiteX7" fmla="*/ 110500 w 147370"/>
                  <a:gd name="connsiteY7" fmla="*/ 132736 h 132736"/>
                  <a:gd name="connsiteX8" fmla="*/ 120332 w 147370"/>
                  <a:gd name="connsiteY8" fmla="*/ 58994 h 132736"/>
                  <a:gd name="connsiteX9" fmla="*/ 144912 w 147370"/>
                  <a:gd name="connsiteY9" fmla="*/ 58994 h 132736"/>
                  <a:gd name="connsiteX10" fmla="*/ 147370 w 147370"/>
                  <a:gd name="connsiteY10" fmla="*/ 61452 h 132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370" h="132736">
                    <a:moveTo>
                      <a:pt x="0" y="70885"/>
                    </a:moveTo>
                    <a:lnTo>
                      <a:pt x="26925" y="68826"/>
                    </a:lnTo>
                    <a:lnTo>
                      <a:pt x="36758" y="19665"/>
                    </a:lnTo>
                    <a:lnTo>
                      <a:pt x="51506" y="110613"/>
                    </a:lnTo>
                    <a:lnTo>
                      <a:pt x="63796" y="63910"/>
                    </a:lnTo>
                    <a:lnTo>
                      <a:pt x="83461" y="63910"/>
                    </a:lnTo>
                    <a:lnTo>
                      <a:pt x="95751" y="0"/>
                    </a:lnTo>
                    <a:lnTo>
                      <a:pt x="110500" y="132736"/>
                    </a:lnTo>
                    <a:lnTo>
                      <a:pt x="120332" y="58994"/>
                    </a:lnTo>
                    <a:lnTo>
                      <a:pt x="144912" y="58994"/>
                    </a:lnTo>
                    <a:lnTo>
                      <a:pt x="147370" y="61452"/>
                    </a:lnTo>
                  </a:path>
                </a:pathLst>
              </a:custGeom>
              <a:noFill/>
              <a:ln w="19050">
                <a:solidFill>
                  <a:srgbClr val="3392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9" name="Group 28"/>
          <p:cNvGrpSpPr/>
          <p:nvPr/>
        </p:nvGrpSpPr>
        <p:grpSpPr>
          <a:xfrm>
            <a:off x="6168884" y="3181350"/>
            <a:ext cx="2406385" cy="807464"/>
            <a:chOff x="6168884" y="3181350"/>
            <a:chExt cx="2406385" cy="807464"/>
          </a:xfrm>
        </p:grpSpPr>
        <p:sp>
          <p:nvSpPr>
            <p:cNvPr id="10" name="Rounded Rectangle 9"/>
            <p:cNvSpPr>
              <a:spLocks noChangeArrowheads="1"/>
            </p:cNvSpPr>
            <p:nvPr/>
          </p:nvSpPr>
          <p:spPr bwMode="auto">
            <a:xfrm>
              <a:off x="6168884" y="3181350"/>
              <a:ext cx="2406385" cy="8074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0" rIns="0" bIns="91440" anchor="b" anchorCtr="0"/>
            <a:lstStyle/>
            <a:p>
              <a:pPr algn="ctr" fontAlgn="auto">
                <a:spcBef>
                  <a:spcPts val="0"/>
                </a:spcBef>
                <a:spcAft>
                  <a:spcPts val="0"/>
                </a:spcAft>
                <a:defRPr/>
              </a:pPr>
              <a:r>
                <a:rPr lang="en-US" sz="1200" b="1" dirty="0" smtClean="0">
                  <a:solidFill>
                    <a:schemeClr val="bg1"/>
                  </a:solidFill>
                  <a:latin typeface="+mn-lt"/>
                  <a:ea typeface="+mn-ea"/>
                </a:rPr>
                <a:t>         Cloud Controller</a:t>
              </a:r>
              <a:endParaRPr lang="en-US" sz="1200" b="1" dirty="0">
                <a:solidFill>
                  <a:schemeClr val="bg1"/>
                </a:solidFill>
                <a:latin typeface="+mn-lt"/>
                <a:ea typeface="+mn-ea"/>
              </a:endParaRPr>
            </a:p>
          </p:txBody>
        </p:sp>
        <p:sp>
          <p:nvSpPr>
            <p:cNvPr id="11" name="Rectangle 76"/>
            <p:cNvSpPr/>
            <p:nvPr/>
          </p:nvSpPr>
          <p:spPr>
            <a:xfrm>
              <a:off x="6701367" y="3677679"/>
              <a:ext cx="199082" cy="265671"/>
            </a:xfrm>
            <a:custGeom>
              <a:avLst/>
              <a:gdLst/>
              <a:ahLst/>
              <a:cxnLst/>
              <a:rect l="l" t="t" r="r" b="b"/>
              <a:pathLst>
                <a:path w="661988" h="883413">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p:cNvSpPr/>
            <p:nvPr/>
          </p:nvSpPr>
          <p:spPr>
            <a:xfrm>
              <a:off x="6248400" y="3257550"/>
              <a:ext cx="609600" cy="228600"/>
            </a:xfrm>
            <a:prstGeom prst="roundRect">
              <a:avLst/>
            </a:prstGeom>
            <a:solidFill>
              <a:srgbClr val="00685D"/>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smtClean="0"/>
                <a:t>AGENT</a:t>
              </a:r>
              <a:endParaRPr lang="en-US" sz="1000" b="1" dirty="0"/>
            </a:p>
          </p:txBody>
        </p:sp>
        <p:grpSp>
          <p:nvGrpSpPr>
            <p:cNvPr id="24" name="Group 23"/>
            <p:cNvGrpSpPr/>
            <p:nvPr/>
          </p:nvGrpSpPr>
          <p:grpSpPr>
            <a:xfrm>
              <a:off x="8177852" y="3257550"/>
              <a:ext cx="333374" cy="228600"/>
              <a:chOff x="7558089" y="1504950"/>
              <a:chExt cx="333374" cy="228600"/>
            </a:xfrm>
          </p:grpSpPr>
          <p:sp>
            <p:nvSpPr>
              <p:cNvPr id="25" name="Rounded Rectangle 24"/>
              <p:cNvSpPr/>
              <p:nvPr/>
            </p:nvSpPr>
            <p:spPr>
              <a:xfrm>
                <a:off x="7573959" y="1504950"/>
                <a:ext cx="304800" cy="228600"/>
              </a:xfrm>
              <a:prstGeom prst="round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000" b="1" dirty="0"/>
              </a:p>
            </p:txBody>
          </p:sp>
          <p:sp>
            <p:nvSpPr>
              <p:cNvPr id="26" name="Freeform 25"/>
              <p:cNvSpPr/>
              <p:nvPr/>
            </p:nvSpPr>
            <p:spPr>
              <a:xfrm>
                <a:off x="7558089" y="1524000"/>
                <a:ext cx="333374" cy="188119"/>
              </a:xfrm>
              <a:custGeom>
                <a:avLst/>
                <a:gdLst>
                  <a:gd name="connsiteX0" fmla="*/ 0 w 172064"/>
                  <a:gd name="connsiteY0" fmla="*/ 68826 h 132736"/>
                  <a:gd name="connsiteX1" fmla="*/ 51619 w 172064"/>
                  <a:gd name="connsiteY1" fmla="*/ 68826 h 132736"/>
                  <a:gd name="connsiteX2" fmla="*/ 61452 w 172064"/>
                  <a:gd name="connsiteY2" fmla="*/ 19665 h 132736"/>
                  <a:gd name="connsiteX3" fmla="*/ 76200 w 172064"/>
                  <a:gd name="connsiteY3" fmla="*/ 110613 h 132736"/>
                  <a:gd name="connsiteX4" fmla="*/ 88490 w 172064"/>
                  <a:gd name="connsiteY4" fmla="*/ 63910 h 132736"/>
                  <a:gd name="connsiteX5" fmla="*/ 108155 w 172064"/>
                  <a:gd name="connsiteY5" fmla="*/ 63910 h 132736"/>
                  <a:gd name="connsiteX6" fmla="*/ 120445 w 172064"/>
                  <a:gd name="connsiteY6" fmla="*/ 0 h 132736"/>
                  <a:gd name="connsiteX7" fmla="*/ 135194 w 172064"/>
                  <a:gd name="connsiteY7" fmla="*/ 132736 h 132736"/>
                  <a:gd name="connsiteX8" fmla="*/ 145026 w 172064"/>
                  <a:gd name="connsiteY8" fmla="*/ 58994 h 132736"/>
                  <a:gd name="connsiteX9" fmla="*/ 169606 w 172064"/>
                  <a:gd name="connsiteY9" fmla="*/ 58994 h 132736"/>
                  <a:gd name="connsiteX10" fmla="*/ 172064 w 172064"/>
                  <a:gd name="connsiteY10" fmla="*/ 61452 h 132736"/>
                  <a:gd name="connsiteX0" fmla="*/ 0 w 161775"/>
                  <a:gd name="connsiteY0" fmla="*/ 68826 h 132736"/>
                  <a:gd name="connsiteX1" fmla="*/ 41330 w 161775"/>
                  <a:gd name="connsiteY1" fmla="*/ 68826 h 132736"/>
                  <a:gd name="connsiteX2" fmla="*/ 51163 w 161775"/>
                  <a:gd name="connsiteY2" fmla="*/ 19665 h 132736"/>
                  <a:gd name="connsiteX3" fmla="*/ 65911 w 161775"/>
                  <a:gd name="connsiteY3" fmla="*/ 110613 h 132736"/>
                  <a:gd name="connsiteX4" fmla="*/ 78201 w 161775"/>
                  <a:gd name="connsiteY4" fmla="*/ 63910 h 132736"/>
                  <a:gd name="connsiteX5" fmla="*/ 97866 w 161775"/>
                  <a:gd name="connsiteY5" fmla="*/ 63910 h 132736"/>
                  <a:gd name="connsiteX6" fmla="*/ 110156 w 161775"/>
                  <a:gd name="connsiteY6" fmla="*/ 0 h 132736"/>
                  <a:gd name="connsiteX7" fmla="*/ 124905 w 161775"/>
                  <a:gd name="connsiteY7" fmla="*/ 132736 h 132736"/>
                  <a:gd name="connsiteX8" fmla="*/ 134737 w 161775"/>
                  <a:gd name="connsiteY8" fmla="*/ 58994 h 132736"/>
                  <a:gd name="connsiteX9" fmla="*/ 159317 w 161775"/>
                  <a:gd name="connsiteY9" fmla="*/ 58994 h 132736"/>
                  <a:gd name="connsiteX10" fmla="*/ 161775 w 161775"/>
                  <a:gd name="connsiteY10" fmla="*/ 61452 h 132736"/>
                  <a:gd name="connsiteX0" fmla="*/ 0 w 147370"/>
                  <a:gd name="connsiteY0" fmla="*/ 70885 h 132736"/>
                  <a:gd name="connsiteX1" fmla="*/ 26925 w 147370"/>
                  <a:gd name="connsiteY1" fmla="*/ 68826 h 132736"/>
                  <a:gd name="connsiteX2" fmla="*/ 36758 w 147370"/>
                  <a:gd name="connsiteY2" fmla="*/ 19665 h 132736"/>
                  <a:gd name="connsiteX3" fmla="*/ 51506 w 147370"/>
                  <a:gd name="connsiteY3" fmla="*/ 110613 h 132736"/>
                  <a:gd name="connsiteX4" fmla="*/ 63796 w 147370"/>
                  <a:gd name="connsiteY4" fmla="*/ 63910 h 132736"/>
                  <a:gd name="connsiteX5" fmla="*/ 83461 w 147370"/>
                  <a:gd name="connsiteY5" fmla="*/ 63910 h 132736"/>
                  <a:gd name="connsiteX6" fmla="*/ 95751 w 147370"/>
                  <a:gd name="connsiteY6" fmla="*/ 0 h 132736"/>
                  <a:gd name="connsiteX7" fmla="*/ 110500 w 147370"/>
                  <a:gd name="connsiteY7" fmla="*/ 132736 h 132736"/>
                  <a:gd name="connsiteX8" fmla="*/ 120332 w 147370"/>
                  <a:gd name="connsiteY8" fmla="*/ 58994 h 132736"/>
                  <a:gd name="connsiteX9" fmla="*/ 144912 w 147370"/>
                  <a:gd name="connsiteY9" fmla="*/ 58994 h 132736"/>
                  <a:gd name="connsiteX10" fmla="*/ 147370 w 147370"/>
                  <a:gd name="connsiteY10" fmla="*/ 61452 h 132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370" h="132736">
                    <a:moveTo>
                      <a:pt x="0" y="70885"/>
                    </a:moveTo>
                    <a:lnTo>
                      <a:pt x="26925" y="68826"/>
                    </a:lnTo>
                    <a:lnTo>
                      <a:pt x="36758" y="19665"/>
                    </a:lnTo>
                    <a:lnTo>
                      <a:pt x="51506" y="110613"/>
                    </a:lnTo>
                    <a:lnTo>
                      <a:pt x="63796" y="63910"/>
                    </a:lnTo>
                    <a:lnTo>
                      <a:pt x="83461" y="63910"/>
                    </a:lnTo>
                    <a:lnTo>
                      <a:pt x="95751" y="0"/>
                    </a:lnTo>
                    <a:lnTo>
                      <a:pt x="110500" y="132736"/>
                    </a:lnTo>
                    <a:lnTo>
                      <a:pt x="120332" y="58994"/>
                    </a:lnTo>
                    <a:lnTo>
                      <a:pt x="144912" y="58994"/>
                    </a:lnTo>
                    <a:lnTo>
                      <a:pt x="147370" y="61452"/>
                    </a:lnTo>
                  </a:path>
                </a:pathLst>
              </a:custGeom>
              <a:noFill/>
              <a:ln w="19050">
                <a:solidFill>
                  <a:srgbClr val="3392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41" name="Group 40"/>
          <p:cNvGrpSpPr/>
          <p:nvPr/>
        </p:nvGrpSpPr>
        <p:grpSpPr>
          <a:xfrm>
            <a:off x="3686175" y="2464186"/>
            <a:ext cx="1838202" cy="443726"/>
            <a:chOff x="3429000" y="2464186"/>
            <a:chExt cx="1838202" cy="443726"/>
          </a:xfrm>
        </p:grpSpPr>
        <p:sp>
          <p:nvSpPr>
            <p:cNvPr id="31" name="Rounded Rectangle 30"/>
            <p:cNvSpPr>
              <a:spLocks noChangeArrowheads="1"/>
            </p:cNvSpPr>
            <p:nvPr/>
          </p:nvSpPr>
          <p:spPr bwMode="auto">
            <a:xfrm>
              <a:off x="3429000" y="2464186"/>
              <a:ext cx="18382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     Message Bus</a:t>
              </a:r>
              <a:endParaRPr lang="en-US" sz="1200" b="1" dirty="0">
                <a:solidFill>
                  <a:schemeClr val="bg1"/>
                </a:solidFill>
                <a:latin typeface="+mn-lt"/>
                <a:ea typeface="+mn-ea"/>
              </a:endParaRPr>
            </a:p>
          </p:txBody>
        </p:sp>
        <p:sp>
          <p:nvSpPr>
            <p:cNvPr id="32" name="Teardrop 133"/>
            <p:cNvSpPr/>
            <p:nvPr/>
          </p:nvSpPr>
          <p:spPr>
            <a:xfrm rot="11254553">
              <a:off x="3670461" y="2585197"/>
              <a:ext cx="239023" cy="210913"/>
            </a:xfrm>
            <a:custGeom>
              <a:avLst/>
              <a:gdLst/>
              <a:ahLst/>
              <a:cxnLst/>
              <a:rect l="l" t="t" r="r" b="b"/>
              <a:pathLst>
                <a:path w="977409" h="862463">
                  <a:moveTo>
                    <a:pt x="259894" y="587617"/>
                  </a:moveTo>
                  <a:cubicBezTo>
                    <a:pt x="303121" y="581868"/>
                    <a:pt x="333503" y="542165"/>
                    <a:pt x="327754" y="498938"/>
                  </a:cubicBezTo>
                  <a:cubicBezTo>
                    <a:pt x="322005" y="455710"/>
                    <a:pt x="282301" y="425328"/>
                    <a:pt x="239074" y="431078"/>
                  </a:cubicBezTo>
                  <a:cubicBezTo>
                    <a:pt x="195846" y="436827"/>
                    <a:pt x="165465" y="476530"/>
                    <a:pt x="171214" y="519757"/>
                  </a:cubicBezTo>
                  <a:cubicBezTo>
                    <a:pt x="176963" y="562985"/>
                    <a:pt x="216666" y="593367"/>
                    <a:pt x="259894" y="587617"/>
                  </a:cubicBezTo>
                  <a:close/>
                  <a:moveTo>
                    <a:pt x="496117" y="556200"/>
                  </a:moveTo>
                  <a:cubicBezTo>
                    <a:pt x="539344" y="550450"/>
                    <a:pt x="569726" y="510747"/>
                    <a:pt x="563976" y="467520"/>
                  </a:cubicBezTo>
                  <a:cubicBezTo>
                    <a:pt x="558227" y="424293"/>
                    <a:pt x="518524" y="393911"/>
                    <a:pt x="475297" y="399660"/>
                  </a:cubicBezTo>
                  <a:cubicBezTo>
                    <a:pt x="432069" y="405409"/>
                    <a:pt x="401688" y="445112"/>
                    <a:pt x="407437" y="488340"/>
                  </a:cubicBezTo>
                  <a:cubicBezTo>
                    <a:pt x="413186" y="531567"/>
                    <a:pt x="452889" y="561949"/>
                    <a:pt x="496117" y="556200"/>
                  </a:cubicBezTo>
                  <a:close/>
                  <a:moveTo>
                    <a:pt x="732341" y="524782"/>
                  </a:moveTo>
                  <a:cubicBezTo>
                    <a:pt x="775568" y="519033"/>
                    <a:pt x="805950" y="479329"/>
                    <a:pt x="800200" y="436102"/>
                  </a:cubicBezTo>
                  <a:cubicBezTo>
                    <a:pt x="794451" y="392875"/>
                    <a:pt x="754748" y="362493"/>
                    <a:pt x="711521" y="368242"/>
                  </a:cubicBezTo>
                  <a:cubicBezTo>
                    <a:pt x="668293" y="373991"/>
                    <a:pt x="637912" y="413695"/>
                    <a:pt x="643661" y="456922"/>
                  </a:cubicBezTo>
                  <a:cubicBezTo>
                    <a:pt x="649410" y="500149"/>
                    <a:pt x="689113" y="530531"/>
                    <a:pt x="732341" y="524782"/>
                  </a:cubicBezTo>
                  <a:close/>
                  <a:moveTo>
                    <a:pt x="539319" y="856951"/>
                  </a:moveTo>
                  <a:cubicBezTo>
                    <a:pt x="270888" y="892653"/>
                    <a:pt x="30621" y="751209"/>
                    <a:pt x="2667" y="541027"/>
                  </a:cubicBezTo>
                  <a:cubicBezTo>
                    <a:pt x="-25288" y="330846"/>
                    <a:pt x="169657" y="131519"/>
                    <a:pt x="438089" y="95817"/>
                  </a:cubicBezTo>
                  <a:cubicBezTo>
                    <a:pt x="491646" y="88694"/>
                    <a:pt x="544084" y="88623"/>
                    <a:pt x="593712" y="96560"/>
                  </a:cubicBezTo>
                  <a:cubicBezTo>
                    <a:pt x="709420" y="94638"/>
                    <a:pt x="825104" y="62149"/>
                    <a:pt x="940790" y="0"/>
                  </a:cubicBezTo>
                  <a:cubicBezTo>
                    <a:pt x="908291" y="72634"/>
                    <a:pt x="884680" y="145268"/>
                    <a:pt x="870775" y="218069"/>
                  </a:cubicBezTo>
                  <a:cubicBezTo>
                    <a:pt x="927482" y="270002"/>
                    <a:pt x="964730" y="336463"/>
                    <a:pt x="974742" y="411741"/>
                  </a:cubicBezTo>
                  <a:cubicBezTo>
                    <a:pt x="1002697" y="621923"/>
                    <a:pt x="807751" y="821250"/>
                    <a:pt x="539319" y="856951"/>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3" name="Rounded Rectangle 32"/>
          <p:cNvSpPr>
            <a:spLocks noChangeArrowheads="1"/>
          </p:cNvSpPr>
          <p:nvPr/>
        </p:nvSpPr>
        <p:spPr bwMode="auto">
          <a:xfrm>
            <a:off x="609599" y="1619250"/>
            <a:ext cx="2428875" cy="23695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91440" rIns="0" bIns="0" anchor="t" anchorCtr="0"/>
          <a:lstStyle/>
          <a:p>
            <a:pPr fontAlgn="auto">
              <a:spcBef>
                <a:spcPts val="0"/>
              </a:spcBef>
              <a:spcAft>
                <a:spcPts val="0"/>
              </a:spcAft>
              <a:defRPr/>
            </a:pPr>
            <a:r>
              <a:rPr lang="en-US" sz="1200" b="1" dirty="0" smtClean="0">
                <a:solidFill>
                  <a:schemeClr val="bg1"/>
                </a:solidFill>
                <a:latin typeface="+mn-lt"/>
                <a:ea typeface="+mn-ea"/>
              </a:rPr>
              <a:t> Health Monitor</a:t>
            </a:r>
            <a:endParaRPr lang="en-US" sz="1200" b="1" dirty="0">
              <a:solidFill>
                <a:schemeClr val="bg1"/>
              </a:solidFill>
              <a:latin typeface="+mn-lt"/>
              <a:ea typeface="+mn-ea"/>
            </a:endParaRPr>
          </a:p>
        </p:txBody>
      </p:sp>
      <p:sp>
        <p:nvSpPr>
          <p:cNvPr id="34" name="Heart 33"/>
          <p:cNvSpPr/>
          <p:nvPr/>
        </p:nvSpPr>
        <p:spPr>
          <a:xfrm>
            <a:off x="721749" y="1740555"/>
            <a:ext cx="221226" cy="195189"/>
          </a:xfrm>
          <a:prstGeom prst="hear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ounded Rectangle 34"/>
          <p:cNvSpPr>
            <a:spLocks noChangeArrowheads="1"/>
          </p:cNvSpPr>
          <p:nvPr/>
        </p:nvSpPr>
        <p:spPr bwMode="auto">
          <a:xfrm>
            <a:off x="721749" y="2042952"/>
            <a:ext cx="1897626" cy="1835025"/>
          </a:xfrm>
          <a:prstGeom prst="roundRect">
            <a:avLst>
              <a:gd name="adj" fmla="val 2320"/>
            </a:avLst>
          </a:prstGeom>
          <a:noFill/>
          <a:ln w="25400">
            <a:solidFill>
              <a:schemeClr val="bg1"/>
            </a:solidFill>
            <a:round/>
            <a:headEnd/>
            <a:tailEnd/>
          </a:ln>
          <a:effectLst/>
        </p:spPr>
        <p:txBody>
          <a:bodyPr anchor="t"/>
          <a:lstStyle/>
          <a:p>
            <a:pPr>
              <a:spcAft>
                <a:spcPts val="600"/>
              </a:spcAft>
            </a:pPr>
            <a:r>
              <a:rPr lang="en-US" sz="1200" b="1" dirty="0" smtClean="0">
                <a:solidFill>
                  <a:schemeClr val="bg1"/>
                </a:solidFill>
              </a:rPr>
              <a:t>Responses:</a:t>
            </a:r>
            <a:endParaRPr lang="en-US" sz="1200" dirty="0"/>
          </a:p>
        </p:txBody>
      </p:sp>
      <p:cxnSp>
        <p:nvCxnSpPr>
          <p:cNvPr id="36" name="Straight Connector 35"/>
          <p:cNvCxnSpPr/>
          <p:nvPr/>
        </p:nvCxnSpPr>
        <p:spPr>
          <a:xfrm>
            <a:off x="721749" y="234775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721749" y="260185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721749" y="285625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721749" y="311065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821065" y="2310485"/>
            <a:ext cx="575799" cy="276999"/>
          </a:xfrm>
          <a:prstGeom prst="rect">
            <a:avLst/>
          </a:prstGeom>
          <a:noFill/>
        </p:spPr>
        <p:txBody>
          <a:bodyPr wrap="none" rtlCol="0">
            <a:spAutoFit/>
          </a:bodyPr>
          <a:lstStyle/>
          <a:p>
            <a:r>
              <a:rPr lang="en-US" sz="1200" dirty="0" smtClean="0">
                <a:solidFill>
                  <a:srgbClr val="00685D"/>
                </a:solidFill>
              </a:rPr>
              <a:t>pager</a:t>
            </a:r>
          </a:p>
        </p:txBody>
      </p:sp>
      <p:sp>
        <p:nvSpPr>
          <p:cNvPr id="51" name="TextBox 50"/>
          <p:cNvSpPr txBox="1"/>
          <p:nvPr/>
        </p:nvSpPr>
        <p:spPr>
          <a:xfrm>
            <a:off x="821065" y="2575097"/>
            <a:ext cx="550151" cy="276999"/>
          </a:xfrm>
          <a:prstGeom prst="rect">
            <a:avLst/>
          </a:prstGeom>
          <a:noFill/>
        </p:spPr>
        <p:txBody>
          <a:bodyPr wrap="none" rtlCol="0">
            <a:spAutoFit/>
          </a:bodyPr>
          <a:lstStyle/>
          <a:p>
            <a:r>
              <a:rPr lang="en-US" sz="1200" dirty="0" smtClean="0">
                <a:solidFill>
                  <a:srgbClr val="00685D"/>
                </a:solidFill>
              </a:rPr>
              <a:t>email</a:t>
            </a:r>
          </a:p>
        </p:txBody>
      </p:sp>
      <p:sp>
        <p:nvSpPr>
          <p:cNvPr id="52" name="TextBox 51"/>
          <p:cNvSpPr txBox="1"/>
          <p:nvPr/>
        </p:nvSpPr>
        <p:spPr>
          <a:xfrm>
            <a:off x="821065" y="2836816"/>
            <a:ext cx="899605" cy="276999"/>
          </a:xfrm>
          <a:prstGeom prst="rect">
            <a:avLst/>
          </a:prstGeom>
          <a:noFill/>
        </p:spPr>
        <p:txBody>
          <a:bodyPr wrap="none" rtlCol="0">
            <a:spAutoFit/>
          </a:bodyPr>
          <a:lstStyle/>
          <a:p>
            <a:r>
              <a:rPr lang="en-US" sz="1200" dirty="0" smtClean="0">
                <a:solidFill>
                  <a:srgbClr val="00685D"/>
                </a:solidFill>
              </a:rPr>
              <a:t>monitoring</a:t>
            </a:r>
          </a:p>
        </p:txBody>
      </p:sp>
      <p:sp>
        <p:nvSpPr>
          <p:cNvPr id="54" name="TextBox 53"/>
          <p:cNvSpPr txBox="1"/>
          <p:nvPr/>
        </p:nvSpPr>
        <p:spPr>
          <a:xfrm>
            <a:off x="821065" y="3091044"/>
            <a:ext cx="338554" cy="276999"/>
          </a:xfrm>
          <a:prstGeom prst="rect">
            <a:avLst/>
          </a:prstGeom>
          <a:noFill/>
        </p:spPr>
        <p:txBody>
          <a:bodyPr wrap="none" rtlCol="0">
            <a:spAutoFit/>
          </a:bodyPr>
          <a:lstStyle/>
          <a:p>
            <a:r>
              <a:rPr lang="en-US" sz="1200" dirty="0" smtClean="0">
                <a:solidFill>
                  <a:srgbClr val="00685D"/>
                </a:solidFill>
              </a:rPr>
              <a:t>…</a:t>
            </a:r>
          </a:p>
        </p:txBody>
      </p:sp>
      <p:sp>
        <p:nvSpPr>
          <p:cNvPr id="57" name="Arc 56"/>
          <p:cNvSpPr/>
          <p:nvPr/>
        </p:nvSpPr>
        <p:spPr>
          <a:xfrm rot="10800000">
            <a:off x="7956727" y="1376544"/>
            <a:ext cx="379025" cy="37902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8" name="Arc 57"/>
          <p:cNvSpPr/>
          <p:nvPr/>
        </p:nvSpPr>
        <p:spPr>
          <a:xfrm rot="10800000">
            <a:off x="8022503" y="1399318"/>
            <a:ext cx="293123" cy="293123"/>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9" name="Arc 58"/>
          <p:cNvSpPr/>
          <p:nvPr/>
        </p:nvSpPr>
        <p:spPr>
          <a:xfrm rot="10800000">
            <a:off x="8085089" y="1421397"/>
            <a:ext cx="209524" cy="209524"/>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0" name="Arc 59"/>
          <p:cNvSpPr/>
          <p:nvPr/>
        </p:nvSpPr>
        <p:spPr>
          <a:xfrm rot="10800000">
            <a:off x="8138493" y="1426313"/>
            <a:ext cx="148745" cy="14874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8" name="Arc 97"/>
          <p:cNvSpPr/>
          <p:nvPr/>
        </p:nvSpPr>
        <p:spPr>
          <a:xfrm rot="10800000">
            <a:off x="7955076" y="2357661"/>
            <a:ext cx="379025" cy="37902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9" name="Arc 98"/>
          <p:cNvSpPr/>
          <p:nvPr/>
        </p:nvSpPr>
        <p:spPr>
          <a:xfrm rot="10800000">
            <a:off x="8020852" y="2380435"/>
            <a:ext cx="293123" cy="293123"/>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0" name="Arc 99"/>
          <p:cNvSpPr/>
          <p:nvPr/>
        </p:nvSpPr>
        <p:spPr>
          <a:xfrm rot="10800000">
            <a:off x="8083438" y="2402514"/>
            <a:ext cx="209524" cy="209524"/>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1" name="Arc 100"/>
          <p:cNvSpPr/>
          <p:nvPr/>
        </p:nvSpPr>
        <p:spPr>
          <a:xfrm rot="10800000">
            <a:off x="8136842" y="2407430"/>
            <a:ext cx="148745" cy="14874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2" name="Arc 101"/>
          <p:cNvSpPr/>
          <p:nvPr/>
        </p:nvSpPr>
        <p:spPr>
          <a:xfrm rot="10800000">
            <a:off x="7962248" y="3333750"/>
            <a:ext cx="379025" cy="37902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3" name="Arc 102"/>
          <p:cNvSpPr/>
          <p:nvPr/>
        </p:nvSpPr>
        <p:spPr>
          <a:xfrm rot="10800000">
            <a:off x="8028024" y="3356524"/>
            <a:ext cx="293123" cy="293123"/>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4" name="Arc 103"/>
          <p:cNvSpPr/>
          <p:nvPr/>
        </p:nvSpPr>
        <p:spPr>
          <a:xfrm rot="10800000">
            <a:off x="8090610" y="3378603"/>
            <a:ext cx="209524" cy="209524"/>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5" name="Arc 104"/>
          <p:cNvSpPr/>
          <p:nvPr/>
        </p:nvSpPr>
        <p:spPr>
          <a:xfrm rot="10800000">
            <a:off x="8144014" y="3383519"/>
            <a:ext cx="148745" cy="14874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6" name="Arc 105"/>
          <p:cNvSpPr/>
          <p:nvPr/>
        </p:nvSpPr>
        <p:spPr>
          <a:xfrm>
            <a:off x="7839361" y="1500685"/>
            <a:ext cx="379025" cy="37902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7" name="Arc 106"/>
          <p:cNvSpPr/>
          <p:nvPr/>
        </p:nvSpPr>
        <p:spPr>
          <a:xfrm>
            <a:off x="7859487" y="1563813"/>
            <a:ext cx="293123" cy="293123"/>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8" name="Arc 107"/>
          <p:cNvSpPr/>
          <p:nvPr/>
        </p:nvSpPr>
        <p:spPr>
          <a:xfrm>
            <a:off x="7880500" y="1625333"/>
            <a:ext cx="209524" cy="209524"/>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9" name="Arc 108"/>
          <p:cNvSpPr/>
          <p:nvPr/>
        </p:nvSpPr>
        <p:spPr>
          <a:xfrm>
            <a:off x="7887875" y="1681196"/>
            <a:ext cx="148745" cy="14874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1" name="Arc 110"/>
          <p:cNvSpPr/>
          <p:nvPr/>
        </p:nvSpPr>
        <p:spPr>
          <a:xfrm>
            <a:off x="7837110" y="2477228"/>
            <a:ext cx="379025" cy="37902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2" name="Arc 111"/>
          <p:cNvSpPr/>
          <p:nvPr/>
        </p:nvSpPr>
        <p:spPr>
          <a:xfrm>
            <a:off x="7857236" y="2540356"/>
            <a:ext cx="293123" cy="293123"/>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3" name="Arc 112"/>
          <p:cNvSpPr/>
          <p:nvPr/>
        </p:nvSpPr>
        <p:spPr>
          <a:xfrm>
            <a:off x="7878249" y="2601876"/>
            <a:ext cx="209524" cy="209524"/>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4" name="Arc 113"/>
          <p:cNvSpPr/>
          <p:nvPr/>
        </p:nvSpPr>
        <p:spPr>
          <a:xfrm>
            <a:off x="7885624" y="2657739"/>
            <a:ext cx="148745" cy="14874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5" name="Arc 114"/>
          <p:cNvSpPr/>
          <p:nvPr/>
        </p:nvSpPr>
        <p:spPr>
          <a:xfrm>
            <a:off x="7843131" y="3457891"/>
            <a:ext cx="379025" cy="37902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6" name="Arc 115"/>
          <p:cNvSpPr/>
          <p:nvPr/>
        </p:nvSpPr>
        <p:spPr>
          <a:xfrm>
            <a:off x="7863257" y="3521019"/>
            <a:ext cx="293123" cy="293123"/>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7" name="Arc 116"/>
          <p:cNvSpPr/>
          <p:nvPr/>
        </p:nvSpPr>
        <p:spPr>
          <a:xfrm>
            <a:off x="7884270" y="3582539"/>
            <a:ext cx="209524" cy="209524"/>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8" name="Arc 117"/>
          <p:cNvSpPr/>
          <p:nvPr/>
        </p:nvSpPr>
        <p:spPr>
          <a:xfrm>
            <a:off x="7891645" y="3638402"/>
            <a:ext cx="148745" cy="14874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7" name="Oval 194"/>
          <p:cNvSpPr/>
          <p:nvPr/>
        </p:nvSpPr>
        <p:spPr>
          <a:xfrm>
            <a:off x="6955971" y="1717938"/>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046730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0"/>
                                        </p:tgtEl>
                                        <p:attrNameLst>
                                          <p:attrName>style.visibility</p:attrName>
                                        </p:attrNameLst>
                                      </p:cBhvr>
                                      <p:to>
                                        <p:strVal val="visible"/>
                                      </p:to>
                                    </p:set>
                                    <p:animEffect transition="in" filter="fade">
                                      <p:cBhvr>
                                        <p:cTn id="7" dur="100"/>
                                        <p:tgtEl>
                                          <p:spTgt spid="6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1"/>
                                        </p:tgtEl>
                                        <p:attrNameLst>
                                          <p:attrName>style.visibility</p:attrName>
                                        </p:attrNameLst>
                                      </p:cBhvr>
                                      <p:to>
                                        <p:strVal val="visible"/>
                                      </p:to>
                                    </p:set>
                                    <p:animEffect transition="in" filter="fade">
                                      <p:cBhvr>
                                        <p:cTn id="10" dur="100"/>
                                        <p:tgtEl>
                                          <p:spTgt spid="10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5"/>
                                        </p:tgtEl>
                                        <p:attrNameLst>
                                          <p:attrName>style.visibility</p:attrName>
                                        </p:attrNameLst>
                                      </p:cBhvr>
                                      <p:to>
                                        <p:strVal val="visible"/>
                                      </p:to>
                                    </p:set>
                                    <p:animEffect transition="in" filter="fade">
                                      <p:cBhvr>
                                        <p:cTn id="13" dur="100"/>
                                        <p:tgtEl>
                                          <p:spTgt spid="105"/>
                                        </p:tgtEl>
                                      </p:cBhvr>
                                    </p:animEffect>
                                  </p:childTnLst>
                                </p:cTn>
                              </p:par>
                            </p:childTnLst>
                          </p:cTn>
                        </p:par>
                        <p:par>
                          <p:cTn id="14" fill="hold">
                            <p:stCondLst>
                              <p:cond delay="100"/>
                            </p:stCondLst>
                            <p:childTnLst>
                              <p:par>
                                <p:cTn id="15" presetID="10" presetClass="entr" presetSubtype="0" fill="hold" grpId="0" nodeType="afterEffect">
                                  <p:stCondLst>
                                    <p:cond delay="0"/>
                                  </p:stCondLst>
                                  <p:childTnLst>
                                    <p:set>
                                      <p:cBhvr>
                                        <p:cTn id="16" dur="1" fill="hold">
                                          <p:stCondLst>
                                            <p:cond delay="0"/>
                                          </p:stCondLst>
                                        </p:cTn>
                                        <p:tgtEl>
                                          <p:spTgt spid="59"/>
                                        </p:tgtEl>
                                        <p:attrNameLst>
                                          <p:attrName>style.visibility</p:attrName>
                                        </p:attrNameLst>
                                      </p:cBhvr>
                                      <p:to>
                                        <p:strVal val="visible"/>
                                      </p:to>
                                    </p:set>
                                    <p:animEffect transition="in" filter="fade">
                                      <p:cBhvr>
                                        <p:cTn id="17" dur="100"/>
                                        <p:tgtEl>
                                          <p:spTgt spid="59"/>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00"/>
                                        </p:tgtEl>
                                        <p:attrNameLst>
                                          <p:attrName>style.visibility</p:attrName>
                                        </p:attrNameLst>
                                      </p:cBhvr>
                                      <p:to>
                                        <p:strVal val="visible"/>
                                      </p:to>
                                    </p:set>
                                    <p:animEffect transition="in" filter="fade">
                                      <p:cBhvr>
                                        <p:cTn id="20" dur="100"/>
                                        <p:tgtEl>
                                          <p:spTgt spid="100"/>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04"/>
                                        </p:tgtEl>
                                        <p:attrNameLst>
                                          <p:attrName>style.visibility</p:attrName>
                                        </p:attrNameLst>
                                      </p:cBhvr>
                                      <p:to>
                                        <p:strVal val="visible"/>
                                      </p:to>
                                    </p:set>
                                    <p:animEffect transition="in" filter="fade">
                                      <p:cBhvr>
                                        <p:cTn id="23" dur="100"/>
                                        <p:tgtEl>
                                          <p:spTgt spid="104"/>
                                        </p:tgtEl>
                                      </p:cBhvr>
                                    </p:animEffect>
                                  </p:childTnLst>
                                </p:cTn>
                              </p:par>
                            </p:childTnLst>
                          </p:cTn>
                        </p:par>
                        <p:par>
                          <p:cTn id="24" fill="hold">
                            <p:stCondLst>
                              <p:cond delay="200"/>
                            </p:stCondLst>
                            <p:childTnLst>
                              <p:par>
                                <p:cTn id="25" presetID="10" presetClass="entr" presetSubtype="0" fill="hold" grpId="0" nodeType="afterEffect">
                                  <p:stCondLst>
                                    <p:cond delay="0"/>
                                  </p:stCondLst>
                                  <p:childTnLst>
                                    <p:set>
                                      <p:cBhvr>
                                        <p:cTn id="26" dur="1" fill="hold">
                                          <p:stCondLst>
                                            <p:cond delay="0"/>
                                          </p:stCondLst>
                                        </p:cTn>
                                        <p:tgtEl>
                                          <p:spTgt spid="58"/>
                                        </p:tgtEl>
                                        <p:attrNameLst>
                                          <p:attrName>style.visibility</p:attrName>
                                        </p:attrNameLst>
                                      </p:cBhvr>
                                      <p:to>
                                        <p:strVal val="visible"/>
                                      </p:to>
                                    </p:set>
                                    <p:animEffect transition="in" filter="fade">
                                      <p:cBhvr>
                                        <p:cTn id="27" dur="100"/>
                                        <p:tgtEl>
                                          <p:spTgt spid="58"/>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99"/>
                                        </p:tgtEl>
                                        <p:attrNameLst>
                                          <p:attrName>style.visibility</p:attrName>
                                        </p:attrNameLst>
                                      </p:cBhvr>
                                      <p:to>
                                        <p:strVal val="visible"/>
                                      </p:to>
                                    </p:set>
                                    <p:animEffect transition="in" filter="fade">
                                      <p:cBhvr>
                                        <p:cTn id="30" dur="100"/>
                                        <p:tgtEl>
                                          <p:spTgt spid="99"/>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03"/>
                                        </p:tgtEl>
                                        <p:attrNameLst>
                                          <p:attrName>style.visibility</p:attrName>
                                        </p:attrNameLst>
                                      </p:cBhvr>
                                      <p:to>
                                        <p:strVal val="visible"/>
                                      </p:to>
                                    </p:set>
                                    <p:animEffect transition="in" filter="fade">
                                      <p:cBhvr>
                                        <p:cTn id="33" dur="100"/>
                                        <p:tgtEl>
                                          <p:spTgt spid="103"/>
                                        </p:tgtEl>
                                      </p:cBhvr>
                                    </p:animEffect>
                                  </p:childTnLst>
                                </p:cTn>
                              </p:par>
                            </p:childTnLst>
                          </p:cTn>
                        </p:par>
                        <p:par>
                          <p:cTn id="34" fill="hold">
                            <p:stCondLst>
                              <p:cond delay="300"/>
                            </p:stCondLst>
                            <p:childTnLst>
                              <p:par>
                                <p:cTn id="35" presetID="10" presetClass="entr" presetSubtype="0" fill="hold" grpId="0" nodeType="afterEffect">
                                  <p:stCondLst>
                                    <p:cond delay="0"/>
                                  </p:stCondLst>
                                  <p:childTnLst>
                                    <p:set>
                                      <p:cBhvr>
                                        <p:cTn id="36" dur="1" fill="hold">
                                          <p:stCondLst>
                                            <p:cond delay="0"/>
                                          </p:stCondLst>
                                        </p:cTn>
                                        <p:tgtEl>
                                          <p:spTgt spid="57"/>
                                        </p:tgtEl>
                                        <p:attrNameLst>
                                          <p:attrName>style.visibility</p:attrName>
                                        </p:attrNameLst>
                                      </p:cBhvr>
                                      <p:to>
                                        <p:strVal val="visible"/>
                                      </p:to>
                                    </p:set>
                                    <p:animEffect transition="in" filter="fade">
                                      <p:cBhvr>
                                        <p:cTn id="37" dur="100"/>
                                        <p:tgtEl>
                                          <p:spTgt spid="57"/>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98"/>
                                        </p:tgtEl>
                                        <p:attrNameLst>
                                          <p:attrName>style.visibility</p:attrName>
                                        </p:attrNameLst>
                                      </p:cBhvr>
                                      <p:to>
                                        <p:strVal val="visible"/>
                                      </p:to>
                                    </p:set>
                                    <p:animEffect transition="in" filter="fade">
                                      <p:cBhvr>
                                        <p:cTn id="40" dur="100"/>
                                        <p:tgtEl>
                                          <p:spTgt spid="98"/>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02"/>
                                        </p:tgtEl>
                                        <p:attrNameLst>
                                          <p:attrName>style.visibility</p:attrName>
                                        </p:attrNameLst>
                                      </p:cBhvr>
                                      <p:to>
                                        <p:strVal val="visible"/>
                                      </p:to>
                                    </p:set>
                                    <p:animEffect transition="in" filter="fade">
                                      <p:cBhvr>
                                        <p:cTn id="43" dur="100"/>
                                        <p:tgtEl>
                                          <p:spTgt spid="102"/>
                                        </p:tgtEl>
                                      </p:cBhvr>
                                    </p:animEffect>
                                  </p:childTnLst>
                                </p:cTn>
                              </p:par>
                              <p:par>
                                <p:cTn id="44" presetID="10" presetClass="exit" presetSubtype="0" fill="hold" grpId="1" nodeType="withEffect">
                                  <p:stCondLst>
                                    <p:cond delay="0"/>
                                  </p:stCondLst>
                                  <p:childTnLst>
                                    <p:animEffect transition="out" filter="fade">
                                      <p:cBhvr>
                                        <p:cTn id="45" dur="100"/>
                                        <p:tgtEl>
                                          <p:spTgt spid="60"/>
                                        </p:tgtEl>
                                      </p:cBhvr>
                                    </p:animEffect>
                                    <p:set>
                                      <p:cBhvr>
                                        <p:cTn id="46" dur="1" fill="hold">
                                          <p:stCondLst>
                                            <p:cond delay="99"/>
                                          </p:stCondLst>
                                        </p:cTn>
                                        <p:tgtEl>
                                          <p:spTgt spid="60"/>
                                        </p:tgtEl>
                                        <p:attrNameLst>
                                          <p:attrName>style.visibility</p:attrName>
                                        </p:attrNameLst>
                                      </p:cBhvr>
                                      <p:to>
                                        <p:strVal val="hidden"/>
                                      </p:to>
                                    </p:set>
                                  </p:childTnLst>
                                </p:cTn>
                              </p:par>
                              <p:par>
                                <p:cTn id="47" presetID="10" presetClass="exit" presetSubtype="0" fill="hold" grpId="1" nodeType="withEffect">
                                  <p:stCondLst>
                                    <p:cond delay="0"/>
                                  </p:stCondLst>
                                  <p:childTnLst>
                                    <p:animEffect transition="out" filter="fade">
                                      <p:cBhvr>
                                        <p:cTn id="48" dur="100"/>
                                        <p:tgtEl>
                                          <p:spTgt spid="101"/>
                                        </p:tgtEl>
                                      </p:cBhvr>
                                    </p:animEffect>
                                    <p:set>
                                      <p:cBhvr>
                                        <p:cTn id="49" dur="1" fill="hold">
                                          <p:stCondLst>
                                            <p:cond delay="99"/>
                                          </p:stCondLst>
                                        </p:cTn>
                                        <p:tgtEl>
                                          <p:spTgt spid="101"/>
                                        </p:tgtEl>
                                        <p:attrNameLst>
                                          <p:attrName>style.visibility</p:attrName>
                                        </p:attrNameLst>
                                      </p:cBhvr>
                                      <p:to>
                                        <p:strVal val="hidden"/>
                                      </p:to>
                                    </p:set>
                                  </p:childTnLst>
                                </p:cTn>
                              </p:par>
                              <p:par>
                                <p:cTn id="50" presetID="10" presetClass="exit" presetSubtype="0" fill="hold" grpId="1" nodeType="withEffect">
                                  <p:stCondLst>
                                    <p:cond delay="0"/>
                                  </p:stCondLst>
                                  <p:childTnLst>
                                    <p:animEffect transition="out" filter="fade">
                                      <p:cBhvr>
                                        <p:cTn id="51" dur="100"/>
                                        <p:tgtEl>
                                          <p:spTgt spid="105"/>
                                        </p:tgtEl>
                                      </p:cBhvr>
                                    </p:animEffect>
                                    <p:set>
                                      <p:cBhvr>
                                        <p:cTn id="52" dur="1" fill="hold">
                                          <p:stCondLst>
                                            <p:cond delay="99"/>
                                          </p:stCondLst>
                                        </p:cTn>
                                        <p:tgtEl>
                                          <p:spTgt spid="105"/>
                                        </p:tgtEl>
                                        <p:attrNameLst>
                                          <p:attrName>style.visibility</p:attrName>
                                        </p:attrNameLst>
                                      </p:cBhvr>
                                      <p:to>
                                        <p:strVal val="hidden"/>
                                      </p:to>
                                    </p:set>
                                  </p:childTnLst>
                                </p:cTn>
                              </p:par>
                            </p:childTnLst>
                          </p:cTn>
                        </p:par>
                        <p:par>
                          <p:cTn id="53" fill="hold">
                            <p:stCondLst>
                              <p:cond delay="400"/>
                            </p:stCondLst>
                            <p:childTnLst>
                              <p:par>
                                <p:cTn id="54" presetID="10" presetClass="exit" presetSubtype="0" fill="hold" grpId="1" nodeType="afterEffect">
                                  <p:stCondLst>
                                    <p:cond delay="0"/>
                                  </p:stCondLst>
                                  <p:childTnLst>
                                    <p:animEffect transition="out" filter="fade">
                                      <p:cBhvr>
                                        <p:cTn id="55" dur="100"/>
                                        <p:tgtEl>
                                          <p:spTgt spid="59"/>
                                        </p:tgtEl>
                                      </p:cBhvr>
                                    </p:animEffect>
                                    <p:set>
                                      <p:cBhvr>
                                        <p:cTn id="56" dur="1" fill="hold">
                                          <p:stCondLst>
                                            <p:cond delay="99"/>
                                          </p:stCondLst>
                                        </p:cTn>
                                        <p:tgtEl>
                                          <p:spTgt spid="59"/>
                                        </p:tgtEl>
                                        <p:attrNameLst>
                                          <p:attrName>style.visibility</p:attrName>
                                        </p:attrNameLst>
                                      </p:cBhvr>
                                      <p:to>
                                        <p:strVal val="hidden"/>
                                      </p:to>
                                    </p:set>
                                  </p:childTnLst>
                                </p:cTn>
                              </p:par>
                              <p:par>
                                <p:cTn id="57" presetID="10" presetClass="exit" presetSubtype="0" fill="hold" grpId="1" nodeType="withEffect">
                                  <p:stCondLst>
                                    <p:cond delay="0"/>
                                  </p:stCondLst>
                                  <p:childTnLst>
                                    <p:animEffect transition="out" filter="fade">
                                      <p:cBhvr>
                                        <p:cTn id="58" dur="100"/>
                                        <p:tgtEl>
                                          <p:spTgt spid="100"/>
                                        </p:tgtEl>
                                      </p:cBhvr>
                                    </p:animEffect>
                                    <p:set>
                                      <p:cBhvr>
                                        <p:cTn id="59" dur="1" fill="hold">
                                          <p:stCondLst>
                                            <p:cond delay="99"/>
                                          </p:stCondLst>
                                        </p:cTn>
                                        <p:tgtEl>
                                          <p:spTgt spid="100"/>
                                        </p:tgtEl>
                                        <p:attrNameLst>
                                          <p:attrName>style.visibility</p:attrName>
                                        </p:attrNameLst>
                                      </p:cBhvr>
                                      <p:to>
                                        <p:strVal val="hidden"/>
                                      </p:to>
                                    </p:set>
                                  </p:childTnLst>
                                </p:cTn>
                              </p:par>
                              <p:par>
                                <p:cTn id="60" presetID="10" presetClass="exit" presetSubtype="0" fill="hold" grpId="1" nodeType="withEffect">
                                  <p:stCondLst>
                                    <p:cond delay="0"/>
                                  </p:stCondLst>
                                  <p:childTnLst>
                                    <p:animEffect transition="out" filter="fade">
                                      <p:cBhvr>
                                        <p:cTn id="61" dur="100"/>
                                        <p:tgtEl>
                                          <p:spTgt spid="104"/>
                                        </p:tgtEl>
                                      </p:cBhvr>
                                    </p:animEffect>
                                    <p:set>
                                      <p:cBhvr>
                                        <p:cTn id="62" dur="1" fill="hold">
                                          <p:stCondLst>
                                            <p:cond delay="99"/>
                                          </p:stCondLst>
                                        </p:cTn>
                                        <p:tgtEl>
                                          <p:spTgt spid="104"/>
                                        </p:tgtEl>
                                        <p:attrNameLst>
                                          <p:attrName>style.visibility</p:attrName>
                                        </p:attrNameLst>
                                      </p:cBhvr>
                                      <p:to>
                                        <p:strVal val="hidden"/>
                                      </p:to>
                                    </p:set>
                                  </p:childTnLst>
                                </p:cTn>
                              </p:par>
                            </p:childTnLst>
                          </p:cTn>
                        </p:par>
                        <p:par>
                          <p:cTn id="63" fill="hold">
                            <p:stCondLst>
                              <p:cond delay="500"/>
                            </p:stCondLst>
                            <p:childTnLst>
                              <p:par>
                                <p:cTn id="64" presetID="10" presetClass="exit" presetSubtype="0" fill="hold" grpId="1" nodeType="afterEffect">
                                  <p:stCondLst>
                                    <p:cond delay="0"/>
                                  </p:stCondLst>
                                  <p:childTnLst>
                                    <p:animEffect transition="out" filter="fade">
                                      <p:cBhvr>
                                        <p:cTn id="65" dur="100"/>
                                        <p:tgtEl>
                                          <p:spTgt spid="58"/>
                                        </p:tgtEl>
                                      </p:cBhvr>
                                    </p:animEffect>
                                    <p:set>
                                      <p:cBhvr>
                                        <p:cTn id="66" dur="1" fill="hold">
                                          <p:stCondLst>
                                            <p:cond delay="99"/>
                                          </p:stCondLst>
                                        </p:cTn>
                                        <p:tgtEl>
                                          <p:spTgt spid="58"/>
                                        </p:tgtEl>
                                        <p:attrNameLst>
                                          <p:attrName>style.visibility</p:attrName>
                                        </p:attrNameLst>
                                      </p:cBhvr>
                                      <p:to>
                                        <p:strVal val="hidden"/>
                                      </p:to>
                                    </p:set>
                                  </p:childTnLst>
                                </p:cTn>
                              </p:par>
                              <p:par>
                                <p:cTn id="67" presetID="10" presetClass="exit" presetSubtype="0" fill="hold" grpId="1" nodeType="withEffect">
                                  <p:stCondLst>
                                    <p:cond delay="0"/>
                                  </p:stCondLst>
                                  <p:childTnLst>
                                    <p:animEffect transition="out" filter="fade">
                                      <p:cBhvr>
                                        <p:cTn id="68" dur="100"/>
                                        <p:tgtEl>
                                          <p:spTgt spid="99"/>
                                        </p:tgtEl>
                                      </p:cBhvr>
                                    </p:animEffect>
                                    <p:set>
                                      <p:cBhvr>
                                        <p:cTn id="69" dur="1" fill="hold">
                                          <p:stCondLst>
                                            <p:cond delay="99"/>
                                          </p:stCondLst>
                                        </p:cTn>
                                        <p:tgtEl>
                                          <p:spTgt spid="99"/>
                                        </p:tgtEl>
                                        <p:attrNameLst>
                                          <p:attrName>style.visibility</p:attrName>
                                        </p:attrNameLst>
                                      </p:cBhvr>
                                      <p:to>
                                        <p:strVal val="hidden"/>
                                      </p:to>
                                    </p:set>
                                  </p:childTnLst>
                                </p:cTn>
                              </p:par>
                              <p:par>
                                <p:cTn id="70" presetID="10" presetClass="exit" presetSubtype="0" fill="hold" grpId="1" nodeType="withEffect">
                                  <p:stCondLst>
                                    <p:cond delay="0"/>
                                  </p:stCondLst>
                                  <p:childTnLst>
                                    <p:animEffect transition="out" filter="fade">
                                      <p:cBhvr>
                                        <p:cTn id="71" dur="100"/>
                                        <p:tgtEl>
                                          <p:spTgt spid="103"/>
                                        </p:tgtEl>
                                      </p:cBhvr>
                                    </p:animEffect>
                                    <p:set>
                                      <p:cBhvr>
                                        <p:cTn id="72" dur="1" fill="hold">
                                          <p:stCondLst>
                                            <p:cond delay="99"/>
                                          </p:stCondLst>
                                        </p:cTn>
                                        <p:tgtEl>
                                          <p:spTgt spid="103"/>
                                        </p:tgtEl>
                                        <p:attrNameLst>
                                          <p:attrName>style.visibility</p:attrName>
                                        </p:attrNameLst>
                                      </p:cBhvr>
                                      <p:to>
                                        <p:strVal val="hidden"/>
                                      </p:to>
                                    </p:set>
                                  </p:childTnLst>
                                </p:cTn>
                              </p:par>
                            </p:childTnLst>
                          </p:cTn>
                        </p:par>
                        <p:par>
                          <p:cTn id="73" fill="hold">
                            <p:stCondLst>
                              <p:cond delay="600"/>
                            </p:stCondLst>
                            <p:childTnLst>
                              <p:par>
                                <p:cTn id="74" presetID="10" presetClass="exit" presetSubtype="0" fill="hold" grpId="1" nodeType="afterEffect">
                                  <p:stCondLst>
                                    <p:cond delay="0"/>
                                  </p:stCondLst>
                                  <p:childTnLst>
                                    <p:animEffect transition="out" filter="fade">
                                      <p:cBhvr>
                                        <p:cTn id="75" dur="100"/>
                                        <p:tgtEl>
                                          <p:spTgt spid="57"/>
                                        </p:tgtEl>
                                      </p:cBhvr>
                                    </p:animEffect>
                                    <p:set>
                                      <p:cBhvr>
                                        <p:cTn id="76" dur="1" fill="hold">
                                          <p:stCondLst>
                                            <p:cond delay="99"/>
                                          </p:stCondLst>
                                        </p:cTn>
                                        <p:tgtEl>
                                          <p:spTgt spid="57"/>
                                        </p:tgtEl>
                                        <p:attrNameLst>
                                          <p:attrName>style.visibility</p:attrName>
                                        </p:attrNameLst>
                                      </p:cBhvr>
                                      <p:to>
                                        <p:strVal val="hidden"/>
                                      </p:to>
                                    </p:set>
                                  </p:childTnLst>
                                </p:cTn>
                              </p:par>
                              <p:par>
                                <p:cTn id="77" presetID="10" presetClass="exit" presetSubtype="0" fill="hold" grpId="1" nodeType="withEffect">
                                  <p:stCondLst>
                                    <p:cond delay="0"/>
                                  </p:stCondLst>
                                  <p:childTnLst>
                                    <p:animEffect transition="out" filter="fade">
                                      <p:cBhvr>
                                        <p:cTn id="78" dur="100"/>
                                        <p:tgtEl>
                                          <p:spTgt spid="98"/>
                                        </p:tgtEl>
                                      </p:cBhvr>
                                    </p:animEffect>
                                    <p:set>
                                      <p:cBhvr>
                                        <p:cTn id="79" dur="1" fill="hold">
                                          <p:stCondLst>
                                            <p:cond delay="99"/>
                                          </p:stCondLst>
                                        </p:cTn>
                                        <p:tgtEl>
                                          <p:spTgt spid="98"/>
                                        </p:tgtEl>
                                        <p:attrNameLst>
                                          <p:attrName>style.visibility</p:attrName>
                                        </p:attrNameLst>
                                      </p:cBhvr>
                                      <p:to>
                                        <p:strVal val="hidden"/>
                                      </p:to>
                                    </p:set>
                                  </p:childTnLst>
                                </p:cTn>
                              </p:par>
                              <p:par>
                                <p:cTn id="80" presetID="10" presetClass="exit" presetSubtype="0" fill="hold" grpId="1" nodeType="withEffect">
                                  <p:stCondLst>
                                    <p:cond delay="0"/>
                                  </p:stCondLst>
                                  <p:childTnLst>
                                    <p:animEffect transition="out" filter="fade">
                                      <p:cBhvr>
                                        <p:cTn id="81" dur="100"/>
                                        <p:tgtEl>
                                          <p:spTgt spid="102"/>
                                        </p:tgtEl>
                                      </p:cBhvr>
                                    </p:animEffect>
                                    <p:set>
                                      <p:cBhvr>
                                        <p:cTn id="82" dur="1" fill="hold">
                                          <p:stCondLst>
                                            <p:cond delay="99"/>
                                          </p:stCondLst>
                                        </p:cTn>
                                        <p:tgtEl>
                                          <p:spTgt spid="102"/>
                                        </p:tgtEl>
                                        <p:attrNameLst>
                                          <p:attrName>style.visibility</p:attrName>
                                        </p:attrNameLst>
                                      </p:cBhvr>
                                      <p:to>
                                        <p:strVal val="hidden"/>
                                      </p:to>
                                    </p:set>
                                  </p:childTnLst>
                                </p:cTn>
                              </p:par>
                            </p:childTnLst>
                          </p:cTn>
                        </p:par>
                        <p:par>
                          <p:cTn id="83" fill="hold">
                            <p:stCondLst>
                              <p:cond delay="700"/>
                            </p:stCondLst>
                            <p:childTnLst>
                              <p:par>
                                <p:cTn id="84" presetID="10" presetClass="entr" presetSubtype="0" fill="hold" grpId="0" nodeType="afterEffect">
                                  <p:stCondLst>
                                    <p:cond delay="0"/>
                                  </p:stCondLst>
                                  <p:childTnLst>
                                    <p:set>
                                      <p:cBhvr>
                                        <p:cTn id="85" dur="1" fill="hold">
                                          <p:stCondLst>
                                            <p:cond delay="0"/>
                                          </p:stCondLst>
                                        </p:cTn>
                                        <p:tgtEl>
                                          <p:spTgt spid="109"/>
                                        </p:tgtEl>
                                        <p:attrNameLst>
                                          <p:attrName>style.visibility</p:attrName>
                                        </p:attrNameLst>
                                      </p:cBhvr>
                                      <p:to>
                                        <p:strVal val="visible"/>
                                      </p:to>
                                    </p:set>
                                    <p:animEffect transition="in" filter="fade">
                                      <p:cBhvr>
                                        <p:cTn id="86" dur="100"/>
                                        <p:tgtEl>
                                          <p:spTgt spid="109"/>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114"/>
                                        </p:tgtEl>
                                        <p:attrNameLst>
                                          <p:attrName>style.visibility</p:attrName>
                                        </p:attrNameLst>
                                      </p:cBhvr>
                                      <p:to>
                                        <p:strVal val="visible"/>
                                      </p:to>
                                    </p:set>
                                    <p:animEffect transition="in" filter="fade">
                                      <p:cBhvr>
                                        <p:cTn id="89" dur="100"/>
                                        <p:tgtEl>
                                          <p:spTgt spid="114"/>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118"/>
                                        </p:tgtEl>
                                        <p:attrNameLst>
                                          <p:attrName>style.visibility</p:attrName>
                                        </p:attrNameLst>
                                      </p:cBhvr>
                                      <p:to>
                                        <p:strVal val="visible"/>
                                      </p:to>
                                    </p:set>
                                    <p:animEffect transition="in" filter="fade">
                                      <p:cBhvr>
                                        <p:cTn id="92" dur="100"/>
                                        <p:tgtEl>
                                          <p:spTgt spid="118"/>
                                        </p:tgtEl>
                                      </p:cBhvr>
                                    </p:animEffect>
                                  </p:childTnLst>
                                </p:cTn>
                              </p:par>
                            </p:childTnLst>
                          </p:cTn>
                        </p:par>
                        <p:par>
                          <p:cTn id="93" fill="hold">
                            <p:stCondLst>
                              <p:cond delay="800"/>
                            </p:stCondLst>
                            <p:childTnLst>
                              <p:par>
                                <p:cTn id="94" presetID="10" presetClass="entr" presetSubtype="0" fill="hold" grpId="0" nodeType="afterEffect">
                                  <p:stCondLst>
                                    <p:cond delay="0"/>
                                  </p:stCondLst>
                                  <p:childTnLst>
                                    <p:set>
                                      <p:cBhvr>
                                        <p:cTn id="95" dur="1" fill="hold">
                                          <p:stCondLst>
                                            <p:cond delay="0"/>
                                          </p:stCondLst>
                                        </p:cTn>
                                        <p:tgtEl>
                                          <p:spTgt spid="108"/>
                                        </p:tgtEl>
                                        <p:attrNameLst>
                                          <p:attrName>style.visibility</p:attrName>
                                        </p:attrNameLst>
                                      </p:cBhvr>
                                      <p:to>
                                        <p:strVal val="visible"/>
                                      </p:to>
                                    </p:set>
                                    <p:animEffect transition="in" filter="fade">
                                      <p:cBhvr>
                                        <p:cTn id="96" dur="100"/>
                                        <p:tgtEl>
                                          <p:spTgt spid="108"/>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113"/>
                                        </p:tgtEl>
                                        <p:attrNameLst>
                                          <p:attrName>style.visibility</p:attrName>
                                        </p:attrNameLst>
                                      </p:cBhvr>
                                      <p:to>
                                        <p:strVal val="visible"/>
                                      </p:to>
                                    </p:set>
                                    <p:animEffect transition="in" filter="fade">
                                      <p:cBhvr>
                                        <p:cTn id="99" dur="100"/>
                                        <p:tgtEl>
                                          <p:spTgt spid="113"/>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117"/>
                                        </p:tgtEl>
                                        <p:attrNameLst>
                                          <p:attrName>style.visibility</p:attrName>
                                        </p:attrNameLst>
                                      </p:cBhvr>
                                      <p:to>
                                        <p:strVal val="visible"/>
                                      </p:to>
                                    </p:set>
                                    <p:animEffect transition="in" filter="fade">
                                      <p:cBhvr>
                                        <p:cTn id="102" dur="100"/>
                                        <p:tgtEl>
                                          <p:spTgt spid="117"/>
                                        </p:tgtEl>
                                      </p:cBhvr>
                                    </p:animEffect>
                                  </p:childTnLst>
                                </p:cTn>
                              </p:par>
                            </p:childTnLst>
                          </p:cTn>
                        </p:par>
                        <p:par>
                          <p:cTn id="103" fill="hold">
                            <p:stCondLst>
                              <p:cond delay="900"/>
                            </p:stCondLst>
                            <p:childTnLst>
                              <p:par>
                                <p:cTn id="104" presetID="10" presetClass="entr" presetSubtype="0" fill="hold" grpId="0" nodeType="afterEffect">
                                  <p:stCondLst>
                                    <p:cond delay="0"/>
                                  </p:stCondLst>
                                  <p:childTnLst>
                                    <p:set>
                                      <p:cBhvr>
                                        <p:cTn id="105" dur="1" fill="hold">
                                          <p:stCondLst>
                                            <p:cond delay="0"/>
                                          </p:stCondLst>
                                        </p:cTn>
                                        <p:tgtEl>
                                          <p:spTgt spid="107"/>
                                        </p:tgtEl>
                                        <p:attrNameLst>
                                          <p:attrName>style.visibility</p:attrName>
                                        </p:attrNameLst>
                                      </p:cBhvr>
                                      <p:to>
                                        <p:strVal val="visible"/>
                                      </p:to>
                                    </p:set>
                                    <p:animEffect transition="in" filter="fade">
                                      <p:cBhvr>
                                        <p:cTn id="106" dur="100"/>
                                        <p:tgtEl>
                                          <p:spTgt spid="107"/>
                                        </p:tgtEl>
                                      </p:cBhvr>
                                    </p:animEffect>
                                  </p:childTnLst>
                                </p:cTn>
                              </p:par>
                              <p:par>
                                <p:cTn id="107" presetID="10" presetClass="entr" presetSubtype="0" fill="hold" grpId="0" nodeType="withEffect">
                                  <p:stCondLst>
                                    <p:cond delay="0"/>
                                  </p:stCondLst>
                                  <p:childTnLst>
                                    <p:set>
                                      <p:cBhvr>
                                        <p:cTn id="108" dur="1" fill="hold">
                                          <p:stCondLst>
                                            <p:cond delay="0"/>
                                          </p:stCondLst>
                                        </p:cTn>
                                        <p:tgtEl>
                                          <p:spTgt spid="112"/>
                                        </p:tgtEl>
                                        <p:attrNameLst>
                                          <p:attrName>style.visibility</p:attrName>
                                        </p:attrNameLst>
                                      </p:cBhvr>
                                      <p:to>
                                        <p:strVal val="visible"/>
                                      </p:to>
                                    </p:set>
                                    <p:animEffect transition="in" filter="fade">
                                      <p:cBhvr>
                                        <p:cTn id="109" dur="100"/>
                                        <p:tgtEl>
                                          <p:spTgt spid="112"/>
                                        </p:tgtEl>
                                      </p:cBhvr>
                                    </p:animEffect>
                                  </p:childTnLst>
                                </p:cTn>
                              </p:par>
                              <p:par>
                                <p:cTn id="110" presetID="10" presetClass="entr" presetSubtype="0" fill="hold" grpId="0" nodeType="withEffect">
                                  <p:stCondLst>
                                    <p:cond delay="0"/>
                                  </p:stCondLst>
                                  <p:childTnLst>
                                    <p:set>
                                      <p:cBhvr>
                                        <p:cTn id="111" dur="1" fill="hold">
                                          <p:stCondLst>
                                            <p:cond delay="0"/>
                                          </p:stCondLst>
                                        </p:cTn>
                                        <p:tgtEl>
                                          <p:spTgt spid="116"/>
                                        </p:tgtEl>
                                        <p:attrNameLst>
                                          <p:attrName>style.visibility</p:attrName>
                                        </p:attrNameLst>
                                      </p:cBhvr>
                                      <p:to>
                                        <p:strVal val="visible"/>
                                      </p:to>
                                    </p:set>
                                    <p:animEffect transition="in" filter="fade">
                                      <p:cBhvr>
                                        <p:cTn id="112" dur="100"/>
                                        <p:tgtEl>
                                          <p:spTgt spid="116"/>
                                        </p:tgtEl>
                                      </p:cBhvr>
                                    </p:animEffect>
                                  </p:childTnLst>
                                </p:cTn>
                              </p:par>
                            </p:childTnLst>
                          </p:cTn>
                        </p:par>
                        <p:par>
                          <p:cTn id="113" fill="hold">
                            <p:stCondLst>
                              <p:cond delay="1000"/>
                            </p:stCondLst>
                            <p:childTnLst>
                              <p:par>
                                <p:cTn id="114" presetID="10" presetClass="entr" presetSubtype="0" fill="hold" grpId="0" nodeType="afterEffect">
                                  <p:stCondLst>
                                    <p:cond delay="0"/>
                                  </p:stCondLst>
                                  <p:childTnLst>
                                    <p:set>
                                      <p:cBhvr>
                                        <p:cTn id="115" dur="1" fill="hold">
                                          <p:stCondLst>
                                            <p:cond delay="0"/>
                                          </p:stCondLst>
                                        </p:cTn>
                                        <p:tgtEl>
                                          <p:spTgt spid="106"/>
                                        </p:tgtEl>
                                        <p:attrNameLst>
                                          <p:attrName>style.visibility</p:attrName>
                                        </p:attrNameLst>
                                      </p:cBhvr>
                                      <p:to>
                                        <p:strVal val="visible"/>
                                      </p:to>
                                    </p:set>
                                    <p:animEffect transition="in" filter="fade">
                                      <p:cBhvr>
                                        <p:cTn id="116" dur="100"/>
                                        <p:tgtEl>
                                          <p:spTgt spid="106"/>
                                        </p:tgtEl>
                                      </p:cBhvr>
                                    </p:animEffect>
                                  </p:childTnLst>
                                </p:cTn>
                              </p:par>
                              <p:par>
                                <p:cTn id="117" presetID="10" presetClass="entr" presetSubtype="0" fill="hold" grpId="0" nodeType="withEffect">
                                  <p:stCondLst>
                                    <p:cond delay="0"/>
                                  </p:stCondLst>
                                  <p:childTnLst>
                                    <p:set>
                                      <p:cBhvr>
                                        <p:cTn id="118" dur="1" fill="hold">
                                          <p:stCondLst>
                                            <p:cond delay="0"/>
                                          </p:stCondLst>
                                        </p:cTn>
                                        <p:tgtEl>
                                          <p:spTgt spid="111"/>
                                        </p:tgtEl>
                                        <p:attrNameLst>
                                          <p:attrName>style.visibility</p:attrName>
                                        </p:attrNameLst>
                                      </p:cBhvr>
                                      <p:to>
                                        <p:strVal val="visible"/>
                                      </p:to>
                                    </p:set>
                                    <p:animEffect transition="in" filter="fade">
                                      <p:cBhvr>
                                        <p:cTn id="119" dur="100"/>
                                        <p:tgtEl>
                                          <p:spTgt spid="111"/>
                                        </p:tgtEl>
                                      </p:cBhvr>
                                    </p:animEffect>
                                  </p:childTnLst>
                                </p:cTn>
                              </p:par>
                              <p:par>
                                <p:cTn id="120" presetID="10" presetClass="entr" presetSubtype="0" fill="hold" grpId="0" nodeType="withEffect">
                                  <p:stCondLst>
                                    <p:cond delay="0"/>
                                  </p:stCondLst>
                                  <p:childTnLst>
                                    <p:set>
                                      <p:cBhvr>
                                        <p:cTn id="121" dur="1" fill="hold">
                                          <p:stCondLst>
                                            <p:cond delay="0"/>
                                          </p:stCondLst>
                                        </p:cTn>
                                        <p:tgtEl>
                                          <p:spTgt spid="115"/>
                                        </p:tgtEl>
                                        <p:attrNameLst>
                                          <p:attrName>style.visibility</p:attrName>
                                        </p:attrNameLst>
                                      </p:cBhvr>
                                      <p:to>
                                        <p:strVal val="visible"/>
                                      </p:to>
                                    </p:set>
                                    <p:animEffect transition="in" filter="fade">
                                      <p:cBhvr>
                                        <p:cTn id="122" dur="100"/>
                                        <p:tgtEl>
                                          <p:spTgt spid="115"/>
                                        </p:tgtEl>
                                      </p:cBhvr>
                                    </p:animEffect>
                                  </p:childTnLst>
                                </p:cTn>
                              </p:par>
                              <p:par>
                                <p:cTn id="123" presetID="10" presetClass="exit" presetSubtype="0" fill="hold" grpId="1" nodeType="withEffect">
                                  <p:stCondLst>
                                    <p:cond delay="0"/>
                                  </p:stCondLst>
                                  <p:childTnLst>
                                    <p:animEffect transition="out" filter="fade">
                                      <p:cBhvr>
                                        <p:cTn id="124" dur="100"/>
                                        <p:tgtEl>
                                          <p:spTgt spid="109"/>
                                        </p:tgtEl>
                                      </p:cBhvr>
                                    </p:animEffect>
                                    <p:set>
                                      <p:cBhvr>
                                        <p:cTn id="125" dur="1" fill="hold">
                                          <p:stCondLst>
                                            <p:cond delay="99"/>
                                          </p:stCondLst>
                                        </p:cTn>
                                        <p:tgtEl>
                                          <p:spTgt spid="109"/>
                                        </p:tgtEl>
                                        <p:attrNameLst>
                                          <p:attrName>style.visibility</p:attrName>
                                        </p:attrNameLst>
                                      </p:cBhvr>
                                      <p:to>
                                        <p:strVal val="hidden"/>
                                      </p:to>
                                    </p:set>
                                  </p:childTnLst>
                                </p:cTn>
                              </p:par>
                              <p:par>
                                <p:cTn id="126" presetID="10" presetClass="exit" presetSubtype="0" fill="hold" grpId="1" nodeType="withEffect">
                                  <p:stCondLst>
                                    <p:cond delay="0"/>
                                  </p:stCondLst>
                                  <p:childTnLst>
                                    <p:animEffect transition="out" filter="fade">
                                      <p:cBhvr>
                                        <p:cTn id="127" dur="100"/>
                                        <p:tgtEl>
                                          <p:spTgt spid="114"/>
                                        </p:tgtEl>
                                      </p:cBhvr>
                                    </p:animEffect>
                                    <p:set>
                                      <p:cBhvr>
                                        <p:cTn id="128" dur="1" fill="hold">
                                          <p:stCondLst>
                                            <p:cond delay="99"/>
                                          </p:stCondLst>
                                        </p:cTn>
                                        <p:tgtEl>
                                          <p:spTgt spid="114"/>
                                        </p:tgtEl>
                                        <p:attrNameLst>
                                          <p:attrName>style.visibility</p:attrName>
                                        </p:attrNameLst>
                                      </p:cBhvr>
                                      <p:to>
                                        <p:strVal val="hidden"/>
                                      </p:to>
                                    </p:set>
                                  </p:childTnLst>
                                </p:cTn>
                              </p:par>
                              <p:par>
                                <p:cTn id="129" presetID="10" presetClass="exit" presetSubtype="0" fill="hold" grpId="1" nodeType="withEffect">
                                  <p:stCondLst>
                                    <p:cond delay="0"/>
                                  </p:stCondLst>
                                  <p:childTnLst>
                                    <p:animEffect transition="out" filter="fade">
                                      <p:cBhvr>
                                        <p:cTn id="130" dur="100"/>
                                        <p:tgtEl>
                                          <p:spTgt spid="118"/>
                                        </p:tgtEl>
                                      </p:cBhvr>
                                    </p:animEffect>
                                    <p:set>
                                      <p:cBhvr>
                                        <p:cTn id="131" dur="1" fill="hold">
                                          <p:stCondLst>
                                            <p:cond delay="99"/>
                                          </p:stCondLst>
                                        </p:cTn>
                                        <p:tgtEl>
                                          <p:spTgt spid="118"/>
                                        </p:tgtEl>
                                        <p:attrNameLst>
                                          <p:attrName>style.visibility</p:attrName>
                                        </p:attrNameLst>
                                      </p:cBhvr>
                                      <p:to>
                                        <p:strVal val="hidden"/>
                                      </p:to>
                                    </p:set>
                                  </p:childTnLst>
                                </p:cTn>
                              </p:par>
                            </p:childTnLst>
                          </p:cTn>
                        </p:par>
                        <p:par>
                          <p:cTn id="132" fill="hold">
                            <p:stCondLst>
                              <p:cond delay="1100"/>
                            </p:stCondLst>
                            <p:childTnLst>
                              <p:par>
                                <p:cTn id="133" presetID="10" presetClass="exit" presetSubtype="0" fill="hold" grpId="1" nodeType="afterEffect">
                                  <p:stCondLst>
                                    <p:cond delay="0"/>
                                  </p:stCondLst>
                                  <p:childTnLst>
                                    <p:animEffect transition="out" filter="fade">
                                      <p:cBhvr>
                                        <p:cTn id="134" dur="100"/>
                                        <p:tgtEl>
                                          <p:spTgt spid="108"/>
                                        </p:tgtEl>
                                      </p:cBhvr>
                                    </p:animEffect>
                                    <p:set>
                                      <p:cBhvr>
                                        <p:cTn id="135" dur="1" fill="hold">
                                          <p:stCondLst>
                                            <p:cond delay="99"/>
                                          </p:stCondLst>
                                        </p:cTn>
                                        <p:tgtEl>
                                          <p:spTgt spid="108"/>
                                        </p:tgtEl>
                                        <p:attrNameLst>
                                          <p:attrName>style.visibility</p:attrName>
                                        </p:attrNameLst>
                                      </p:cBhvr>
                                      <p:to>
                                        <p:strVal val="hidden"/>
                                      </p:to>
                                    </p:set>
                                  </p:childTnLst>
                                </p:cTn>
                              </p:par>
                              <p:par>
                                <p:cTn id="136" presetID="10" presetClass="exit" presetSubtype="0" fill="hold" grpId="1" nodeType="withEffect">
                                  <p:stCondLst>
                                    <p:cond delay="0"/>
                                  </p:stCondLst>
                                  <p:childTnLst>
                                    <p:animEffect transition="out" filter="fade">
                                      <p:cBhvr>
                                        <p:cTn id="137" dur="100"/>
                                        <p:tgtEl>
                                          <p:spTgt spid="113"/>
                                        </p:tgtEl>
                                      </p:cBhvr>
                                    </p:animEffect>
                                    <p:set>
                                      <p:cBhvr>
                                        <p:cTn id="138" dur="1" fill="hold">
                                          <p:stCondLst>
                                            <p:cond delay="99"/>
                                          </p:stCondLst>
                                        </p:cTn>
                                        <p:tgtEl>
                                          <p:spTgt spid="113"/>
                                        </p:tgtEl>
                                        <p:attrNameLst>
                                          <p:attrName>style.visibility</p:attrName>
                                        </p:attrNameLst>
                                      </p:cBhvr>
                                      <p:to>
                                        <p:strVal val="hidden"/>
                                      </p:to>
                                    </p:set>
                                  </p:childTnLst>
                                </p:cTn>
                              </p:par>
                              <p:par>
                                <p:cTn id="139" presetID="10" presetClass="exit" presetSubtype="0" fill="hold" grpId="1" nodeType="withEffect">
                                  <p:stCondLst>
                                    <p:cond delay="0"/>
                                  </p:stCondLst>
                                  <p:childTnLst>
                                    <p:animEffect transition="out" filter="fade">
                                      <p:cBhvr>
                                        <p:cTn id="140" dur="100"/>
                                        <p:tgtEl>
                                          <p:spTgt spid="117"/>
                                        </p:tgtEl>
                                      </p:cBhvr>
                                    </p:animEffect>
                                    <p:set>
                                      <p:cBhvr>
                                        <p:cTn id="141" dur="1" fill="hold">
                                          <p:stCondLst>
                                            <p:cond delay="99"/>
                                          </p:stCondLst>
                                        </p:cTn>
                                        <p:tgtEl>
                                          <p:spTgt spid="117"/>
                                        </p:tgtEl>
                                        <p:attrNameLst>
                                          <p:attrName>style.visibility</p:attrName>
                                        </p:attrNameLst>
                                      </p:cBhvr>
                                      <p:to>
                                        <p:strVal val="hidden"/>
                                      </p:to>
                                    </p:set>
                                  </p:childTnLst>
                                </p:cTn>
                              </p:par>
                            </p:childTnLst>
                          </p:cTn>
                        </p:par>
                        <p:par>
                          <p:cTn id="142" fill="hold">
                            <p:stCondLst>
                              <p:cond delay="1200"/>
                            </p:stCondLst>
                            <p:childTnLst>
                              <p:par>
                                <p:cTn id="143" presetID="10" presetClass="exit" presetSubtype="0" fill="hold" grpId="1" nodeType="afterEffect">
                                  <p:stCondLst>
                                    <p:cond delay="0"/>
                                  </p:stCondLst>
                                  <p:childTnLst>
                                    <p:animEffect transition="out" filter="fade">
                                      <p:cBhvr>
                                        <p:cTn id="144" dur="100"/>
                                        <p:tgtEl>
                                          <p:spTgt spid="107"/>
                                        </p:tgtEl>
                                      </p:cBhvr>
                                    </p:animEffect>
                                    <p:set>
                                      <p:cBhvr>
                                        <p:cTn id="145" dur="1" fill="hold">
                                          <p:stCondLst>
                                            <p:cond delay="99"/>
                                          </p:stCondLst>
                                        </p:cTn>
                                        <p:tgtEl>
                                          <p:spTgt spid="107"/>
                                        </p:tgtEl>
                                        <p:attrNameLst>
                                          <p:attrName>style.visibility</p:attrName>
                                        </p:attrNameLst>
                                      </p:cBhvr>
                                      <p:to>
                                        <p:strVal val="hidden"/>
                                      </p:to>
                                    </p:set>
                                  </p:childTnLst>
                                </p:cTn>
                              </p:par>
                              <p:par>
                                <p:cTn id="146" presetID="10" presetClass="exit" presetSubtype="0" fill="hold" grpId="1" nodeType="withEffect">
                                  <p:stCondLst>
                                    <p:cond delay="0"/>
                                  </p:stCondLst>
                                  <p:childTnLst>
                                    <p:animEffect transition="out" filter="fade">
                                      <p:cBhvr>
                                        <p:cTn id="147" dur="100"/>
                                        <p:tgtEl>
                                          <p:spTgt spid="112"/>
                                        </p:tgtEl>
                                      </p:cBhvr>
                                    </p:animEffect>
                                    <p:set>
                                      <p:cBhvr>
                                        <p:cTn id="148" dur="1" fill="hold">
                                          <p:stCondLst>
                                            <p:cond delay="99"/>
                                          </p:stCondLst>
                                        </p:cTn>
                                        <p:tgtEl>
                                          <p:spTgt spid="112"/>
                                        </p:tgtEl>
                                        <p:attrNameLst>
                                          <p:attrName>style.visibility</p:attrName>
                                        </p:attrNameLst>
                                      </p:cBhvr>
                                      <p:to>
                                        <p:strVal val="hidden"/>
                                      </p:to>
                                    </p:set>
                                  </p:childTnLst>
                                </p:cTn>
                              </p:par>
                              <p:par>
                                <p:cTn id="149" presetID="10" presetClass="exit" presetSubtype="0" fill="hold" grpId="1" nodeType="withEffect">
                                  <p:stCondLst>
                                    <p:cond delay="0"/>
                                  </p:stCondLst>
                                  <p:childTnLst>
                                    <p:animEffect transition="out" filter="fade">
                                      <p:cBhvr>
                                        <p:cTn id="150" dur="100"/>
                                        <p:tgtEl>
                                          <p:spTgt spid="116"/>
                                        </p:tgtEl>
                                      </p:cBhvr>
                                    </p:animEffect>
                                    <p:set>
                                      <p:cBhvr>
                                        <p:cTn id="151" dur="1" fill="hold">
                                          <p:stCondLst>
                                            <p:cond delay="99"/>
                                          </p:stCondLst>
                                        </p:cTn>
                                        <p:tgtEl>
                                          <p:spTgt spid="116"/>
                                        </p:tgtEl>
                                        <p:attrNameLst>
                                          <p:attrName>style.visibility</p:attrName>
                                        </p:attrNameLst>
                                      </p:cBhvr>
                                      <p:to>
                                        <p:strVal val="hidden"/>
                                      </p:to>
                                    </p:set>
                                  </p:childTnLst>
                                </p:cTn>
                              </p:par>
                            </p:childTnLst>
                          </p:cTn>
                        </p:par>
                        <p:par>
                          <p:cTn id="152" fill="hold">
                            <p:stCondLst>
                              <p:cond delay="1300"/>
                            </p:stCondLst>
                            <p:childTnLst>
                              <p:par>
                                <p:cTn id="153" presetID="10" presetClass="exit" presetSubtype="0" fill="hold" grpId="1" nodeType="afterEffect">
                                  <p:stCondLst>
                                    <p:cond delay="0"/>
                                  </p:stCondLst>
                                  <p:childTnLst>
                                    <p:animEffect transition="out" filter="fade">
                                      <p:cBhvr>
                                        <p:cTn id="154" dur="100"/>
                                        <p:tgtEl>
                                          <p:spTgt spid="106"/>
                                        </p:tgtEl>
                                      </p:cBhvr>
                                    </p:animEffect>
                                    <p:set>
                                      <p:cBhvr>
                                        <p:cTn id="155" dur="1" fill="hold">
                                          <p:stCondLst>
                                            <p:cond delay="99"/>
                                          </p:stCondLst>
                                        </p:cTn>
                                        <p:tgtEl>
                                          <p:spTgt spid="106"/>
                                        </p:tgtEl>
                                        <p:attrNameLst>
                                          <p:attrName>style.visibility</p:attrName>
                                        </p:attrNameLst>
                                      </p:cBhvr>
                                      <p:to>
                                        <p:strVal val="hidden"/>
                                      </p:to>
                                    </p:set>
                                  </p:childTnLst>
                                </p:cTn>
                              </p:par>
                              <p:par>
                                <p:cTn id="156" presetID="10" presetClass="exit" presetSubtype="0" fill="hold" grpId="1" nodeType="withEffect">
                                  <p:stCondLst>
                                    <p:cond delay="0"/>
                                  </p:stCondLst>
                                  <p:childTnLst>
                                    <p:animEffect transition="out" filter="fade">
                                      <p:cBhvr>
                                        <p:cTn id="157" dur="100"/>
                                        <p:tgtEl>
                                          <p:spTgt spid="111"/>
                                        </p:tgtEl>
                                      </p:cBhvr>
                                    </p:animEffect>
                                    <p:set>
                                      <p:cBhvr>
                                        <p:cTn id="158" dur="1" fill="hold">
                                          <p:stCondLst>
                                            <p:cond delay="99"/>
                                          </p:stCondLst>
                                        </p:cTn>
                                        <p:tgtEl>
                                          <p:spTgt spid="111"/>
                                        </p:tgtEl>
                                        <p:attrNameLst>
                                          <p:attrName>style.visibility</p:attrName>
                                        </p:attrNameLst>
                                      </p:cBhvr>
                                      <p:to>
                                        <p:strVal val="hidden"/>
                                      </p:to>
                                    </p:set>
                                  </p:childTnLst>
                                </p:cTn>
                              </p:par>
                              <p:par>
                                <p:cTn id="159" presetID="10" presetClass="exit" presetSubtype="0" fill="hold" grpId="1" nodeType="withEffect">
                                  <p:stCondLst>
                                    <p:cond delay="0"/>
                                  </p:stCondLst>
                                  <p:childTnLst>
                                    <p:animEffect transition="out" filter="fade">
                                      <p:cBhvr>
                                        <p:cTn id="160" dur="100"/>
                                        <p:tgtEl>
                                          <p:spTgt spid="115"/>
                                        </p:tgtEl>
                                      </p:cBhvr>
                                    </p:animEffect>
                                    <p:set>
                                      <p:cBhvr>
                                        <p:cTn id="161" dur="1" fill="hold">
                                          <p:stCondLst>
                                            <p:cond delay="99"/>
                                          </p:stCondLst>
                                        </p:cTn>
                                        <p:tgtEl>
                                          <p:spTgt spid="1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P spid="57" grpId="1" animBg="1"/>
      <p:bldP spid="58" grpId="0" animBg="1"/>
      <p:bldP spid="58" grpId="1" animBg="1"/>
      <p:bldP spid="59" grpId="0" animBg="1"/>
      <p:bldP spid="59" grpId="1" animBg="1"/>
      <p:bldP spid="60" grpId="0" animBg="1"/>
      <p:bldP spid="60" grpId="1" animBg="1"/>
      <p:bldP spid="98" grpId="0" animBg="1"/>
      <p:bldP spid="98" grpId="1" animBg="1"/>
      <p:bldP spid="99" grpId="0" animBg="1"/>
      <p:bldP spid="99" grpId="1" animBg="1"/>
      <p:bldP spid="100" grpId="0" animBg="1"/>
      <p:bldP spid="100" grpId="1" animBg="1"/>
      <p:bldP spid="101" grpId="0" animBg="1"/>
      <p:bldP spid="101" grpId="1" animBg="1"/>
      <p:bldP spid="102" grpId="0" animBg="1"/>
      <p:bldP spid="102" grpId="1" animBg="1"/>
      <p:bldP spid="103" grpId="0" animBg="1"/>
      <p:bldP spid="103" grpId="1" animBg="1"/>
      <p:bldP spid="104" grpId="0" animBg="1"/>
      <p:bldP spid="104" grpId="1" animBg="1"/>
      <p:bldP spid="105" grpId="0" animBg="1"/>
      <p:bldP spid="105" grpId="1" animBg="1"/>
      <p:bldP spid="106" grpId="0" animBg="1"/>
      <p:bldP spid="106" grpId="1" animBg="1"/>
      <p:bldP spid="107" grpId="0" animBg="1"/>
      <p:bldP spid="107" grpId="1" animBg="1"/>
      <p:bldP spid="108" grpId="0" animBg="1"/>
      <p:bldP spid="108" grpId="1" animBg="1"/>
      <p:bldP spid="109" grpId="0" animBg="1"/>
      <p:bldP spid="109" grpId="1" animBg="1"/>
      <p:bldP spid="111" grpId="0" animBg="1"/>
      <p:bldP spid="111" grpId="1" animBg="1"/>
      <p:bldP spid="112" grpId="0" animBg="1"/>
      <p:bldP spid="112" grpId="1" animBg="1"/>
      <p:bldP spid="113" grpId="0" animBg="1"/>
      <p:bldP spid="113" grpId="1" animBg="1"/>
      <p:bldP spid="114" grpId="0" animBg="1"/>
      <p:bldP spid="114" grpId="1" animBg="1"/>
      <p:bldP spid="115" grpId="0" animBg="1"/>
      <p:bldP spid="115" grpId="1" animBg="1"/>
      <p:bldP spid="116" grpId="0" animBg="1"/>
      <p:bldP spid="116" grpId="1" animBg="1"/>
      <p:bldP spid="117" grpId="0" animBg="1"/>
      <p:bldP spid="117" grpId="1" animBg="1"/>
      <p:bldP spid="118" grpId="0" animBg="1"/>
      <p:bldP spid="118" grpId="1"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366713" y="325438"/>
            <a:ext cx="8410575" cy="460375"/>
          </a:xfrm>
        </p:spPr>
        <p:txBody>
          <a:bodyPr/>
          <a:lstStyle/>
          <a:p>
            <a:r>
              <a:rPr lang="en-US" sz="2800" dirty="0">
                <a:solidFill>
                  <a:srgbClr val="2C95DD"/>
                </a:solidFill>
              </a:rPr>
              <a:t>HA 2 - Elastic </a:t>
            </a:r>
            <a:r>
              <a:rPr lang="en-US" sz="2800" dirty="0" smtClean="0">
                <a:solidFill>
                  <a:srgbClr val="2C95DD"/>
                </a:solidFill>
              </a:rPr>
              <a:t>Runtime Processes </a:t>
            </a:r>
            <a:r>
              <a:rPr lang="en-US" sz="2800" dirty="0">
                <a:solidFill>
                  <a:srgbClr val="2C95DD"/>
                </a:solidFill>
              </a:rPr>
              <a:t>are Monitored</a:t>
            </a:r>
          </a:p>
        </p:txBody>
      </p:sp>
      <p:sp>
        <p:nvSpPr>
          <p:cNvPr id="4" name="Rounded Rectangle 3"/>
          <p:cNvSpPr/>
          <p:nvPr/>
        </p:nvSpPr>
        <p:spPr>
          <a:xfrm>
            <a:off x="366713" y="971550"/>
            <a:ext cx="5576887" cy="3428999"/>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5" name="Rounded Rectangle 4"/>
          <p:cNvSpPr/>
          <p:nvPr/>
        </p:nvSpPr>
        <p:spPr>
          <a:xfrm>
            <a:off x="5943600" y="971550"/>
            <a:ext cx="2856952" cy="3428999"/>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6" name="Rectangle 5"/>
          <p:cNvSpPr/>
          <p:nvPr/>
        </p:nvSpPr>
        <p:spPr>
          <a:xfrm>
            <a:off x="6990119" y="4031218"/>
            <a:ext cx="1696681" cy="369332"/>
          </a:xfrm>
          <a:prstGeom prst="rect">
            <a:avLst/>
          </a:prstGeom>
        </p:spPr>
        <p:txBody>
          <a:bodyPr wrap="square">
            <a:spAutoFit/>
          </a:bodyPr>
          <a:lstStyle/>
          <a:p>
            <a:pPr algn="r" fontAlgn="auto">
              <a:spcBef>
                <a:spcPts val="0"/>
              </a:spcBef>
              <a:spcAft>
                <a:spcPts val="0"/>
              </a:spcAft>
            </a:pPr>
            <a:r>
              <a:rPr lang="en-US" dirty="0" err="1" smtClean="0">
                <a:solidFill>
                  <a:prstClr val="black"/>
                </a:solidFill>
                <a:latin typeface="Calibri"/>
              </a:rPr>
              <a:t>IaaS</a:t>
            </a:r>
            <a:endParaRPr lang="en-US" dirty="0">
              <a:solidFill>
                <a:prstClr val="black"/>
              </a:solidFill>
              <a:latin typeface="Calibri"/>
            </a:endParaRPr>
          </a:p>
        </p:txBody>
      </p:sp>
      <p:sp>
        <p:nvSpPr>
          <p:cNvPr id="7" name="Rectangle 6"/>
          <p:cNvSpPr/>
          <p:nvPr/>
        </p:nvSpPr>
        <p:spPr>
          <a:xfrm>
            <a:off x="2362200" y="4031218"/>
            <a:ext cx="3487929" cy="369332"/>
          </a:xfrm>
          <a:prstGeom prst="rect">
            <a:avLst/>
          </a:prstGeom>
        </p:spPr>
        <p:txBody>
          <a:bodyPr wrap="square">
            <a:spAutoFit/>
          </a:bodyPr>
          <a:lstStyle/>
          <a:p>
            <a:pPr algn="r" fontAlgn="auto">
              <a:spcBef>
                <a:spcPts val="0"/>
              </a:spcBef>
              <a:spcAft>
                <a:spcPts val="0"/>
              </a:spcAft>
            </a:pPr>
            <a:r>
              <a:rPr lang="en-US" dirty="0" smtClean="0">
                <a:solidFill>
                  <a:prstClr val="black"/>
                </a:solidFill>
                <a:latin typeface="Calibri"/>
              </a:rPr>
              <a:t>Pivotal CF Operations Manager</a:t>
            </a:r>
            <a:endParaRPr lang="en-US" dirty="0">
              <a:solidFill>
                <a:prstClr val="black"/>
              </a:solidFill>
              <a:latin typeface="Calibri"/>
            </a:endParaRPr>
          </a:p>
        </p:txBody>
      </p:sp>
      <p:sp>
        <p:nvSpPr>
          <p:cNvPr id="8" name="Rounded Rectangle 7"/>
          <p:cNvSpPr>
            <a:spLocks noChangeArrowheads="1"/>
          </p:cNvSpPr>
          <p:nvPr/>
        </p:nvSpPr>
        <p:spPr bwMode="auto">
          <a:xfrm>
            <a:off x="8153400" y="57150"/>
            <a:ext cx="914399" cy="278034"/>
          </a:xfrm>
          <a:prstGeom prst="roundRect">
            <a:avLst>
              <a:gd name="adj" fmla="val 16667"/>
            </a:avLst>
          </a:prstGeom>
          <a:solidFill>
            <a:schemeClr val="accent3"/>
          </a:solidFill>
          <a:ln w="19050">
            <a:solidFill>
              <a:schemeClr val="bg1"/>
            </a:solidFill>
            <a:round/>
            <a:headEnd/>
            <a:tailEnd/>
          </a:ln>
          <a:effectLst>
            <a:outerShdw blurRad="40000" dist="20000" dir="5400000" rotWithShape="0">
              <a:srgbClr val="808080">
                <a:alpha val="37999"/>
              </a:srgbClr>
            </a:outerShdw>
          </a:effectLst>
        </p:spPr>
        <p:txBody>
          <a:bodyPr anchor="ctr"/>
          <a:lstStyle/>
          <a:p>
            <a:pPr algn="ctr" fontAlgn="auto">
              <a:spcBef>
                <a:spcPts val="0"/>
              </a:spcBef>
              <a:spcAft>
                <a:spcPts val="0"/>
              </a:spcAft>
              <a:defRPr/>
            </a:pPr>
            <a:r>
              <a:rPr lang="en-US" sz="1200" dirty="0" err="1" smtClean="0">
                <a:solidFill>
                  <a:schemeClr val="lt1"/>
                </a:solidFill>
              </a:rPr>
              <a:t>PaaS</a:t>
            </a:r>
            <a:r>
              <a:rPr lang="en-US" sz="1200" dirty="0" smtClean="0">
                <a:solidFill>
                  <a:schemeClr val="lt1"/>
                </a:solidFill>
              </a:rPr>
              <a:t> Ops</a:t>
            </a:r>
            <a:endParaRPr lang="en-US" sz="1200" dirty="0">
              <a:solidFill>
                <a:schemeClr val="lt1"/>
              </a:solidFill>
              <a:latin typeface="+mn-lt"/>
              <a:ea typeface="+mn-ea"/>
            </a:endParaRPr>
          </a:p>
        </p:txBody>
      </p:sp>
      <p:grpSp>
        <p:nvGrpSpPr>
          <p:cNvPr id="9" name="Group 8"/>
          <p:cNvGrpSpPr/>
          <p:nvPr/>
        </p:nvGrpSpPr>
        <p:grpSpPr>
          <a:xfrm>
            <a:off x="6168884" y="1215518"/>
            <a:ext cx="2406385" cy="807464"/>
            <a:chOff x="6168884" y="1428750"/>
            <a:chExt cx="2406385" cy="807464"/>
          </a:xfrm>
        </p:grpSpPr>
        <p:sp>
          <p:nvSpPr>
            <p:cNvPr id="10" name="Rounded Rectangle 9"/>
            <p:cNvSpPr>
              <a:spLocks noChangeArrowheads="1"/>
            </p:cNvSpPr>
            <p:nvPr/>
          </p:nvSpPr>
          <p:spPr bwMode="auto">
            <a:xfrm>
              <a:off x="6168884" y="1428750"/>
              <a:ext cx="2406385" cy="8074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0" rIns="0" bIns="91440" anchor="b" anchorCtr="0"/>
            <a:lstStyle/>
            <a:p>
              <a:pPr algn="ctr" fontAlgn="auto">
                <a:spcBef>
                  <a:spcPts val="0"/>
                </a:spcBef>
                <a:spcAft>
                  <a:spcPts val="0"/>
                </a:spcAft>
                <a:defRPr/>
              </a:pPr>
              <a:r>
                <a:rPr lang="en-US" sz="1200" b="1" dirty="0" smtClean="0">
                  <a:solidFill>
                    <a:schemeClr val="bg1"/>
                  </a:solidFill>
                </a:rPr>
                <a:t>BBS</a:t>
              </a:r>
              <a:endParaRPr lang="en-US" sz="1200" b="1" dirty="0">
                <a:solidFill>
                  <a:schemeClr val="bg1"/>
                </a:solidFill>
                <a:latin typeface="+mn-lt"/>
                <a:ea typeface="+mn-ea"/>
              </a:endParaRPr>
            </a:p>
          </p:txBody>
        </p:sp>
        <p:sp>
          <p:nvSpPr>
            <p:cNvPr id="11" name="Rounded Rectangle 10"/>
            <p:cNvSpPr/>
            <p:nvPr/>
          </p:nvSpPr>
          <p:spPr>
            <a:xfrm>
              <a:off x="6248400" y="1504950"/>
              <a:ext cx="609600" cy="228600"/>
            </a:xfrm>
            <a:prstGeom prst="roundRect">
              <a:avLst/>
            </a:prstGeom>
            <a:solidFill>
              <a:srgbClr val="00685D"/>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smtClean="0"/>
                <a:t>AGENT</a:t>
              </a:r>
              <a:endParaRPr lang="en-US" sz="1000" b="1" dirty="0"/>
            </a:p>
          </p:txBody>
        </p:sp>
        <p:grpSp>
          <p:nvGrpSpPr>
            <p:cNvPr id="13" name="Group 12"/>
            <p:cNvGrpSpPr/>
            <p:nvPr/>
          </p:nvGrpSpPr>
          <p:grpSpPr>
            <a:xfrm>
              <a:off x="8176597" y="1504950"/>
              <a:ext cx="333374" cy="228600"/>
              <a:chOff x="7558089" y="1504950"/>
              <a:chExt cx="333374" cy="228600"/>
            </a:xfrm>
          </p:grpSpPr>
          <p:sp>
            <p:nvSpPr>
              <p:cNvPr id="14" name="Rounded Rectangle 13"/>
              <p:cNvSpPr/>
              <p:nvPr/>
            </p:nvSpPr>
            <p:spPr>
              <a:xfrm>
                <a:off x="7573959" y="1504950"/>
                <a:ext cx="304800" cy="228600"/>
              </a:xfrm>
              <a:prstGeom prst="round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000" b="1" dirty="0"/>
              </a:p>
            </p:txBody>
          </p:sp>
          <p:sp>
            <p:nvSpPr>
              <p:cNvPr id="15" name="Freeform 14"/>
              <p:cNvSpPr/>
              <p:nvPr/>
            </p:nvSpPr>
            <p:spPr>
              <a:xfrm>
                <a:off x="7558089" y="1524000"/>
                <a:ext cx="333374" cy="188119"/>
              </a:xfrm>
              <a:custGeom>
                <a:avLst/>
                <a:gdLst>
                  <a:gd name="connsiteX0" fmla="*/ 0 w 172064"/>
                  <a:gd name="connsiteY0" fmla="*/ 68826 h 132736"/>
                  <a:gd name="connsiteX1" fmla="*/ 51619 w 172064"/>
                  <a:gd name="connsiteY1" fmla="*/ 68826 h 132736"/>
                  <a:gd name="connsiteX2" fmla="*/ 61452 w 172064"/>
                  <a:gd name="connsiteY2" fmla="*/ 19665 h 132736"/>
                  <a:gd name="connsiteX3" fmla="*/ 76200 w 172064"/>
                  <a:gd name="connsiteY3" fmla="*/ 110613 h 132736"/>
                  <a:gd name="connsiteX4" fmla="*/ 88490 w 172064"/>
                  <a:gd name="connsiteY4" fmla="*/ 63910 h 132736"/>
                  <a:gd name="connsiteX5" fmla="*/ 108155 w 172064"/>
                  <a:gd name="connsiteY5" fmla="*/ 63910 h 132736"/>
                  <a:gd name="connsiteX6" fmla="*/ 120445 w 172064"/>
                  <a:gd name="connsiteY6" fmla="*/ 0 h 132736"/>
                  <a:gd name="connsiteX7" fmla="*/ 135194 w 172064"/>
                  <a:gd name="connsiteY7" fmla="*/ 132736 h 132736"/>
                  <a:gd name="connsiteX8" fmla="*/ 145026 w 172064"/>
                  <a:gd name="connsiteY8" fmla="*/ 58994 h 132736"/>
                  <a:gd name="connsiteX9" fmla="*/ 169606 w 172064"/>
                  <a:gd name="connsiteY9" fmla="*/ 58994 h 132736"/>
                  <a:gd name="connsiteX10" fmla="*/ 172064 w 172064"/>
                  <a:gd name="connsiteY10" fmla="*/ 61452 h 132736"/>
                  <a:gd name="connsiteX0" fmla="*/ 0 w 161775"/>
                  <a:gd name="connsiteY0" fmla="*/ 68826 h 132736"/>
                  <a:gd name="connsiteX1" fmla="*/ 41330 w 161775"/>
                  <a:gd name="connsiteY1" fmla="*/ 68826 h 132736"/>
                  <a:gd name="connsiteX2" fmla="*/ 51163 w 161775"/>
                  <a:gd name="connsiteY2" fmla="*/ 19665 h 132736"/>
                  <a:gd name="connsiteX3" fmla="*/ 65911 w 161775"/>
                  <a:gd name="connsiteY3" fmla="*/ 110613 h 132736"/>
                  <a:gd name="connsiteX4" fmla="*/ 78201 w 161775"/>
                  <a:gd name="connsiteY4" fmla="*/ 63910 h 132736"/>
                  <a:gd name="connsiteX5" fmla="*/ 97866 w 161775"/>
                  <a:gd name="connsiteY5" fmla="*/ 63910 h 132736"/>
                  <a:gd name="connsiteX6" fmla="*/ 110156 w 161775"/>
                  <a:gd name="connsiteY6" fmla="*/ 0 h 132736"/>
                  <a:gd name="connsiteX7" fmla="*/ 124905 w 161775"/>
                  <a:gd name="connsiteY7" fmla="*/ 132736 h 132736"/>
                  <a:gd name="connsiteX8" fmla="*/ 134737 w 161775"/>
                  <a:gd name="connsiteY8" fmla="*/ 58994 h 132736"/>
                  <a:gd name="connsiteX9" fmla="*/ 159317 w 161775"/>
                  <a:gd name="connsiteY9" fmla="*/ 58994 h 132736"/>
                  <a:gd name="connsiteX10" fmla="*/ 161775 w 161775"/>
                  <a:gd name="connsiteY10" fmla="*/ 61452 h 132736"/>
                  <a:gd name="connsiteX0" fmla="*/ 0 w 147370"/>
                  <a:gd name="connsiteY0" fmla="*/ 70885 h 132736"/>
                  <a:gd name="connsiteX1" fmla="*/ 26925 w 147370"/>
                  <a:gd name="connsiteY1" fmla="*/ 68826 h 132736"/>
                  <a:gd name="connsiteX2" fmla="*/ 36758 w 147370"/>
                  <a:gd name="connsiteY2" fmla="*/ 19665 h 132736"/>
                  <a:gd name="connsiteX3" fmla="*/ 51506 w 147370"/>
                  <a:gd name="connsiteY3" fmla="*/ 110613 h 132736"/>
                  <a:gd name="connsiteX4" fmla="*/ 63796 w 147370"/>
                  <a:gd name="connsiteY4" fmla="*/ 63910 h 132736"/>
                  <a:gd name="connsiteX5" fmla="*/ 83461 w 147370"/>
                  <a:gd name="connsiteY5" fmla="*/ 63910 h 132736"/>
                  <a:gd name="connsiteX6" fmla="*/ 95751 w 147370"/>
                  <a:gd name="connsiteY6" fmla="*/ 0 h 132736"/>
                  <a:gd name="connsiteX7" fmla="*/ 110500 w 147370"/>
                  <a:gd name="connsiteY7" fmla="*/ 132736 h 132736"/>
                  <a:gd name="connsiteX8" fmla="*/ 120332 w 147370"/>
                  <a:gd name="connsiteY8" fmla="*/ 58994 h 132736"/>
                  <a:gd name="connsiteX9" fmla="*/ 144912 w 147370"/>
                  <a:gd name="connsiteY9" fmla="*/ 58994 h 132736"/>
                  <a:gd name="connsiteX10" fmla="*/ 147370 w 147370"/>
                  <a:gd name="connsiteY10" fmla="*/ 61452 h 132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370" h="132736">
                    <a:moveTo>
                      <a:pt x="0" y="70885"/>
                    </a:moveTo>
                    <a:lnTo>
                      <a:pt x="26925" y="68826"/>
                    </a:lnTo>
                    <a:lnTo>
                      <a:pt x="36758" y="19665"/>
                    </a:lnTo>
                    <a:lnTo>
                      <a:pt x="51506" y="110613"/>
                    </a:lnTo>
                    <a:lnTo>
                      <a:pt x="63796" y="63910"/>
                    </a:lnTo>
                    <a:lnTo>
                      <a:pt x="83461" y="63910"/>
                    </a:lnTo>
                    <a:lnTo>
                      <a:pt x="95751" y="0"/>
                    </a:lnTo>
                    <a:lnTo>
                      <a:pt x="110500" y="132736"/>
                    </a:lnTo>
                    <a:lnTo>
                      <a:pt x="120332" y="58994"/>
                    </a:lnTo>
                    <a:lnTo>
                      <a:pt x="144912" y="58994"/>
                    </a:lnTo>
                    <a:lnTo>
                      <a:pt x="147370" y="61452"/>
                    </a:lnTo>
                  </a:path>
                </a:pathLst>
              </a:custGeom>
              <a:noFill/>
              <a:ln w="19050">
                <a:solidFill>
                  <a:srgbClr val="3392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6" name="Group 15"/>
          <p:cNvGrpSpPr/>
          <p:nvPr/>
        </p:nvGrpSpPr>
        <p:grpSpPr>
          <a:xfrm>
            <a:off x="6168884" y="2198434"/>
            <a:ext cx="2406385" cy="807464"/>
            <a:chOff x="6168884" y="2297686"/>
            <a:chExt cx="2406385" cy="807464"/>
          </a:xfrm>
        </p:grpSpPr>
        <p:sp>
          <p:nvSpPr>
            <p:cNvPr id="17" name="Rounded Rectangle 16"/>
            <p:cNvSpPr>
              <a:spLocks noChangeArrowheads="1"/>
            </p:cNvSpPr>
            <p:nvPr/>
          </p:nvSpPr>
          <p:spPr bwMode="auto">
            <a:xfrm>
              <a:off x="6168884" y="2297686"/>
              <a:ext cx="2406385" cy="8074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0" rIns="0" bIns="91440" anchor="b" anchorCtr="0"/>
            <a:lstStyle/>
            <a:p>
              <a:pPr algn="ctr" fontAlgn="auto">
                <a:spcBef>
                  <a:spcPts val="0"/>
                </a:spcBef>
                <a:spcAft>
                  <a:spcPts val="0"/>
                </a:spcAft>
                <a:defRPr/>
              </a:pPr>
              <a:r>
                <a:rPr lang="en-US" sz="1200" b="1" dirty="0" smtClean="0">
                  <a:solidFill>
                    <a:schemeClr val="bg1"/>
                  </a:solidFill>
                  <a:latin typeface="+mn-lt"/>
                  <a:ea typeface="+mn-ea"/>
                </a:rPr>
                <a:t>     </a:t>
              </a:r>
              <a:r>
                <a:rPr lang="en-US" sz="1200" b="1" dirty="0" smtClean="0">
                  <a:solidFill>
                    <a:schemeClr val="bg1"/>
                  </a:solidFill>
                </a:rPr>
                <a:t>CELL</a:t>
              </a:r>
              <a:endParaRPr lang="en-US" sz="1200" b="1" dirty="0">
                <a:solidFill>
                  <a:schemeClr val="bg1"/>
                </a:solidFill>
                <a:latin typeface="+mn-lt"/>
                <a:ea typeface="+mn-ea"/>
              </a:endParaRPr>
            </a:p>
          </p:txBody>
        </p:sp>
        <p:sp>
          <p:nvSpPr>
            <p:cNvPr id="18" name="Oval 170"/>
            <p:cNvSpPr/>
            <p:nvPr/>
          </p:nvSpPr>
          <p:spPr>
            <a:xfrm>
              <a:off x="7056169" y="2806782"/>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ed Rectangle 18"/>
            <p:cNvSpPr/>
            <p:nvPr/>
          </p:nvSpPr>
          <p:spPr>
            <a:xfrm>
              <a:off x="6248400" y="2373886"/>
              <a:ext cx="609600" cy="228600"/>
            </a:xfrm>
            <a:prstGeom prst="roundRect">
              <a:avLst/>
            </a:prstGeom>
            <a:solidFill>
              <a:srgbClr val="00685D"/>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smtClean="0"/>
                <a:t>AGENT</a:t>
              </a:r>
              <a:endParaRPr lang="en-US" sz="1000" b="1" dirty="0"/>
            </a:p>
          </p:txBody>
        </p:sp>
        <p:grpSp>
          <p:nvGrpSpPr>
            <p:cNvPr id="20" name="Group 19"/>
            <p:cNvGrpSpPr/>
            <p:nvPr/>
          </p:nvGrpSpPr>
          <p:grpSpPr>
            <a:xfrm>
              <a:off x="8176597" y="2373886"/>
              <a:ext cx="333374" cy="228600"/>
              <a:chOff x="7558089" y="1504950"/>
              <a:chExt cx="333374" cy="228600"/>
            </a:xfrm>
          </p:grpSpPr>
          <p:sp>
            <p:nvSpPr>
              <p:cNvPr id="21" name="Rounded Rectangle 20"/>
              <p:cNvSpPr/>
              <p:nvPr/>
            </p:nvSpPr>
            <p:spPr>
              <a:xfrm>
                <a:off x="7573959" y="1504950"/>
                <a:ext cx="304800" cy="228600"/>
              </a:xfrm>
              <a:prstGeom prst="round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000" b="1" dirty="0"/>
              </a:p>
            </p:txBody>
          </p:sp>
          <p:sp>
            <p:nvSpPr>
              <p:cNvPr id="22" name="Freeform 21"/>
              <p:cNvSpPr/>
              <p:nvPr/>
            </p:nvSpPr>
            <p:spPr>
              <a:xfrm>
                <a:off x="7558089" y="1524000"/>
                <a:ext cx="333374" cy="188119"/>
              </a:xfrm>
              <a:custGeom>
                <a:avLst/>
                <a:gdLst>
                  <a:gd name="connsiteX0" fmla="*/ 0 w 172064"/>
                  <a:gd name="connsiteY0" fmla="*/ 68826 h 132736"/>
                  <a:gd name="connsiteX1" fmla="*/ 51619 w 172064"/>
                  <a:gd name="connsiteY1" fmla="*/ 68826 h 132736"/>
                  <a:gd name="connsiteX2" fmla="*/ 61452 w 172064"/>
                  <a:gd name="connsiteY2" fmla="*/ 19665 h 132736"/>
                  <a:gd name="connsiteX3" fmla="*/ 76200 w 172064"/>
                  <a:gd name="connsiteY3" fmla="*/ 110613 h 132736"/>
                  <a:gd name="connsiteX4" fmla="*/ 88490 w 172064"/>
                  <a:gd name="connsiteY4" fmla="*/ 63910 h 132736"/>
                  <a:gd name="connsiteX5" fmla="*/ 108155 w 172064"/>
                  <a:gd name="connsiteY5" fmla="*/ 63910 h 132736"/>
                  <a:gd name="connsiteX6" fmla="*/ 120445 w 172064"/>
                  <a:gd name="connsiteY6" fmla="*/ 0 h 132736"/>
                  <a:gd name="connsiteX7" fmla="*/ 135194 w 172064"/>
                  <a:gd name="connsiteY7" fmla="*/ 132736 h 132736"/>
                  <a:gd name="connsiteX8" fmla="*/ 145026 w 172064"/>
                  <a:gd name="connsiteY8" fmla="*/ 58994 h 132736"/>
                  <a:gd name="connsiteX9" fmla="*/ 169606 w 172064"/>
                  <a:gd name="connsiteY9" fmla="*/ 58994 h 132736"/>
                  <a:gd name="connsiteX10" fmla="*/ 172064 w 172064"/>
                  <a:gd name="connsiteY10" fmla="*/ 61452 h 132736"/>
                  <a:gd name="connsiteX0" fmla="*/ 0 w 161775"/>
                  <a:gd name="connsiteY0" fmla="*/ 68826 h 132736"/>
                  <a:gd name="connsiteX1" fmla="*/ 41330 w 161775"/>
                  <a:gd name="connsiteY1" fmla="*/ 68826 h 132736"/>
                  <a:gd name="connsiteX2" fmla="*/ 51163 w 161775"/>
                  <a:gd name="connsiteY2" fmla="*/ 19665 h 132736"/>
                  <a:gd name="connsiteX3" fmla="*/ 65911 w 161775"/>
                  <a:gd name="connsiteY3" fmla="*/ 110613 h 132736"/>
                  <a:gd name="connsiteX4" fmla="*/ 78201 w 161775"/>
                  <a:gd name="connsiteY4" fmla="*/ 63910 h 132736"/>
                  <a:gd name="connsiteX5" fmla="*/ 97866 w 161775"/>
                  <a:gd name="connsiteY5" fmla="*/ 63910 h 132736"/>
                  <a:gd name="connsiteX6" fmla="*/ 110156 w 161775"/>
                  <a:gd name="connsiteY6" fmla="*/ 0 h 132736"/>
                  <a:gd name="connsiteX7" fmla="*/ 124905 w 161775"/>
                  <a:gd name="connsiteY7" fmla="*/ 132736 h 132736"/>
                  <a:gd name="connsiteX8" fmla="*/ 134737 w 161775"/>
                  <a:gd name="connsiteY8" fmla="*/ 58994 h 132736"/>
                  <a:gd name="connsiteX9" fmla="*/ 159317 w 161775"/>
                  <a:gd name="connsiteY9" fmla="*/ 58994 h 132736"/>
                  <a:gd name="connsiteX10" fmla="*/ 161775 w 161775"/>
                  <a:gd name="connsiteY10" fmla="*/ 61452 h 132736"/>
                  <a:gd name="connsiteX0" fmla="*/ 0 w 147370"/>
                  <a:gd name="connsiteY0" fmla="*/ 70885 h 132736"/>
                  <a:gd name="connsiteX1" fmla="*/ 26925 w 147370"/>
                  <a:gd name="connsiteY1" fmla="*/ 68826 h 132736"/>
                  <a:gd name="connsiteX2" fmla="*/ 36758 w 147370"/>
                  <a:gd name="connsiteY2" fmla="*/ 19665 h 132736"/>
                  <a:gd name="connsiteX3" fmla="*/ 51506 w 147370"/>
                  <a:gd name="connsiteY3" fmla="*/ 110613 h 132736"/>
                  <a:gd name="connsiteX4" fmla="*/ 63796 w 147370"/>
                  <a:gd name="connsiteY4" fmla="*/ 63910 h 132736"/>
                  <a:gd name="connsiteX5" fmla="*/ 83461 w 147370"/>
                  <a:gd name="connsiteY5" fmla="*/ 63910 h 132736"/>
                  <a:gd name="connsiteX6" fmla="*/ 95751 w 147370"/>
                  <a:gd name="connsiteY6" fmla="*/ 0 h 132736"/>
                  <a:gd name="connsiteX7" fmla="*/ 110500 w 147370"/>
                  <a:gd name="connsiteY7" fmla="*/ 132736 h 132736"/>
                  <a:gd name="connsiteX8" fmla="*/ 120332 w 147370"/>
                  <a:gd name="connsiteY8" fmla="*/ 58994 h 132736"/>
                  <a:gd name="connsiteX9" fmla="*/ 144912 w 147370"/>
                  <a:gd name="connsiteY9" fmla="*/ 58994 h 132736"/>
                  <a:gd name="connsiteX10" fmla="*/ 147370 w 147370"/>
                  <a:gd name="connsiteY10" fmla="*/ 61452 h 132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370" h="132736">
                    <a:moveTo>
                      <a:pt x="0" y="70885"/>
                    </a:moveTo>
                    <a:lnTo>
                      <a:pt x="26925" y="68826"/>
                    </a:lnTo>
                    <a:lnTo>
                      <a:pt x="36758" y="19665"/>
                    </a:lnTo>
                    <a:lnTo>
                      <a:pt x="51506" y="110613"/>
                    </a:lnTo>
                    <a:lnTo>
                      <a:pt x="63796" y="63910"/>
                    </a:lnTo>
                    <a:lnTo>
                      <a:pt x="83461" y="63910"/>
                    </a:lnTo>
                    <a:lnTo>
                      <a:pt x="95751" y="0"/>
                    </a:lnTo>
                    <a:lnTo>
                      <a:pt x="110500" y="132736"/>
                    </a:lnTo>
                    <a:lnTo>
                      <a:pt x="120332" y="58994"/>
                    </a:lnTo>
                    <a:lnTo>
                      <a:pt x="144912" y="58994"/>
                    </a:lnTo>
                    <a:lnTo>
                      <a:pt x="147370" y="61452"/>
                    </a:lnTo>
                  </a:path>
                </a:pathLst>
              </a:custGeom>
              <a:noFill/>
              <a:ln w="19050">
                <a:solidFill>
                  <a:srgbClr val="3392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3" name="Group 22"/>
          <p:cNvGrpSpPr/>
          <p:nvPr/>
        </p:nvGrpSpPr>
        <p:grpSpPr>
          <a:xfrm>
            <a:off x="6168884" y="3181350"/>
            <a:ext cx="2406385" cy="807464"/>
            <a:chOff x="6168884" y="3181350"/>
            <a:chExt cx="2406385" cy="807464"/>
          </a:xfrm>
        </p:grpSpPr>
        <p:sp>
          <p:nvSpPr>
            <p:cNvPr id="24" name="Rounded Rectangle 23"/>
            <p:cNvSpPr>
              <a:spLocks noChangeArrowheads="1"/>
            </p:cNvSpPr>
            <p:nvPr/>
          </p:nvSpPr>
          <p:spPr bwMode="auto">
            <a:xfrm>
              <a:off x="6168884" y="3181350"/>
              <a:ext cx="2406385" cy="8074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0" rIns="0" bIns="91440" anchor="b" anchorCtr="0"/>
            <a:lstStyle/>
            <a:p>
              <a:pPr algn="ctr" fontAlgn="auto">
                <a:spcBef>
                  <a:spcPts val="0"/>
                </a:spcBef>
                <a:spcAft>
                  <a:spcPts val="0"/>
                </a:spcAft>
                <a:defRPr/>
              </a:pPr>
              <a:r>
                <a:rPr lang="en-US" sz="1200" b="1" dirty="0" smtClean="0">
                  <a:solidFill>
                    <a:schemeClr val="bg1"/>
                  </a:solidFill>
                  <a:latin typeface="+mn-lt"/>
                  <a:ea typeface="+mn-ea"/>
                </a:rPr>
                <a:t>         Cloud Controller</a:t>
              </a:r>
              <a:endParaRPr lang="en-US" sz="1200" b="1" dirty="0">
                <a:solidFill>
                  <a:schemeClr val="bg1"/>
                </a:solidFill>
                <a:latin typeface="+mn-lt"/>
                <a:ea typeface="+mn-ea"/>
              </a:endParaRPr>
            </a:p>
          </p:txBody>
        </p:sp>
        <p:sp>
          <p:nvSpPr>
            <p:cNvPr id="25" name="Rectangle 76"/>
            <p:cNvSpPr/>
            <p:nvPr/>
          </p:nvSpPr>
          <p:spPr>
            <a:xfrm>
              <a:off x="6701367" y="3677679"/>
              <a:ext cx="199082" cy="265671"/>
            </a:xfrm>
            <a:custGeom>
              <a:avLst/>
              <a:gdLst/>
              <a:ahLst/>
              <a:cxnLst/>
              <a:rect l="l" t="t" r="r" b="b"/>
              <a:pathLst>
                <a:path w="661988" h="883413">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ounded Rectangle 25"/>
            <p:cNvSpPr/>
            <p:nvPr/>
          </p:nvSpPr>
          <p:spPr>
            <a:xfrm>
              <a:off x="6248400" y="3257550"/>
              <a:ext cx="609600" cy="228600"/>
            </a:xfrm>
            <a:prstGeom prst="roundRect">
              <a:avLst/>
            </a:prstGeom>
            <a:solidFill>
              <a:srgbClr val="00685D"/>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smtClean="0"/>
                <a:t>AGENT</a:t>
              </a:r>
              <a:endParaRPr lang="en-US" sz="1000" b="1" dirty="0"/>
            </a:p>
          </p:txBody>
        </p:sp>
        <p:grpSp>
          <p:nvGrpSpPr>
            <p:cNvPr id="27" name="Group 26"/>
            <p:cNvGrpSpPr/>
            <p:nvPr/>
          </p:nvGrpSpPr>
          <p:grpSpPr>
            <a:xfrm>
              <a:off x="8177852" y="3257550"/>
              <a:ext cx="333374" cy="228600"/>
              <a:chOff x="7558089" y="1504950"/>
              <a:chExt cx="333374" cy="228600"/>
            </a:xfrm>
          </p:grpSpPr>
          <p:sp>
            <p:nvSpPr>
              <p:cNvPr id="28" name="Rounded Rectangle 27"/>
              <p:cNvSpPr/>
              <p:nvPr/>
            </p:nvSpPr>
            <p:spPr>
              <a:xfrm>
                <a:off x="7573959" y="1504950"/>
                <a:ext cx="304800" cy="228600"/>
              </a:xfrm>
              <a:prstGeom prst="round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000" b="1" dirty="0"/>
              </a:p>
            </p:txBody>
          </p:sp>
          <p:sp>
            <p:nvSpPr>
              <p:cNvPr id="29" name="Freeform 28"/>
              <p:cNvSpPr/>
              <p:nvPr/>
            </p:nvSpPr>
            <p:spPr>
              <a:xfrm>
                <a:off x="7558089" y="1524000"/>
                <a:ext cx="333374" cy="188119"/>
              </a:xfrm>
              <a:custGeom>
                <a:avLst/>
                <a:gdLst>
                  <a:gd name="connsiteX0" fmla="*/ 0 w 172064"/>
                  <a:gd name="connsiteY0" fmla="*/ 68826 h 132736"/>
                  <a:gd name="connsiteX1" fmla="*/ 51619 w 172064"/>
                  <a:gd name="connsiteY1" fmla="*/ 68826 h 132736"/>
                  <a:gd name="connsiteX2" fmla="*/ 61452 w 172064"/>
                  <a:gd name="connsiteY2" fmla="*/ 19665 h 132736"/>
                  <a:gd name="connsiteX3" fmla="*/ 76200 w 172064"/>
                  <a:gd name="connsiteY3" fmla="*/ 110613 h 132736"/>
                  <a:gd name="connsiteX4" fmla="*/ 88490 w 172064"/>
                  <a:gd name="connsiteY4" fmla="*/ 63910 h 132736"/>
                  <a:gd name="connsiteX5" fmla="*/ 108155 w 172064"/>
                  <a:gd name="connsiteY5" fmla="*/ 63910 h 132736"/>
                  <a:gd name="connsiteX6" fmla="*/ 120445 w 172064"/>
                  <a:gd name="connsiteY6" fmla="*/ 0 h 132736"/>
                  <a:gd name="connsiteX7" fmla="*/ 135194 w 172064"/>
                  <a:gd name="connsiteY7" fmla="*/ 132736 h 132736"/>
                  <a:gd name="connsiteX8" fmla="*/ 145026 w 172064"/>
                  <a:gd name="connsiteY8" fmla="*/ 58994 h 132736"/>
                  <a:gd name="connsiteX9" fmla="*/ 169606 w 172064"/>
                  <a:gd name="connsiteY9" fmla="*/ 58994 h 132736"/>
                  <a:gd name="connsiteX10" fmla="*/ 172064 w 172064"/>
                  <a:gd name="connsiteY10" fmla="*/ 61452 h 132736"/>
                  <a:gd name="connsiteX0" fmla="*/ 0 w 161775"/>
                  <a:gd name="connsiteY0" fmla="*/ 68826 h 132736"/>
                  <a:gd name="connsiteX1" fmla="*/ 41330 w 161775"/>
                  <a:gd name="connsiteY1" fmla="*/ 68826 h 132736"/>
                  <a:gd name="connsiteX2" fmla="*/ 51163 w 161775"/>
                  <a:gd name="connsiteY2" fmla="*/ 19665 h 132736"/>
                  <a:gd name="connsiteX3" fmla="*/ 65911 w 161775"/>
                  <a:gd name="connsiteY3" fmla="*/ 110613 h 132736"/>
                  <a:gd name="connsiteX4" fmla="*/ 78201 w 161775"/>
                  <a:gd name="connsiteY4" fmla="*/ 63910 h 132736"/>
                  <a:gd name="connsiteX5" fmla="*/ 97866 w 161775"/>
                  <a:gd name="connsiteY5" fmla="*/ 63910 h 132736"/>
                  <a:gd name="connsiteX6" fmla="*/ 110156 w 161775"/>
                  <a:gd name="connsiteY6" fmla="*/ 0 h 132736"/>
                  <a:gd name="connsiteX7" fmla="*/ 124905 w 161775"/>
                  <a:gd name="connsiteY7" fmla="*/ 132736 h 132736"/>
                  <a:gd name="connsiteX8" fmla="*/ 134737 w 161775"/>
                  <a:gd name="connsiteY8" fmla="*/ 58994 h 132736"/>
                  <a:gd name="connsiteX9" fmla="*/ 159317 w 161775"/>
                  <a:gd name="connsiteY9" fmla="*/ 58994 h 132736"/>
                  <a:gd name="connsiteX10" fmla="*/ 161775 w 161775"/>
                  <a:gd name="connsiteY10" fmla="*/ 61452 h 132736"/>
                  <a:gd name="connsiteX0" fmla="*/ 0 w 147370"/>
                  <a:gd name="connsiteY0" fmla="*/ 70885 h 132736"/>
                  <a:gd name="connsiteX1" fmla="*/ 26925 w 147370"/>
                  <a:gd name="connsiteY1" fmla="*/ 68826 h 132736"/>
                  <a:gd name="connsiteX2" fmla="*/ 36758 w 147370"/>
                  <a:gd name="connsiteY2" fmla="*/ 19665 h 132736"/>
                  <a:gd name="connsiteX3" fmla="*/ 51506 w 147370"/>
                  <a:gd name="connsiteY3" fmla="*/ 110613 h 132736"/>
                  <a:gd name="connsiteX4" fmla="*/ 63796 w 147370"/>
                  <a:gd name="connsiteY4" fmla="*/ 63910 h 132736"/>
                  <a:gd name="connsiteX5" fmla="*/ 83461 w 147370"/>
                  <a:gd name="connsiteY5" fmla="*/ 63910 h 132736"/>
                  <a:gd name="connsiteX6" fmla="*/ 95751 w 147370"/>
                  <a:gd name="connsiteY6" fmla="*/ 0 h 132736"/>
                  <a:gd name="connsiteX7" fmla="*/ 110500 w 147370"/>
                  <a:gd name="connsiteY7" fmla="*/ 132736 h 132736"/>
                  <a:gd name="connsiteX8" fmla="*/ 120332 w 147370"/>
                  <a:gd name="connsiteY8" fmla="*/ 58994 h 132736"/>
                  <a:gd name="connsiteX9" fmla="*/ 144912 w 147370"/>
                  <a:gd name="connsiteY9" fmla="*/ 58994 h 132736"/>
                  <a:gd name="connsiteX10" fmla="*/ 147370 w 147370"/>
                  <a:gd name="connsiteY10" fmla="*/ 61452 h 132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370" h="132736">
                    <a:moveTo>
                      <a:pt x="0" y="70885"/>
                    </a:moveTo>
                    <a:lnTo>
                      <a:pt x="26925" y="68826"/>
                    </a:lnTo>
                    <a:lnTo>
                      <a:pt x="36758" y="19665"/>
                    </a:lnTo>
                    <a:lnTo>
                      <a:pt x="51506" y="110613"/>
                    </a:lnTo>
                    <a:lnTo>
                      <a:pt x="63796" y="63910"/>
                    </a:lnTo>
                    <a:lnTo>
                      <a:pt x="83461" y="63910"/>
                    </a:lnTo>
                    <a:lnTo>
                      <a:pt x="95751" y="0"/>
                    </a:lnTo>
                    <a:lnTo>
                      <a:pt x="110500" y="132736"/>
                    </a:lnTo>
                    <a:lnTo>
                      <a:pt x="120332" y="58994"/>
                    </a:lnTo>
                    <a:lnTo>
                      <a:pt x="144912" y="58994"/>
                    </a:lnTo>
                    <a:lnTo>
                      <a:pt x="147370" y="61452"/>
                    </a:lnTo>
                  </a:path>
                </a:pathLst>
              </a:custGeom>
              <a:noFill/>
              <a:ln w="19050">
                <a:solidFill>
                  <a:srgbClr val="3392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30" name="Group 29"/>
          <p:cNvGrpSpPr/>
          <p:nvPr/>
        </p:nvGrpSpPr>
        <p:grpSpPr>
          <a:xfrm>
            <a:off x="3686175" y="2464186"/>
            <a:ext cx="1838202" cy="443726"/>
            <a:chOff x="3429000" y="2464186"/>
            <a:chExt cx="1838202" cy="443726"/>
          </a:xfrm>
        </p:grpSpPr>
        <p:sp>
          <p:nvSpPr>
            <p:cNvPr id="31" name="Rounded Rectangle 30"/>
            <p:cNvSpPr>
              <a:spLocks noChangeArrowheads="1"/>
            </p:cNvSpPr>
            <p:nvPr/>
          </p:nvSpPr>
          <p:spPr bwMode="auto">
            <a:xfrm>
              <a:off x="3429000" y="2464186"/>
              <a:ext cx="18382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     Message Bus</a:t>
              </a:r>
              <a:endParaRPr lang="en-US" sz="1200" b="1" dirty="0">
                <a:solidFill>
                  <a:schemeClr val="bg1"/>
                </a:solidFill>
                <a:latin typeface="+mn-lt"/>
                <a:ea typeface="+mn-ea"/>
              </a:endParaRPr>
            </a:p>
          </p:txBody>
        </p:sp>
        <p:sp>
          <p:nvSpPr>
            <p:cNvPr id="32" name="Teardrop 133"/>
            <p:cNvSpPr/>
            <p:nvPr/>
          </p:nvSpPr>
          <p:spPr>
            <a:xfrm rot="11254553">
              <a:off x="3670461" y="2585197"/>
              <a:ext cx="239023" cy="210913"/>
            </a:xfrm>
            <a:custGeom>
              <a:avLst/>
              <a:gdLst/>
              <a:ahLst/>
              <a:cxnLst/>
              <a:rect l="l" t="t" r="r" b="b"/>
              <a:pathLst>
                <a:path w="977409" h="862463">
                  <a:moveTo>
                    <a:pt x="259894" y="587617"/>
                  </a:moveTo>
                  <a:cubicBezTo>
                    <a:pt x="303121" y="581868"/>
                    <a:pt x="333503" y="542165"/>
                    <a:pt x="327754" y="498938"/>
                  </a:cubicBezTo>
                  <a:cubicBezTo>
                    <a:pt x="322005" y="455710"/>
                    <a:pt x="282301" y="425328"/>
                    <a:pt x="239074" y="431078"/>
                  </a:cubicBezTo>
                  <a:cubicBezTo>
                    <a:pt x="195846" y="436827"/>
                    <a:pt x="165465" y="476530"/>
                    <a:pt x="171214" y="519757"/>
                  </a:cubicBezTo>
                  <a:cubicBezTo>
                    <a:pt x="176963" y="562985"/>
                    <a:pt x="216666" y="593367"/>
                    <a:pt x="259894" y="587617"/>
                  </a:cubicBezTo>
                  <a:close/>
                  <a:moveTo>
                    <a:pt x="496117" y="556200"/>
                  </a:moveTo>
                  <a:cubicBezTo>
                    <a:pt x="539344" y="550450"/>
                    <a:pt x="569726" y="510747"/>
                    <a:pt x="563976" y="467520"/>
                  </a:cubicBezTo>
                  <a:cubicBezTo>
                    <a:pt x="558227" y="424293"/>
                    <a:pt x="518524" y="393911"/>
                    <a:pt x="475297" y="399660"/>
                  </a:cubicBezTo>
                  <a:cubicBezTo>
                    <a:pt x="432069" y="405409"/>
                    <a:pt x="401688" y="445112"/>
                    <a:pt x="407437" y="488340"/>
                  </a:cubicBezTo>
                  <a:cubicBezTo>
                    <a:pt x="413186" y="531567"/>
                    <a:pt x="452889" y="561949"/>
                    <a:pt x="496117" y="556200"/>
                  </a:cubicBezTo>
                  <a:close/>
                  <a:moveTo>
                    <a:pt x="732341" y="524782"/>
                  </a:moveTo>
                  <a:cubicBezTo>
                    <a:pt x="775568" y="519033"/>
                    <a:pt x="805950" y="479329"/>
                    <a:pt x="800200" y="436102"/>
                  </a:cubicBezTo>
                  <a:cubicBezTo>
                    <a:pt x="794451" y="392875"/>
                    <a:pt x="754748" y="362493"/>
                    <a:pt x="711521" y="368242"/>
                  </a:cubicBezTo>
                  <a:cubicBezTo>
                    <a:pt x="668293" y="373991"/>
                    <a:pt x="637912" y="413695"/>
                    <a:pt x="643661" y="456922"/>
                  </a:cubicBezTo>
                  <a:cubicBezTo>
                    <a:pt x="649410" y="500149"/>
                    <a:pt x="689113" y="530531"/>
                    <a:pt x="732341" y="524782"/>
                  </a:cubicBezTo>
                  <a:close/>
                  <a:moveTo>
                    <a:pt x="539319" y="856951"/>
                  </a:moveTo>
                  <a:cubicBezTo>
                    <a:pt x="270888" y="892653"/>
                    <a:pt x="30621" y="751209"/>
                    <a:pt x="2667" y="541027"/>
                  </a:cubicBezTo>
                  <a:cubicBezTo>
                    <a:pt x="-25288" y="330846"/>
                    <a:pt x="169657" y="131519"/>
                    <a:pt x="438089" y="95817"/>
                  </a:cubicBezTo>
                  <a:cubicBezTo>
                    <a:pt x="491646" y="88694"/>
                    <a:pt x="544084" y="88623"/>
                    <a:pt x="593712" y="96560"/>
                  </a:cubicBezTo>
                  <a:cubicBezTo>
                    <a:pt x="709420" y="94638"/>
                    <a:pt x="825104" y="62149"/>
                    <a:pt x="940790" y="0"/>
                  </a:cubicBezTo>
                  <a:cubicBezTo>
                    <a:pt x="908291" y="72634"/>
                    <a:pt x="884680" y="145268"/>
                    <a:pt x="870775" y="218069"/>
                  </a:cubicBezTo>
                  <a:cubicBezTo>
                    <a:pt x="927482" y="270002"/>
                    <a:pt x="964730" y="336463"/>
                    <a:pt x="974742" y="411741"/>
                  </a:cubicBezTo>
                  <a:cubicBezTo>
                    <a:pt x="1002697" y="621923"/>
                    <a:pt x="807751" y="821250"/>
                    <a:pt x="539319" y="856951"/>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3" name="Rounded Rectangle 32"/>
          <p:cNvSpPr>
            <a:spLocks noChangeArrowheads="1"/>
          </p:cNvSpPr>
          <p:nvPr/>
        </p:nvSpPr>
        <p:spPr bwMode="auto">
          <a:xfrm>
            <a:off x="609599" y="1619250"/>
            <a:ext cx="2428875" cy="23695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91440" rIns="0" bIns="0" anchor="t" anchorCtr="0"/>
          <a:lstStyle/>
          <a:p>
            <a:pPr fontAlgn="auto">
              <a:spcBef>
                <a:spcPts val="0"/>
              </a:spcBef>
              <a:spcAft>
                <a:spcPts val="0"/>
              </a:spcAft>
              <a:defRPr/>
            </a:pPr>
            <a:r>
              <a:rPr lang="en-US" sz="1200" b="1" dirty="0" smtClean="0">
                <a:solidFill>
                  <a:schemeClr val="bg1"/>
                </a:solidFill>
                <a:latin typeface="+mn-lt"/>
                <a:ea typeface="+mn-ea"/>
              </a:rPr>
              <a:t> Health Monitor</a:t>
            </a:r>
            <a:endParaRPr lang="en-US" sz="1200" b="1" dirty="0">
              <a:solidFill>
                <a:schemeClr val="bg1"/>
              </a:solidFill>
              <a:latin typeface="+mn-lt"/>
              <a:ea typeface="+mn-ea"/>
            </a:endParaRPr>
          </a:p>
        </p:txBody>
      </p:sp>
      <p:sp>
        <p:nvSpPr>
          <p:cNvPr id="34" name="Heart 33"/>
          <p:cNvSpPr/>
          <p:nvPr/>
        </p:nvSpPr>
        <p:spPr>
          <a:xfrm>
            <a:off x="721749" y="1740555"/>
            <a:ext cx="221226" cy="195189"/>
          </a:xfrm>
          <a:prstGeom prst="hear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ounded Rectangle 34"/>
          <p:cNvSpPr>
            <a:spLocks noChangeArrowheads="1"/>
          </p:cNvSpPr>
          <p:nvPr/>
        </p:nvSpPr>
        <p:spPr bwMode="auto">
          <a:xfrm>
            <a:off x="721749" y="2042952"/>
            <a:ext cx="1897626" cy="1835025"/>
          </a:xfrm>
          <a:prstGeom prst="roundRect">
            <a:avLst>
              <a:gd name="adj" fmla="val 2320"/>
            </a:avLst>
          </a:prstGeom>
          <a:noFill/>
          <a:ln w="25400">
            <a:solidFill>
              <a:schemeClr val="bg1"/>
            </a:solidFill>
            <a:round/>
            <a:headEnd/>
            <a:tailEnd/>
          </a:ln>
          <a:effectLst/>
        </p:spPr>
        <p:txBody>
          <a:bodyPr anchor="t"/>
          <a:lstStyle/>
          <a:p>
            <a:pPr>
              <a:spcAft>
                <a:spcPts val="600"/>
              </a:spcAft>
            </a:pPr>
            <a:r>
              <a:rPr lang="en-US" sz="1200" b="1" dirty="0" smtClean="0">
                <a:solidFill>
                  <a:schemeClr val="bg1"/>
                </a:solidFill>
              </a:rPr>
              <a:t>Responses:</a:t>
            </a:r>
            <a:endParaRPr lang="en-US" sz="1200" dirty="0"/>
          </a:p>
        </p:txBody>
      </p:sp>
      <p:cxnSp>
        <p:nvCxnSpPr>
          <p:cNvPr id="36" name="Straight Connector 35"/>
          <p:cNvCxnSpPr/>
          <p:nvPr/>
        </p:nvCxnSpPr>
        <p:spPr>
          <a:xfrm>
            <a:off x="721749" y="234775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721749" y="260185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721749" y="285625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721749" y="311065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821065" y="2310485"/>
            <a:ext cx="575799" cy="276999"/>
          </a:xfrm>
          <a:prstGeom prst="rect">
            <a:avLst/>
          </a:prstGeom>
          <a:noFill/>
        </p:spPr>
        <p:txBody>
          <a:bodyPr wrap="none" rtlCol="0">
            <a:spAutoFit/>
          </a:bodyPr>
          <a:lstStyle/>
          <a:p>
            <a:r>
              <a:rPr lang="en-US" sz="1200" dirty="0" smtClean="0">
                <a:solidFill>
                  <a:srgbClr val="00685D"/>
                </a:solidFill>
              </a:rPr>
              <a:t>pager</a:t>
            </a:r>
          </a:p>
        </p:txBody>
      </p:sp>
      <p:sp>
        <p:nvSpPr>
          <p:cNvPr id="41" name="TextBox 40"/>
          <p:cNvSpPr txBox="1"/>
          <p:nvPr/>
        </p:nvSpPr>
        <p:spPr>
          <a:xfrm>
            <a:off x="821065" y="2575097"/>
            <a:ext cx="550151" cy="276999"/>
          </a:xfrm>
          <a:prstGeom prst="rect">
            <a:avLst/>
          </a:prstGeom>
          <a:noFill/>
        </p:spPr>
        <p:txBody>
          <a:bodyPr wrap="none" rtlCol="0">
            <a:spAutoFit/>
          </a:bodyPr>
          <a:lstStyle/>
          <a:p>
            <a:r>
              <a:rPr lang="en-US" sz="1200" dirty="0" smtClean="0">
                <a:solidFill>
                  <a:srgbClr val="00685D"/>
                </a:solidFill>
              </a:rPr>
              <a:t>email</a:t>
            </a:r>
          </a:p>
        </p:txBody>
      </p:sp>
      <p:sp>
        <p:nvSpPr>
          <p:cNvPr id="42" name="TextBox 41"/>
          <p:cNvSpPr txBox="1"/>
          <p:nvPr/>
        </p:nvSpPr>
        <p:spPr>
          <a:xfrm>
            <a:off x="821065" y="2836816"/>
            <a:ext cx="899605" cy="276999"/>
          </a:xfrm>
          <a:prstGeom prst="rect">
            <a:avLst/>
          </a:prstGeom>
          <a:noFill/>
        </p:spPr>
        <p:txBody>
          <a:bodyPr wrap="none" rtlCol="0">
            <a:spAutoFit/>
          </a:bodyPr>
          <a:lstStyle/>
          <a:p>
            <a:r>
              <a:rPr lang="en-US" sz="1200" dirty="0" smtClean="0">
                <a:solidFill>
                  <a:srgbClr val="00685D"/>
                </a:solidFill>
              </a:rPr>
              <a:t>monitoring</a:t>
            </a:r>
          </a:p>
        </p:txBody>
      </p:sp>
      <p:sp>
        <p:nvSpPr>
          <p:cNvPr id="43" name="TextBox 42"/>
          <p:cNvSpPr txBox="1"/>
          <p:nvPr/>
        </p:nvSpPr>
        <p:spPr>
          <a:xfrm>
            <a:off x="821065" y="3091044"/>
            <a:ext cx="338554" cy="276999"/>
          </a:xfrm>
          <a:prstGeom prst="rect">
            <a:avLst/>
          </a:prstGeom>
          <a:noFill/>
        </p:spPr>
        <p:txBody>
          <a:bodyPr wrap="none" rtlCol="0">
            <a:spAutoFit/>
          </a:bodyPr>
          <a:lstStyle/>
          <a:p>
            <a:r>
              <a:rPr lang="en-US" sz="1200" dirty="0" smtClean="0">
                <a:solidFill>
                  <a:srgbClr val="00685D"/>
                </a:solidFill>
              </a:rPr>
              <a:t>…</a:t>
            </a:r>
          </a:p>
        </p:txBody>
      </p:sp>
      <p:sp>
        <p:nvSpPr>
          <p:cNvPr id="44" name="Arc 43"/>
          <p:cNvSpPr/>
          <p:nvPr/>
        </p:nvSpPr>
        <p:spPr>
          <a:xfrm rot="10800000">
            <a:off x="7956727" y="1376544"/>
            <a:ext cx="379025" cy="37902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5" name="Arc 44"/>
          <p:cNvSpPr/>
          <p:nvPr/>
        </p:nvSpPr>
        <p:spPr>
          <a:xfrm rot="10800000">
            <a:off x="8022503" y="1399318"/>
            <a:ext cx="293123" cy="293123"/>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6" name="Arc 45"/>
          <p:cNvSpPr/>
          <p:nvPr/>
        </p:nvSpPr>
        <p:spPr>
          <a:xfrm rot="10800000">
            <a:off x="8085089" y="1421397"/>
            <a:ext cx="209524" cy="209524"/>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7" name="Arc 46"/>
          <p:cNvSpPr/>
          <p:nvPr/>
        </p:nvSpPr>
        <p:spPr>
          <a:xfrm rot="10800000">
            <a:off x="8138493" y="1426313"/>
            <a:ext cx="148745" cy="14874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8" name="Arc 47"/>
          <p:cNvSpPr/>
          <p:nvPr/>
        </p:nvSpPr>
        <p:spPr>
          <a:xfrm rot="10800000">
            <a:off x="7955076" y="2357661"/>
            <a:ext cx="379025" cy="37902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9" name="Arc 48"/>
          <p:cNvSpPr/>
          <p:nvPr/>
        </p:nvSpPr>
        <p:spPr>
          <a:xfrm rot="10800000">
            <a:off x="8020852" y="2380435"/>
            <a:ext cx="293123" cy="293123"/>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 name="Arc 49"/>
          <p:cNvSpPr/>
          <p:nvPr/>
        </p:nvSpPr>
        <p:spPr>
          <a:xfrm rot="10800000">
            <a:off x="8083438" y="2402514"/>
            <a:ext cx="209524" cy="209524"/>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1" name="Arc 50"/>
          <p:cNvSpPr/>
          <p:nvPr/>
        </p:nvSpPr>
        <p:spPr>
          <a:xfrm rot="10800000">
            <a:off x="8136842" y="2407430"/>
            <a:ext cx="148745" cy="14874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2" name="Arc 51"/>
          <p:cNvSpPr/>
          <p:nvPr/>
        </p:nvSpPr>
        <p:spPr>
          <a:xfrm rot="10800000">
            <a:off x="7962248" y="3333750"/>
            <a:ext cx="379025" cy="37902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3" name="Arc 52"/>
          <p:cNvSpPr/>
          <p:nvPr/>
        </p:nvSpPr>
        <p:spPr>
          <a:xfrm rot="10800000">
            <a:off x="8028024" y="3356524"/>
            <a:ext cx="293123" cy="293123"/>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4" name="Arc 53"/>
          <p:cNvSpPr/>
          <p:nvPr/>
        </p:nvSpPr>
        <p:spPr>
          <a:xfrm rot="10800000">
            <a:off x="8090610" y="3378603"/>
            <a:ext cx="209524" cy="209524"/>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5" name="Arc 54"/>
          <p:cNvSpPr/>
          <p:nvPr/>
        </p:nvSpPr>
        <p:spPr>
          <a:xfrm rot="10800000">
            <a:off x="8144014" y="3383519"/>
            <a:ext cx="148745" cy="14874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0" name="Arc 59"/>
          <p:cNvSpPr/>
          <p:nvPr/>
        </p:nvSpPr>
        <p:spPr>
          <a:xfrm>
            <a:off x="7837110" y="2477228"/>
            <a:ext cx="379025" cy="37902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1" name="Arc 60"/>
          <p:cNvSpPr/>
          <p:nvPr/>
        </p:nvSpPr>
        <p:spPr>
          <a:xfrm>
            <a:off x="7857236" y="2540356"/>
            <a:ext cx="293123" cy="293123"/>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2" name="Arc 61"/>
          <p:cNvSpPr/>
          <p:nvPr/>
        </p:nvSpPr>
        <p:spPr>
          <a:xfrm>
            <a:off x="7878249" y="2601876"/>
            <a:ext cx="209524" cy="209524"/>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3" name="Arc 62"/>
          <p:cNvSpPr/>
          <p:nvPr/>
        </p:nvSpPr>
        <p:spPr>
          <a:xfrm>
            <a:off x="7885624" y="2657739"/>
            <a:ext cx="148745" cy="14874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4" name="Arc 63"/>
          <p:cNvSpPr/>
          <p:nvPr/>
        </p:nvSpPr>
        <p:spPr>
          <a:xfrm>
            <a:off x="7843131" y="3457891"/>
            <a:ext cx="379025" cy="37902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5" name="Arc 64"/>
          <p:cNvSpPr/>
          <p:nvPr/>
        </p:nvSpPr>
        <p:spPr>
          <a:xfrm>
            <a:off x="7863257" y="3521019"/>
            <a:ext cx="293123" cy="293123"/>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6" name="Arc 65"/>
          <p:cNvSpPr/>
          <p:nvPr/>
        </p:nvSpPr>
        <p:spPr>
          <a:xfrm>
            <a:off x="7884270" y="3582539"/>
            <a:ext cx="209524" cy="209524"/>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7" name="Arc 66"/>
          <p:cNvSpPr/>
          <p:nvPr/>
        </p:nvSpPr>
        <p:spPr>
          <a:xfrm>
            <a:off x="7891645" y="3638402"/>
            <a:ext cx="148745" cy="14874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75" name="Group 74"/>
          <p:cNvGrpSpPr/>
          <p:nvPr/>
        </p:nvGrpSpPr>
        <p:grpSpPr>
          <a:xfrm>
            <a:off x="6966981" y="1257499"/>
            <a:ext cx="908413" cy="628451"/>
            <a:chOff x="6824383" y="943772"/>
            <a:chExt cx="1163827" cy="805155"/>
          </a:xfrm>
        </p:grpSpPr>
        <p:sp>
          <p:nvSpPr>
            <p:cNvPr id="70" name="Oval 66"/>
            <p:cNvSpPr/>
            <p:nvPr/>
          </p:nvSpPr>
          <p:spPr>
            <a:xfrm>
              <a:off x="7293462" y="1304586"/>
              <a:ext cx="127831" cy="425361"/>
            </a:xfrm>
            <a:custGeom>
              <a:avLst/>
              <a:gdLst/>
              <a:ahLst/>
              <a:cxnLst/>
              <a:rect l="l" t="t" r="r" b="b"/>
              <a:pathLst>
                <a:path w="765349" h="1914208">
                  <a:moveTo>
                    <a:pt x="80386" y="0"/>
                  </a:moveTo>
                  <a:lnTo>
                    <a:pt x="689986" y="0"/>
                  </a:lnTo>
                  <a:lnTo>
                    <a:pt x="689986" y="123120"/>
                  </a:lnTo>
                  <a:cubicBezTo>
                    <a:pt x="703549" y="169271"/>
                    <a:pt x="711757" y="232339"/>
                    <a:pt x="711757" y="301864"/>
                  </a:cubicBezTo>
                  <a:cubicBezTo>
                    <a:pt x="711757" y="371420"/>
                    <a:pt x="703542" y="434514"/>
                    <a:pt x="689986" y="480644"/>
                  </a:cubicBezTo>
                  <a:lnTo>
                    <a:pt x="689986" y="553072"/>
                  </a:lnTo>
                  <a:cubicBezTo>
                    <a:pt x="707676" y="599811"/>
                    <a:pt x="718456" y="671010"/>
                    <a:pt x="718456" y="750690"/>
                  </a:cubicBezTo>
                  <a:cubicBezTo>
                    <a:pt x="718456" y="830455"/>
                    <a:pt x="707652" y="901721"/>
                    <a:pt x="689986" y="948534"/>
                  </a:cubicBezTo>
                  <a:lnTo>
                    <a:pt x="689986" y="974788"/>
                  </a:lnTo>
                  <a:cubicBezTo>
                    <a:pt x="712659" y="1019589"/>
                    <a:pt x="726829" y="1099792"/>
                    <a:pt x="726829" y="1191143"/>
                  </a:cubicBezTo>
                  <a:cubicBezTo>
                    <a:pt x="726829" y="1265552"/>
                    <a:pt x="717428" y="1332565"/>
                    <a:pt x="702093" y="1379341"/>
                  </a:cubicBezTo>
                  <a:cubicBezTo>
                    <a:pt x="738169" y="1399944"/>
                    <a:pt x="765349" y="1505079"/>
                    <a:pt x="765349" y="1631596"/>
                  </a:cubicBezTo>
                  <a:cubicBezTo>
                    <a:pt x="765349" y="1772388"/>
                    <a:pt x="731690" y="1886701"/>
                    <a:pt x="689986" y="1887962"/>
                  </a:cubicBezTo>
                  <a:lnTo>
                    <a:pt x="689986" y="1905000"/>
                  </a:lnTo>
                  <a:lnTo>
                    <a:pt x="95377" y="1905000"/>
                  </a:lnTo>
                  <a:cubicBezTo>
                    <a:pt x="89604" y="1911203"/>
                    <a:pt x="83006" y="1914208"/>
                    <a:pt x="76200" y="1914208"/>
                  </a:cubicBezTo>
                  <a:cubicBezTo>
                    <a:pt x="34116" y="1914208"/>
                    <a:pt x="0" y="1799302"/>
                    <a:pt x="0" y="1657558"/>
                  </a:cubicBezTo>
                  <a:cubicBezTo>
                    <a:pt x="0" y="1552714"/>
                    <a:pt x="18665" y="1462554"/>
                    <a:pt x="45581" y="1422829"/>
                  </a:cubicBezTo>
                  <a:cubicBezTo>
                    <a:pt x="30829" y="1376157"/>
                    <a:pt x="21770" y="1310242"/>
                    <a:pt x="21770" y="1237201"/>
                  </a:cubicBezTo>
                  <a:cubicBezTo>
                    <a:pt x="21770" y="1117152"/>
                    <a:pt x="46242" y="1016354"/>
                    <a:pt x="79713" y="988797"/>
                  </a:cubicBezTo>
                  <a:cubicBezTo>
                    <a:pt x="63527" y="941920"/>
                    <a:pt x="53591" y="873242"/>
                    <a:pt x="53591" y="796749"/>
                  </a:cubicBezTo>
                  <a:cubicBezTo>
                    <a:pt x="53591" y="719996"/>
                    <a:pt x="63594" y="651113"/>
                    <a:pt x="80386" y="604422"/>
                  </a:cubicBezTo>
                  <a:lnTo>
                    <a:pt x="80386" y="565325"/>
                  </a:lnTo>
                  <a:cubicBezTo>
                    <a:pt x="53751" y="524148"/>
                    <a:pt x="36843" y="437662"/>
                    <a:pt x="36843" y="337874"/>
                  </a:cubicBezTo>
                  <a:cubicBezTo>
                    <a:pt x="36843" y="236058"/>
                    <a:pt x="54446" y="148090"/>
                    <a:pt x="80386" y="106871"/>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37"/>
            <p:cNvSpPr/>
            <p:nvPr/>
          </p:nvSpPr>
          <p:spPr>
            <a:xfrm>
              <a:off x="6824383" y="1605919"/>
              <a:ext cx="1163827" cy="143008"/>
            </a:xfrm>
            <a:custGeom>
              <a:avLst/>
              <a:gdLst/>
              <a:ahLst/>
              <a:cxnLst/>
              <a:rect l="l" t="t" r="r" b="b"/>
              <a:pathLst>
                <a:path w="3341628" h="367205">
                  <a:moveTo>
                    <a:pt x="1853334" y="0"/>
                  </a:moveTo>
                  <a:cubicBezTo>
                    <a:pt x="1942823" y="0"/>
                    <a:pt x="2019856" y="53335"/>
                    <a:pt x="2053981" y="130131"/>
                  </a:cubicBezTo>
                  <a:cubicBezTo>
                    <a:pt x="2085334" y="111376"/>
                    <a:pt x="2122073" y="101184"/>
                    <a:pt x="2161192" y="101184"/>
                  </a:cubicBezTo>
                  <a:cubicBezTo>
                    <a:pt x="2198110" y="101184"/>
                    <a:pt x="2232908" y="110261"/>
                    <a:pt x="2263340" y="126488"/>
                  </a:cubicBezTo>
                  <a:cubicBezTo>
                    <a:pt x="2286240" y="89302"/>
                    <a:pt x="2327687" y="65931"/>
                    <a:pt x="2374594" y="65931"/>
                  </a:cubicBezTo>
                  <a:cubicBezTo>
                    <a:pt x="2432461" y="65931"/>
                    <a:pt x="2482021" y="101500"/>
                    <a:pt x="2502449" y="152031"/>
                  </a:cubicBezTo>
                  <a:cubicBezTo>
                    <a:pt x="2518910" y="147437"/>
                    <a:pt x="2536251" y="145318"/>
                    <a:pt x="2554088" y="145318"/>
                  </a:cubicBezTo>
                  <a:cubicBezTo>
                    <a:pt x="2607100" y="145318"/>
                    <a:pt x="2655741" y="164034"/>
                    <a:pt x="2693136" y="195864"/>
                  </a:cubicBezTo>
                  <a:cubicBezTo>
                    <a:pt x="2714865" y="152050"/>
                    <a:pt x="2760387" y="122982"/>
                    <a:pt x="2812699" y="122982"/>
                  </a:cubicBezTo>
                  <a:cubicBezTo>
                    <a:pt x="2868339" y="122982"/>
                    <a:pt x="2916299" y="155866"/>
                    <a:pt x="2937475" y="203596"/>
                  </a:cubicBezTo>
                  <a:cubicBezTo>
                    <a:pt x="2952453" y="189296"/>
                    <a:pt x="2972847" y="181109"/>
                    <a:pt x="2995154" y="181109"/>
                  </a:cubicBezTo>
                  <a:cubicBezTo>
                    <a:pt x="3027949" y="181109"/>
                    <a:pt x="3056611" y="198805"/>
                    <a:pt x="3070832" y="225923"/>
                  </a:cubicBezTo>
                  <a:cubicBezTo>
                    <a:pt x="3076486" y="224540"/>
                    <a:pt x="3082331" y="224166"/>
                    <a:pt x="3088265" y="224166"/>
                  </a:cubicBezTo>
                  <a:cubicBezTo>
                    <a:pt x="3128897" y="224166"/>
                    <a:pt x="3165432" y="241702"/>
                    <a:pt x="3189859" y="270397"/>
                  </a:cubicBezTo>
                  <a:cubicBezTo>
                    <a:pt x="3205884" y="254424"/>
                    <a:pt x="3228006" y="244618"/>
                    <a:pt x="3252419" y="244618"/>
                  </a:cubicBezTo>
                  <a:cubicBezTo>
                    <a:pt x="3301688" y="244618"/>
                    <a:pt x="3341628" y="284558"/>
                    <a:pt x="3341628" y="333827"/>
                  </a:cubicBezTo>
                  <a:lnTo>
                    <a:pt x="3334890" y="367205"/>
                  </a:lnTo>
                  <a:lnTo>
                    <a:pt x="0" y="367205"/>
                  </a:lnTo>
                  <a:cubicBezTo>
                    <a:pt x="13926" y="338271"/>
                    <a:pt x="43718" y="318892"/>
                    <a:pt x="78037" y="318892"/>
                  </a:cubicBezTo>
                  <a:cubicBezTo>
                    <a:pt x="102617" y="318892"/>
                    <a:pt x="124875" y="328833"/>
                    <a:pt x="140990" y="344935"/>
                  </a:cubicBezTo>
                  <a:cubicBezTo>
                    <a:pt x="145575" y="301500"/>
                    <a:pt x="182741" y="268299"/>
                    <a:pt x="227661" y="268299"/>
                  </a:cubicBezTo>
                  <a:cubicBezTo>
                    <a:pt x="267783" y="268299"/>
                    <a:pt x="301719" y="294787"/>
                    <a:pt x="311644" y="331627"/>
                  </a:cubicBezTo>
                  <a:cubicBezTo>
                    <a:pt x="326234" y="317478"/>
                    <a:pt x="345965" y="308932"/>
                    <a:pt x="367710" y="308721"/>
                  </a:cubicBezTo>
                  <a:cubicBezTo>
                    <a:pt x="376823" y="270852"/>
                    <a:pt x="411254" y="243406"/>
                    <a:pt x="452095" y="243406"/>
                  </a:cubicBezTo>
                  <a:cubicBezTo>
                    <a:pt x="465340" y="243406"/>
                    <a:pt x="477911" y="246293"/>
                    <a:pt x="489016" y="251898"/>
                  </a:cubicBezTo>
                  <a:cubicBezTo>
                    <a:pt x="497177" y="183984"/>
                    <a:pt x="555170" y="131593"/>
                    <a:pt x="625400" y="131593"/>
                  </a:cubicBezTo>
                  <a:cubicBezTo>
                    <a:pt x="668062" y="131593"/>
                    <a:pt x="706209" y="150926"/>
                    <a:pt x="730140" y="182491"/>
                  </a:cubicBezTo>
                  <a:cubicBezTo>
                    <a:pt x="745037" y="162512"/>
                    <a:pt x="763924" y="145872"/>
                    <a:pt x="785579" y="133347"/>
                  </a:cubicBezTo>
                  <a:cubicBezTo>
                    <a:pt x="782731" y="128093"/>
                    <a:pt x="782155" y="122308"/>
                    <a:pt x="782155" y="116388"/>
                  </a:cubicBezTo>
                  <a:cubicBezTo>
                    <a:pt x="782155" y="67120"/>
                    <a:pt x="822095" y="27179"/>
                    <a:pt x="871364" y="27179"/>
                  </a:cubicBezTo>
                  <a:cubicBezTo>
                    <a:pt x="918082" y="27179"/>
                    <a:pt x="956412" y="63092"/>
                    <a:pt x="959064" y="108916"/>
                  </a:cubicBezTo>
                  <a:lnTo>
                    <a:pt x="985477" y="117115"/>
                  </a:lnTo>
                  <a:cubicBezTo>
                    <a:pt x="1024241" y="55650"/>
                    <a:pt x="1092821" y="15071"/>
                    <a:pt x="1170879" y="15071"/>
                  </a:cubicBezTo>
                  <a:cubicBezTo>
                    <a:pt x="1290551" y="15071"/>
                    <a:pt x="1387947" y="110451"/>
                    <a:pt x="1390661" y="229353"/>
                  </a:cubicBezTo>
                  <a:cubicBezTo>
                    <a:pt x="1424406" y="205751"/>
                    <a:pt x="1465653" y="192681"/>
                    <a:pt x="1509953" y="192681"/>
                  </a:cubicBezTo>
                  <a:cubicBezTo>
                    <a:pt x="1555981" y="192681"/>
                    <a:pt x="1598712" y="206790"/>
                    <a:pt x="1634004" y="231001"/>
                  </a:cubicBezTo>
                  <a:cubicBezTo>
                    <a:pt x="1633020" y="227514"/>
                    <a:pt x="1632936" y="223966"/>
                    <a:pt x="1632936" y="220398"/>
                  </a:cubicBezTo>
                  <a:cubicBezTo>
                    <a:pt x="1632936" y="98676"/>
                    <a:pt x="1731612" y="0"/>
                    <a:pt x="185333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69"/>
            <p:cNvSpPr/>
            <p:nvPr/>
          </p:nvSpPr>
          <p:spPr>
            <a:xfrm>
              <a:off x="7260433" y="1316215"/>
              <a:ext cx="192838" cy="62374"/>
            </a:xfrm>
            <a:custGeom>
              <a:avLst/>
              <a:gdLst/>
              <a:ahLst/>
              <a:cxnLst/>
              <a:rect l="l" t="t" r="r" b="b"/>
              <a:pathLst>
                <a:path w="867816" h="280696">
                  <a:moveTo>
                    <a:pt x="170404" y="0"/>
                  </a:moveTo>
                  <a:cubicBezTo>
                    <a:pt x="198938" y="0"/>
                    <a:pt x="224054" y="14639"/>
                    <a:pt x="237392" y="37644"/>
                  </a:cubicBezTo>
                  <a:cubicBezTo>
                    <a:pt x="249942" y="26791"/>
                    <a:pt x="266403" y="21101"/>
                    <a:pt x="284192" y="21101"/>
                  </a:cubicBezTo>
                  <a:cubicBezTo>
                    <a:pt x="301344" y="21101"/>
                    <a:pt x="317260" y="26390"/>
                    <a:pt x="329545" y="36669"/>
                  </a:cubicBezTo>
                  <a:cubicBezTo>
                    <a:pt x="342838" y="24331"/>
                    <a:pt x="360747" y="17489"/>
                    <a:pt x="380255" y="17489"/>
                  </a:cubicBezTo>
                  <a:cubicBezTo>
                    <a:pt x="397868" y="17489"/>
                    <a:pt x="414178" y="23067"/>
                    <a:pt x="426655" y="33763"/>
                  </a:cubicBezTo>
                  <a:cubicBezTo>
                    <a:pt x="438935" y="23494"/>
                    <a:pt x="454842" y="18212"/>
                    <a:pt x="471983" y="18212"/>
                  </a:cubicBezTo>
                  <a:cubicBezTo>
                    <a:pt x="494884" y="18212"/>
                    <a:pt x="515582" y="27641"/>
                    <a:pt x="530275" y="42958"/>
                  </a:cubicBezTo>
                  <a:cubicBezTo>
                    <a:pt x="543584" y="19794"/>
                    <a:pt x="568797" y="5024"/>
                    <a:pt x="597459" y="5024"/>
                  </a:cubicBezTo>
                  <a:cubicBezTo>
                    <a:pt x="618574" y="5024"/>
                    <a:pt x="637817" y="13040"/>
                    <a:pt x="651859" y="26692"/>
                  </a:cubicBezTo>
                  <a:cubicBezTo>
                    <a:pt x="664905" y="14828"/>
                    <a:pt x="682345" y="8373"/>
                    <a:pt x="701292" y="8373"/>
                  </a:cubicBezTo>
                  <a:cubicBezTo>
                    <a:pt x="724682" y="8373"/>
                    <a:pt x="745774" y="18209"/>
                    <a:pt x="760353" y="34259"/>
                  </a:cubicBezTo>
                  <a:cubicBezTo>
                    <a:pt x="768242" y="30548"/>
                    <a:pt x="777032" y="29046"/>
                    <a:pt x="786173" y="29046"/>
                  </a:cubicBezTo>
                  <a:cubicBezTo>
                    <a:pt x="831263" y="29046"/>
                    <a:pt x="867816" y="65599"/>
                    <a:pt x="867816" y="110689"/>
                  </a:cubicBezTo>
                  <a:cubicBezTo>
                    <a:pt x="867816" y="155779"/>
                    <a:pt x="831263" y="192332"/>
                    <a:pt x="786173" y="192332"/>
                  </a:cubicBezTo>
                  <a:cubicBezTo>
                    <a:pt x="768569" y="192332"/>
                    <a:pt x="752267" y="186761"/>
                    <a:pt x="740052" y="175801"/>
                  </a:cubicBezTo>
                  <a:cubicBezTo>
                    <a:pt x="744503" y="179079"/>
                    <a:pt x="745351" y="183738"/>
                    <a:pt x="745351" y="188595"/>
                  </a:cubicBezTo>
                  <a:cubicBezTo>
                    <a:pt x="745351" y="203533"/>
                    <a:pt x="737328" y="216597"/>
                    <a:pt x="723962" y="221367"/>
                  </a:cubicBezTo>
                  <a:cubicBezTo>
                    <a:pt x="729750" y="225860"/>
                    <a:pt x="731628" y="232648"/>
                    <a:pt x="731628" y="239875"/>
                  </a:cubicBezTo>
                  <a:cubicBezTo>
                    <a:pt x="731628" y="262420"/>
                    <a:pt x="713352" y="280696"/>
                    <a:pt x="690807" y="280696"/>
                  </a:cubicBezTo>
                  <a:cubicBezTo>
                    <a:pt x="668262" y="280696"/>
                    <a:pt x="649986" y="262420"/>
                    <a:pt x="649986" y="239875"/>
                  </a:cubicBezTo>
                  <a:cubicBezTo>
                    <a:pt x="649986" y="224573"/>
                    <a:pt x="658406" y="211238"/>
                    <a:pt x="672260" y="206737"/>
                  </a:cubicBezTo>
                  <a:cubicBezTo>
                    <a:pt x="668919" y="204750"/>
                    <a:pt x="668119" y="201660"/>
                    <a:pt x="667770" y="198399"/>
                  </a:cubicBezTo>
                  <a:cubicBezTo>
                    <a:pt x="666247" y="200405"/>
                    <a:pt x="664457" y="200524"/>
                    <a:pt x="662638" y="200524"/>
                  </a:cubicBezTo>
                  <a:cubicBezTo>
                    <a:pt x="641512" y="200524"/>
                    <a:pt x="624135" y="184476"/>
                    <a:pt x="623496" y="163756"/>
                  </a:cubicBezTo>
                  <a:cubicBezTo>
                    <a:pt x="615421" y="166802"/>
                    <a:pt x="606616" y="168310"/>
                    <a:pt x="597459" y="168310"/>
                  </a:cubicBezTo>
                  <a:lnTo>
                    <a:pt x="589686" y="166741"/>
                  </a:lnTo>
                  <a:cubicBezTo>
                    <a:pt x="590058" y="167037"/>
                    <a:pt x="590062" y="167342"/>
                    <a:pt x="590062" y="167648"/>
                  </a:cubicBezTo>
                  <a:cubicBezTo>
                    <a:pt x="590062" y="190193"/>
                    <a:pt x="571786" y="208469"/>
                    <a:pt x="549241" y="208469"/>
                  </a:cubicBezTo>
                  <a:cubicBezTo>
                    <a:pt x="527862" y="208469"/>
                    <a:pt x="510321" y="192034"/>
                    <a:pt x="509810" y="171004"/>
                  </a:cubicBezTo>
                  <a:cubicBezTo>
                    <a:pt x="498887" y="178047"/>
                    <a:pt x="485838" y="181498"/>
                    <a:pt x="471983" y="181498"/>
                  </a:cubicBezTo>
                  <a:lnTo>
                    <a:pt x="455816" y="178844"/>
                  </a:lnTo>
                  <a:cubicBezTo>
                    <a:pt x="457117" y="179850"/>
                    <a:pt x="457163" y="180967"/>
                    <a:pt x="457163" y="182094"/>
                  </a:cubicBezTo>
                  <a:cubicBezTo>
                    <a:pt x="457163" y="204639"/>
                    <a:pt x="438887" y="222915"/>
                    <a:pt x="416342" y="222915"/>
                  </a:cubicBezTo>
                  <a:cubicBezTo>
                    <a:pt x="393797" y="222915"/>
                    <a:pt x="375521" y="204639"/>
                    <a:pt x="375521" y="182094"/>
                  </a:cubicBezTo>
                  <a:lnTo>
                    <a:pt x="376328" y="180145"/>
                  </a:lnTo>
                  <a:cubicBezTo>
                    <a:pt x="360665" y="179928"/>
                    <a:pt x="346237" y="174692"/>
                    <a:pt x="334902" y="165207"/>
                  </a:cubicBezTo>
                  <a:cubicBezTo>
                    <a:pt x="321609" y="177545"/>
                    <a:pt x="303699" y="184387"/>
                    <a:pt x="284192" y="184387"/>
                  </a:cubicBezTo>
                  <a:cubicBezTo>
                    <a:pt x="267939" y="184387"/>
                    <a:pt x="252796" y="179638"/>
                    <a:pt x="241046" y="170194"/>
                  </a:cubicBezTo>
                  <a:cubicBezTo>
                    <a:pt x="241000" y="191263"/>
                    <a:pt x="224857" y="208518"/>
                    <a:pt x="204123" y="209095"/>
                  </a:cubicBezTo>
                  <a:cubicBezTo>
                    <a:pt x="211003" y="215245"/>
                    <a:pt x="214479" y="224265"/>
                    <a:pt x="214479" y="234097"/>
                  </a:cubicBezTo>
                  <a:cubicBezTo>
                    <a:pt x="214479" y="256642"/>
                    <a:pt x="196203" y="274918"/>
                    <a:pt x="173658" y="274918"/>
                  </a:cubicBezTo>
                  <a:cubicBezTo>
                    <a:pt x="151113" y="274918"/>
                    <a:pt x="132837" y="256642"/>
                    <a:pt x="132837" y="234097"/>
                  </a:cubicBezTo>
                  <a:cubicBezTo>
                    <a:pt x="132837" y="222784"/>
                    <a:pt x="137439" y="212545"/>
                    <a:pt x="144906" y="205185"/>
                  </a:cubicBezTo>
                  <a:cubicBezTo>
                    <a:pt x="127482" y="202802"/>
                    <a:pt x="115502" y="187347"/>
                    <a:pt x="115502" y="169093"/>
                  </a:cubicBezTo>
                  <a:lnTo>
                    <a:pt x="116955" y="165584"/>
                  </a:lnTo>
                  <a:cubicBezTo>
                    <a:pt x="106739" y="172018"/>
                    <a:pt x="94540" y="175009"/>
                    <a:pt x="81643" y="175009"/>
                  </a:cubicBezTo>
                  <a:cubicBezTo>
                    <a:pt x="36553" y="175009"/>
                    <a:pt x="0" y="138456"/>
                    <a:pt x="0" y="93366"/>
                  </a:cubicBezTo>
                  <a:cubicBezTo>
                    <a:pt x="0" y="48276"/>
                    <a:pt x="36553" y="11723"/>
                    <a:pt x="81643" y="11723"/>
                  </a:cubicBezTo>
                  <a:cubicBezTo>
                    <a:pt x="94575" y="11723"/>
                    <a:pt x="106804" y="14730"/>
                    <a:pt x="117330" y="20774"/>
                  </a:cubicBezTo>
                  <a:cubicBezTo>
                    <a:pt x="131096" y="7585"/>
                    <a:pt x="149864" y="0"/>
                    <a:pt x="17040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2"/>
            <p:cNvSpPr/>
            <p:nvPr/>
          </p:nvSpPr>
          <p:spPr>
            <a:xfrm>
              <a:off x="7003522" y="943772"/>
              <a:ext cx="733955" cy="407253"/>
            </a:xfrm>
            <a:custGeom>
              <a:avLst/>
              <a:gdLst/>
              <a:ahLst/>
              <a:cxnLst/>
              <a:rect l="l" t="t" r="r" b="b"/>
              <a:pathLst>
                <a:path w="4692583" h="2603774">
                  <a:moveTo>
                    <a:pt x="1958174" y="0"/>
                  </a:moveTo>
                  <a:cubicBezTo>
                    <a:pt x="2034827" y="0"/>
                    <a:pt x="2096967" y="62140"/>
                    <a:pt x="2096967" y="138793"/>
                  </a:cubicBezTo>
                  <a:lnTo>
                    <a:pt x="2094260" y="152202"/>
                  </a:lnTo>
                  <a:cubicBezTo>
                    <a:pt x="2095160" y="151981"/>
                    <a:pt x="2096063" y="151978"/>
                    <a:pt x="2096967" y="151978"/>
                  </a:cubicBezTo>
                  <a:cubicBezTo>
                    <a:pt x="2182372" y="151978"/>
                    <a:pt x="2260485" y="183202"/>
                    <a:pt x="2319472" y="235707"/>
                  </a:cubicBezTo>
                  <a:cubicBezTo>
                    <a:pt x="2331139" y="173672"/>
                    <a:pt x="2386230" y="127914"/>
                    <a:pt x="2452007" y="127914"/>
                  </a:cubicBezTo>
                  <a:cubicBezTo>
                    <a:pt x="2514657" y="127914"/>
                    <a:pt x="2567612" y="169424"/>
                    <a:pt x="2582797" y="227068"/>
                  </a:cubicBezTo>
                  <a:cubicBezTo>
                    <a:pt x="2643825" y="141565"/>
                    <a:pt x="2744251" y="86664"/>
                    <a:pt x="2857500" y="86664"/>
                  </a:cubicBezTo>
                  <a:cubicBezTo>
                    <a:pt x="3001727" y="86664"/>
                    <a:pt x="3125157" y="175708"/>
                    <a:pt x="3175296" y="302028"/>
                  </a:cubicBezTo>
                  <a:cubicBezTo>
                    <a:pt x="3437079" y="333781"/>
                    <a:pt x="3652208" y="514730"/>
                    <a:pt x="3731452" y="758232"/>
                  </a:cubicBezTo>
                  <a:cubicBezTo>
                    <a:pt x="3743814" y="752227"/>
                    <a:pt x="3757605" y="750066"/>
                    <a:pt x="3771900" y="750066"/>
                  </a:cubicBezTo>
                  <a:cubicBezTo>
                    <a:pt x="3848553" y="750066"/>
                    <a:pt x="3910693" y="812206"/>
                    <a:pt x="3910693" y="888859"/>
                  </a:cubicBezTo>
                  <a:cubicBezTo>
                    <a:pt x="3910693" y="927443"/>
                    <a:pt x="3894949" y="962349"/>
                    <a:pt x="3869438" y="987407"/>
                  </a:cubicBezTo>
                  <a:cubicBezTo>
                    <a:pt x="3909228" y="1012185"/>
                    <a:pt x="3938875" y="1050690"/>
                    <a:pt x="3952257" y="1096582"/>
                  </a:cubicBezTo>
                  <a:cubicBezTo>
                    <a:pt x="3980232" y="1080018"/>
                    <a:pt x="4012961" y="1071824"/>
                    <a:pt x="4047604" y="1071824"/>
                  </a:cubicBezTo>
                  <a:cubicBezTo>
                    <a:pt x="4166341" y="1071824"/>
                    <a:pt x="4262597" y="1168080"/>
                    <a:pt x="4262597" y="1286817"/>
                  </a:cubicBezTo>
                  <a:lnTo>
                    <a:pt x="4261342" y="1299271"/>
                  </a:lnTo>
                  <a:cubicBezTo>
                    <a:pt x="4332979" y="1303124"/>
                    <a:pt x="4389247" y="1362924"/>
                    <a:pt x="4389247" y="1435866"/>
                  </a:cubicBezTo>
                  <a:lnTo>
                    <a:pt x="4384196" y="1472298"/>
                  </a:lnTo>
                  <a:cubicBezTo>
                    <a:pt x="4448352" y="1506778"/>
                    <a:pt x="4489940" y="1575113"/>
                    <a:pt x="4489940" y="1653160"/>
                  </a:cubicBezTo>
                  <a:lnTo>
                    <a:pt x="4486014" y="1692110"/>
                  </a:lnTo>
                  <a:cubicBezTo>
                    <a:pt x="4600861" y="1695862"/>
                    <a:pt x="4692583" y="1790347"/>
                    <a:pt x="4692583" y="1906254"/>
                  </a:cubicBezTo>
                  <a:cubicBezTo>
                    <a:pt x="4692583" y="1973445"/>
                    <a:pt x="4661760" y="2033438"/>
                    <a:pt x="4611528" y="2070470"/>
                  </a:cubicBezTo>
                  <a:cubicBezTo>
                    <a:pt x="4582614" y="2229969"/>
                    <a:pt x="4442878" y="2350686"/>
                    <a:pt x="4274947" y="2350686"/>
                  </a:cubicBezTo>
                  <a:lnTo>
                    <a:pt x="4212495" y="2344390"/>
                  </a:lnTo>
                  <a:cubicBezTo>
                    <a:pt x="4089005" y="2480034"/>
                    <a:pt x="3910348" y="2564212"/>
                    <a:pt x="3712030" y="2564212"/>
                  </a:cubicBezTo>
                  <a:cubicBezTo>
                    <a:pt x="3621035" y="2564212"/>
                    <a:pt x="3534178" y="2546490"/>
                    <a:pt x="3455614" y="2512546"/>
                  </a:cubicBezTo>
                  <a:cubicBezTo>
                    <a:pt x="3403958" y="2545652"/>
                    <a:pt x="3342446" y="2564212"/>
                    <a:pt x="3276600" y="2564212"/>
                  </a:cubicBezTo>
                  <a:cubicBezTo>
                    <a:pt x="3209370" y="2564212"/>
                    <a:pt x="3146659" y="2544864"/>
                    <a:pt x="3094192" y="2510703"/>
                  </a:cubicBezTo>
                  <a:cubicBezTo>
                    <a:pt x="3020812" y="2539068"/>
                    <a:pt x="2940894" y="2553953"/>
                    <a:pt x="2857500" y="2553953"/>
                  </a:cubicBezTo>
                  <a:cubicBezTo>
                    <a:pt x="2796921" y="2553953"/>
                    <a:pt x="2738176" y="2546098"/>
                    <a:pt x="2682919" y="2528731"/>
                  </a:cubicBezTo>
                  <a:cubicBezTo>
                    <a:pt x="2597505" y="2570150"/>
                    <a:pt x="2501461" y="2592053"/>
                    <a:pt x="2400300" y="2592053"/>
                  </a:cubicBezTo>
                  <a:cubicBezTo>
                    <a:pt x="2310802" y="2592053"/>
                    <a:pt x="2225309" y="2574910"/>
                    <a:pt x="2147404" y="2542521"/>
                  </a:cubicBezTo>
                  <a:cubicBezTo>
                    <a:pt x="2062178" y="2582308"/>
                    <a:pt x="1967046" y="2603774"/>
                    <a:pt x="1866900" y="2603774"/>
                  </a:cubicBezTo>
                  <a:cubicBezTo>
                    <a:pt x="1704950" y="2603774"/>
                    <a:pt x="1556111" y="2547638"/>
                    <a:pt x="1440698" y="2451366"/>
                  </a:cubicBezTo>
                  <a:cubicBezTo>
                    <a:pt x="1327265" y="2540426"/>
                    <a:pt x="1184012" y="2592054"/>
                    <a:pt x="1028700" y="2592054"/>
                  </a:cubicBezTo>
                  <a:cubicBezTo>
                    <a:pt x="805761" y="2592054"/>
                    <a:pt x="607668" y="2485677"/>
                    <a:pt x="484483" y="2319337"/>
                  </a:cubicBezTo>
                  <a:cubicBezTo>
                    <a:pt x="441560" y="2339722"/>
                    <a:pt x="393510" y="2350686"/>
                    <a:pt x="342900" y="2350686"/>
                  </a:cubicBezTo>
                  <a:cubicBezTo>
                    <a:pt x="153522" y="2350686"/>
                    <a:pt x="0" y="2197164"/>
                    <a:pt x="0" y="2007786"/>
                  </a:cubicBezTo>
                  <a:cubicBezTo>
                    <a:pt x="0" y="1947033"/>
                    <a:pt x="15800" y="1889970"/>
                    <a:pt x="44156" y="1840921"/>
                  </a:cubicBezTo>
                  <a:cubicBezTo>
                    <a:pt x="15231" y="1807709"/>
                    <a:pt x="0" y="1764035"/>
                    <a:pt x="0" y="1716803"/>
                  </a:cubicBezTo>
                  <a:cubicBezTo>
                    <a:pt x="0" y="1604564"/>
                    <a:pt x="86009" y="1512412"/>
                    <a:pt x="195810" y="1503744"/>
                  </a:cubicBezTo>
                  <a:cubicBezTo>
                    <a:pt x="205458" y="1324337"/>
                    <a:pt x="354420" y="1182353"/>
                    <a:pt x="536542" y="1182353"/>
                  </a:cubicBezTo>
                  <a:lnTo>
                    <a:pt x="551193" y="1183752"/>
                  </a:lnTo>
                  <a:cubicBezTo>
                    <a:pt x="579417" y="1140014"/>
                    <a:pt x="617400" y="1103215"/>
                    <a:pt x="662233" y="1076840"/>
                  </a:cubicBezTo>
                  <a:cubicBezTo>
                    <a:pt x="661746" y="1075179"/>
                    <a:pt x="661727" y="1073504"/>
                    <a:pt x="661727" y="1071824"/>
                  </a:cubicBezTo>
                  <a:cubicBezTo>
                    <a:pt x="661727" y="977710"/>
                    <a:pt x="722201" y="897719"/>
                    <a:pt x="806717" y="869479"/>
                  </a:cubicBezTo>
                  <a:cubicBezTo>
                    <a:pt x="836430" y="521342"/>
                    <a:pt x="1129398" y="249321"/>
                    <a:pt x="1485900" y="249321"/>
                  </a:cubicBezTo>
                  <a:cubicBezTo>
                    <a:pt x="1535368" y="249321"/>
                    <a:pt x="1583612" y="254558"/>
                    <a:pt x="1629843" y="265551"/>
                  </a:cubicBezTo>
                  <a:cubicBezTo>
                    <a:pt x="1634121" y="194447"/>
                    <a:pt x="1693665" y="138793"/>
                    <a:pt x="1766207" y="138793"/>
                  </a:cubicBezTo>
                  <a:cubicBezTo>
                    <a:pt x="1786301" y="138793"/>
                    <a:pt x="1805398" y="143063"/>
                    <a:pt x="1822056" y="152042"/>
                  </a:cubicBezTo>
                  <a:cubicBezTo>
                    <a:pt x="1819598" y="147813"/>
                    <a:pt x="1819381" y="143328"/>
                    <a:pt x="1819381" y="138793"/>
                  </a:cubicBezTo>
                  <a:cubicBezTo>
                    <a:pt x="1819381" y="62140"/>
                    <a:pt x="1881521" y="0"/>
                    <a:pt x="195817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86"/>
            <p:cNvSpPr/>
            <p:nvPr/>
          </p:nvSpPr>
          <p:spPr>
            <a:xfrm>
              <a:off x="7241460" y="1468561"/>
              <a:ext cx="233956" cy="58761"/>
            </a:xfrm>
            <a:custGeom>
              <a:avLst/>
              <a:gdLst/>
              <a:ahLst/>
              <a:cxnLst/>
              <a:rect l="l" t="t" r="r" b="b"/>
              <a:pathLst>
                <a:path w="1052851" h="264435">
                  <a:moveTo>
                    <a:pt x="242208" y="0"/>
                  </a:moveTo>
                  <a:cubicBezTo>
                    <a:pt x="269588" y="0"/>
                    <a:pt x="292362" y="19724"/>
                    <a:pt x="296008" y="45936"/>
                  </a:cubicBezTo>
                  <a:cubicBezTo>
                    <a:pt x="298725" y="42244"/>
                    <a:pt x="302383" y="41731"/>
                    <a:pt x="306161" y="41731"/>
                  </a:cubicBezTo>
                  <a:cubicBezTo>
                    <a:pt x="328706" y="41731"/>
                    <a:pt x="346982" y="60007"/>
                    <a:pt x="346982" y="82552"/>
                  </a:cubicBezTo>
                  <a:lnTo>
                    <a:pt x="346197" y="84446"/>
                  </a:lnTo>
                  <a:cubicBezTo>
                    <a:pt x="351048" y="81780"/>
                    <a:pt x="356431" y="81193"/>
                    <a:pt x="361951" y="81193"/>
                  </a:cubicBezTo>
                  <a:cubicBezTo>
                    <a:pt x="382356" y="81193"/>
                    <a:pt x="400888" y="89214"/>
                    <a:pt x="414343" y="102508"/>
                  </a:cubicBezTo>
                  <a:cubicBezTo>
                    <a:pt x="424359" y="73040"/>
                    <a:pt x="452403" y="52164"/>
                    <a:pt x="485323" y="52164"/>
                  </a:cubicBezTo>
                  <a:cubicBezTo>
                    <a:pt x="516495" y="52164"/>
                    <a:pt x="543295" y="70882"/>
                    <a:pt x="554908" y="97774"/>
                  </a:cubicBezTo>
                  <a:cubicBezTo>
                    <a:pt x="558131" y="95947"/>
                    <a:pt x="561613" y="95706"/>
                    <a:pt x="565151" y="95706"/>
                  </a:cubicBezTo>
                  <a:cubicBezTo>
                    <a:pt x="587672" y="95706"/>
                    <a:pt x="607911" y="105476"/>
                    <a:pt x="621352" y="121466"/>
                  </a:cubicBezTo>
                  <a:cubicBezTo>
                    <a:pt x="633652" y="99174"/>
                    <a:pt x="657596" y="84821"/>
                    <a:pt x="684893" y="84821"/>
                  </a:cubicBezTo>
                  <a:lnTo>
                    <a:pt x="695476" y="86958"/>
                  </a:lnTo>
                  <a:cubicBezTo>
                    <a:pt x="699863" y="76168"/>
                    <a:pt x="707132" y="66956"/>
                    <a:pt x="716292" y="59922"/>
                  </a:cubicBezTo>
                  <a:cubicBezTo>
                    <a:pt x="716191" y="59755"/>
                    <a:pt x="716190" y="59587"/>
                    <a:pt x="716190" y="59418"/>
                  </a:cubicBezTo>
                  <a:cubicBezTo>
                    <a:pt x="716190" y="28606"/>
                    <a:pt x="741168" y="3628"/>
                    <a:pt x="771980" y="3628"/>
                  </a:cubicBezTo>
                  <a:cubicBezTo>
                    <a:pt x="794785" y="3628"/>
                    <a:pt x="814393" y="17310"/>
                    <a:pt x="822898" y="36978"/>
                  </a:cubicBezTo>
                  <a:cubicBezTo>
                    <a:pt x="824926" y="34261"/>
                    <a:pt x="827453" y="34021"/>
                    <a:pt x="830037" y="34021"/>
                  </a:cubicBezTo>
                  <a:cubicBezTo>
                    <a:pt x="846792" y="34021"/>
                    <a:pt x="861190" y="44116"/>
                    <a:pt x="864627" y="59797"/>
                  </a:cubicBezTo>
                  <a:cubicBezTo>
                    <a:pt x="870702" y="56734"/>
                    <a:pt x="877474" y="55792"/>
                    <a:pt x="884465" y="55792"/>
                  </a:cubicBezTo>
                  <a:cubicBezTo>
                    <a:pt x="910884" y="55792"/>
                    <a:pt x="934162" y="69237"/>
                    <a:pt x="946660" y="90441"/>
                  </a:cubicBezTo>
                  <a:cubicBezTo>
                    <a:pt x="954625" y="82633"/>
                    <a:pt x="965350" y="78050"/>
                    <a:pt x="977156" y="77265"/>
                  </a:cubicBezTo>
                  <a:cubicBezTo>
                    <a:pt x="980386" y="61242"/>
                    <a:pt x="994989" y="50800"/>
                    <a:pt x="1012030" y="50800"/>
                  </a:cubicBezTo>
                  <a:cubicBezTo>
                    <a:pt x="1034575" y="50800"/>
                    <a:pt x="1052851" y="69076"/>
                    <a:pt x="1052851" y="91621"/>
                  </a:cubicBezTo>
                  <a:cubicBezTo>
                    <a:pt x="1052851" y="104622"/>
                    <a:pt x="1046774" y="116203"/>
                    <a:pt x="1036290" y="122393"/>
                  </a:cubicBezTo>
                  <a:cubicBezTo>
                    <a:pt x="1037934" y="125380"/>
                    <a:pt x="1038227" y="128650"/>
                    <a:pt x="1038227" y="131989"/>
                  </a:cubicBezTo>
                  <a:cubicBezTo>
                    <a:pt x="1038227" y="162801"/>
                    <a:pt x="1013249" y="187779"/>
                    <a:pt x="982437" y="187779"/>
                  </a:cubicBezTo>
                  <a:cubicBezTo>
                    <a:pt x="968540" y="187779"/>
                    <a:pt x="955830" y="182698"/>
                    <a:pt x="946488" y="173799"/>
                  </a:cubicBezTo>
                  <a:cubicBezTo>
                    <a:pt x="933964" y="194862"/>
                    <a:pt x="910771" y="208192"/>
                    <a:pt x="884465" y="208192"/>
                  </a:cubicBezTo>
                  <a:cubicBezTo>
                    <a:pt x="862446" y="208192"/>
                    <a:pt x="842609" y="198853"/>
                    <a:pt x="831182" y="181890"/>
                  </a:cubicBezTo>
                  <a:cubicBezTo>
                    <a:pt x="833828" y="187713"/>
                    <a:pt x="835026" y="194183"/>
                    <a:pt x="835026" y="200932"/>
                  </a:cubicBezTo>
                  <a:cubicBezTo>
                    <a:pt x="835026" y="231744"/>
                    <a:pt x="810048" y="256722"/>
                    <a:pt x="779236" y="256722"/>
                  </a:cubicBezTo>
                  <a:cubicBezTo>
                    <a:pt x="756333" y="256722"/>
                    <a:pt x="736652" y="242921"/>
                    <a:pt x="728160" y="223136"/>
                  </a:cubicBezTo>
                  <a:cubicBezTo>
                    <a:pt x="716116" y="232165"/>
                    <a:pt x="701095" y="237221"/>
                    <a:pt x="684893" y="237221"/>
                  </a:cubicBezTo>
                  <a:cubicBezTo>
                    <a:pt x="662372" y="237221"/>
                    <a:pt x="642133" y="227451"/>
                    <a:pt x="628691" y="211462"/>
                  </a:cubicBezTo>
                  <a:cubicBezTo>
                    <a:pt x="616391" y="233753"/>
                    <a:pt x="592447" y="248106"/>
                    <a:pt x="565151" y="248106"/>
                  </a:cubicBezTo>
                  <a:lnTo>
                    <a:pt x="527912" y="236862"/>
                  </a:lnTo>
                  <a:cubicBezTo>
                    <a:pt x="525008" y="253423"/>
                    <a:pt x="510079" y="264435"/>
                    <a:pt x="492579" y="264435"/>
                  </a:cubicBezTo>
                  <a:cubicBezTo>
                    <a:pt x="480865" y="264435"/>
                    <a:pt x="470303" y="259501"/>
                    <a:pt x="463211" y="251265"/>
                  </a:cubicBezTo>
                  <a:cubicBezTo>
                    <a:pt x="455233" y="257335"/>
                    <a:pt x="445230" y="260351"/>
                    <a:pt x="434522" y="260351"/>
                  </a:cubicBezTo>
                  <a:cubicBezTo>
                    <a:pt x="412941" y="260351"/>
                    <a:pt x="394223" y="248098"/>
                    <a:pt x="385535" y="229864"/>
                  </a:cubicBezTo>
                  <a:cubicBezTo>
                    <a:pt x="378116" y="232287"/>
                    <a:pt x="370186" y="233593"/>
                    <a:pt x="361951" y="233593"/>
                  </a:cubicBezTo>
                  <a:lnTo>
                    <a:pt x="326915" y="223091"/>
                  </a:lnTo>
                  <a:cubicBezTo>
                    <a:pt x="319747" y="244883"/>
                    <a:pt x="299113" y="260351"/>
                    <a:pt x="274866" y="260351"/>
                  </a:cubicBezTo>
                  <a:cubicBezTo>
                    <a:pt x="245253" y="260351"/>
                    <a:pt x="221029" y="237279"/>
                    <a:pt x="219789" y="208092"/>
                  </a:cubicBezTo>
                  <a:cubicBezTo>
                    <a:pt x="204712" y="204934"/>
                    <a:pt x="191463" y="197093"/>
                    <a:pt x="181945" y="185724"/>
                  </a:cubicBezTo>
                  <a:cubicBezTo>
                    <a:pt x="173316" y="189487"/>
                    <a:pt x="163781" y="191407"/>
                    <a:pt x="153797" y="191407"/>
                  </a:cubicBezTo>
                  <a:cubicBezTo>
                    <a:pt x="127210" y="191407"/>
                    <a:pt x="103803" y="177791"/>
                    <a:pt x="91344" y="156376"/>
                  </a:cubicBezTo>
                  <a:cubicBezTo>
                    <a:pt x="82082" y="165134"/>
                    <a:pt x="69515" y="170090"/>
                    <a:pt x="55790" y="170090"/>
                  </a:cubicBezTo>
                  <a:cubicBezTo>
                    <a:pt x="24978" y="170090"/>
                    <a:pt x="0" y="145112"/>
                    <a:pt x="0" y="114300"/>
                  </a:cubicBezTo>
                  <a:cubicBezTo>
                    <a:pt x="0" y="83488"/>
                    <a:pt x="24978" y="58510"/>
                    <a:pt x="55790" y="58510"/>
                  </a:cubicBezTo>
                  <a:cubicBezTo>
                    <a:pt x="69881" y="58510"/>
                    <a:pt x="82752" y="63734"/>
                    <a:pt x="92185" y="72791"/>
                  </a:cubicBezTo>
                  <a:cubicBezTo>
                    <a:pt x="104772" y="52067"/>
                    <a:pt x="127759" y="39007"/>
                    <a:pt x="153797" y="39007"/>
                  </a:cubicBezTo>
                  <a:cubicBezTo>
                    <a:pt x="166244" y="39007"/>
                    <a:pt x="177994" y="41991"/>
                    <a:pt x="187981" y="48046"/>
                  </a:cubicBezTo>
                  <a:cubicBezTo>
                    <a:pt x="190803" y="20826"/>
                    <a:pt x="214073" y="0"/>
                    <a:pt x="242208"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9" name="Oval 194"/>
          <p:cNvSpPr/>
          <p:nvPr/>
        </p:nvSpPr>
        <p:spPr>
          <a:xfrm>
            <a:off x="6955971" y="1717938"/>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963004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75"/>
                                        </p:tgtEl>
                                        <p:attrNameLst>
                                          <p:attrName>style.visibility</p:attrName>
                                        </p:attrNameLst>
                                      </p:cBhvr>
                                      <p:to>
                                        <p:strVal val="visible"/>
                                      </p:to>
                                    </p:set>
                                    <p:animEffect transition="in" filter="wipe(down)">
                                      <p:cBhvr>
                                        <p:cTn id="7" dur="1000"/>
                                        <p:tgtEl>
                                          <p:spTgt spid="75"/>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47"/>
                                        </p:tgtEl>
                                        <p:attrNameLst>
                                          <p:attrName>style.visibility</p:attrName>
                                        </p:attrNameLst>
                                      </p:cBhvr>
                                      <p:to>
                                        <p:strVal val="visible"/>
                                      </p:to>
                                    </p:set>
                                    <p:animEffect transition="in" filter="fade">
                                      <p:cBhvr>
                                        <p:cTn id="11" dur="100"/>
                                        <p:tgtEl>
                                          <p:spTgt spid="47"/>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51"/>
                                        </p:tgtEl>
                                        <p:attrNameLst>
                                          <p:attrName>style.visibility</p:attrName>
                                        </p:attrNameLst>
                                      </p:cBhvr>
                                      <p:to>
                                        <p:strVal val="visible"/>
                                      </p:to>
                                    </p:set>
                                    <p:animEffect transition="in" filter="fade">
                                      <p:cBhvr>
                                        <p:cTn id="14" dur="100"/>
                                        <p:tgtEl>
                                          <p:spTgt spid="51"/>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55"/>
                                        </p:tgtEl>
                                        <p:attrNameLst>
                                          <p:attrName>style.visibility</p:attrName>
                                        </p:attrNameLst>
                                      </p:cBhvr>
                                      <p:to>
                                        <p:strVal val="visible"/>
                                      </p:to>
                                    </p:set>
                                    <p:animEffect transition="in" filter="fade">
                                      <p:cBhvr>
                                        <p:cTn id="17" dur="100"/>
                                        <p:tgtEl>
                                          <p:spTgt spid="55"/>
                                        </p:tgtEl>
                                      </p:cBhvr>
                                    </p:animEffect>
                                  </p:childTnLst>
                                </p:cTn>
                              </p:par>
                            </p:childTnLst>
                          </p:cTn>
                        </p:par>
                        <p:par>
                          <p:cTn id="18" fill="hold">
                            <p:stCondLst>
                              <p:cond delay="1100"/>
                            </p:stCondLst>
                            <p:childTnLst>
                              <p:par>
                                <p:cTn id="19" presetID="10" presetClass="entr" presetSubtype="0" fill="hold" grpId="0" nodeType="afterEffect">
                                  <p:stCondLst>
                                    <p:cond delay="0"/>
                                  </p:stCondLst>
                                  <p:childTnLst>
                                    <p:set>
                                      <p:cBhvr>
                                        <p:cTn id="20" dur="1" fill="hold">
                                          <p:stCondLst>
                                            <p:cond delay="0"/>
                                          </p:stCondLst>
                                        </p:cTn>
                                        <p:tgtEl>
                                          <p:spTgt spid="46"/>
                                        </p:tgtEl>
                                        <p:attrNameLst>
                                          <p:attrName>style.visibility</p:attrName>
                                        </p:attrNameLst>
                                      </p:cBhvr>
                                      <p:to>
                                        <p:strVal val="visible"/>
                                      </p:to>
                                    </p:set>
                                    <p:animEffect transition="in" filter="fade">
                                      <p:cBhvr>
                                        <p:cTn id="21" dur="100"/>
                                        <p:tgtEl>
                                          <p:spTgt spid="4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50"/>
                                        </p:tgtEl>
                                        <p:attrNameLst>
                                          <p:attrName>style.visibility</p:attrName>
                                        </p:attrNameLst>
                                      </p:cBhvr>
                                      <p:to>
                                        <p:strVal val="visible"/>
                                      </p:to>
                                    </p:set>
                                    <p:animEffect transition="in" filter="fade">
                                      <p:cBhvr>
                                        <p:cTn id="24" dur="100"/>
                                        <p:tgtEl>
                                          <p:spTgt spid="50"/>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54"/>
                                        </p:tgtEl>
                                        <p:attrNameLst>
                                          <p:attrName>style.visibility</p:attrName>
                                        </p:attrNameLst>
                                      </p:cBhvr>
                                      <p:to>
                                        <p:strVal val="visible"/>
                                      </p:to>
                                    </p:set>
                                    <p:animEffect transition="in" filter="fade">
                                      <p:cBhvr>
                                        <p:cTn id="27" dur="100"/>
                                        <p:tgtEl>
                                          <p:spTgt spid="54"/>
                                        </p:tgtEl>
                                      </p:cBhvr>
                                    </p:animEffect>
                                  </p:childTnLst>
                                </p:cTn>
                              </p:par>
                            </p:childTnLst>
                          </p:cTn>
                        </p:par>
                        <p:par>
                          <p:cTn id="28" fill="hold">
                            <p:stCondLst>
                              <p:cond delay="1200"/>
                            </p:stCondLst>
                            <p:childTnLst>
                              <p:par>
                                <p:cTn id="29" presetID="10" presetClass="entr" presetSubtype="0" fill="hold" grpId="0" nodeType="afterEffect">
                                  <p:stCondLst>
                                    <p:cond delay="0"/>
                                  </p:stCondLst>
                                  <p:childTnLst>
                                    <p:set>
                                      <p:cBhvr>
                                        <p:cTn id="30" dur="1" fill="hold">
                                          <p:stCondLst>
                                            <p:cond delay="0"/>
                                          </p:stCondLst>
                                        </p:cTn>
                                        <p:tgtEl>
                                          <p:spTgt spid="45"/>
                                        </p:tgtEl>
                                        <p:attrNameLst>
                                          <p:attrName>style.visibility</p:attrName>
                                        </p:attrNameLst>
                                      </p:cBhvr>
                                      <p:to>
                                        <p:strVal val="visible"/>
                                      </p:to>
                                    </p:set>
                                    <p:animEffect transition="in" filter="fade">
                                      <p:cBhvr>
                                        <p:cTn id="31" dur="100"/>
                                        <p:tgtEl>
                                          <p:spTgt spid="45"/>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49"/>
                                        </p:tgtEl>
                                        <p:attrNameLst>
                                          <p:attrName>style.visibility</p:attrName>
                                        </p:attrNameLst>
                                      </p:cBhvr>
                                      <p:to>
                                        <p:strVal val="visible"/>
                                      </p:to>
                                    </p:set>
                                    <p:animEffect transition="in" filter="fade">
                                      <p:cBhvr>
                                        <p:cTn id="34" dur="100"/>
                                        <p:tgtEl>
                                          <p:spTgt spid="49"/>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53"/>
                                        </p:tgtEl>
                                        <p:attrNameLst>
                                          <p:attrName>style.visibility</p:attrName>
                                        </p:attrNameLst>
                                      </p:cBhvr>
                                      <p:to>
                                        <p:strVal val="visible"/>
                                      </p:to>
                                    </p:set>
                                    <p:animEffect transition="in" filter="fade">
                                      <p:cBhvr>
                                        <p:cTn id="37" dur="100"/>
                                        <p:tgtEl>
                                          <p:spTgt spid="53"/>
                                        </p:tgtEl>
                                      </p:cBhvr>
                                    </p:animEffect>
                                  </p:childTnLst>
                                </p:cTn>
                              </p:par>
                            </p:childTnLst>
                          </p:cTn>
                        </p:par>
                        <p:par>
                          <p:cTn id="38" fill="hold">
                            <p:stCondLst>
                              <p:cond delay="1300"/>
                            </p:stCondLst>
                            <p:childTnLst>
                              <p:par>
                                <p:cTn id="39" presetID="10" presetClass="entr" presetSubtype="0" fill="hold" grpId="0" nodeType="afterEffect">
                                  <p:stCondLst>
                                    <p:cond delay="0"/>
                                  </p:stCondLst>
                                  <p:childTnLst>
                                    <p:set>
                                      <p:cBhvr>
                                        <p:cTn id="40" dur="1" fill="hold">
                                          <p:stCondLst>
                                            <p:cond delay="0"/>
                                          </p:stCondLst>
                                        </p:cTn>
                                        <p:tgtEl>
                                          <p:spTgt spid="44"/>
                                        </p:tgtEl>
                                        <p:attrNameLst>
                                          <p:attrName>style.visibility</p:attrName>
                                        </p:attrNameLst>
                                      </p:cBhvr>
                                      <p:to>
                                        <p:strVal val="visible"/>
                                      </p:to>
                                    </p:set>
                                    <p:animEffect transition="in" filter="fade">
                                      <p:cBhvr>
                                        <p:cTn id="41" dur="100"/>
                                        <p:tgtEl>
                                          <p:spTgt spid="44"/>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48"/>
                                        </p:tgtEl>
                                        <p:attrNameLst>
                                          <p:attrName>style.visibility</p:attrName>
                                        </p:attrNameLst>
                                      </p:cBhvr>
                                      <p:to>
                                        <p:strVal val="visible"/>
                                      </p:to>
                                    </p:set>
                                    <p:animEffect transition="in" filter="fade">
                                      <p:cBhvr>
                                        <p:cTn id="44" dur="100"/>
                                        <p:tgtEl>
                                          <p:spTgt spid="48"/>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52"/>
                                        </p:tgtEl>
                                        <p:attrNameLst>
                                          <p:attrName>style.visibility</p:attrName>
                                        </p:attrNameLst>
                                      </p:cBhvr>
                                      <p:to>
                                        <p:strVal val="visible"/>
                                      </p:to>
                                    </p:set>
                                    <p:animEffect transition="in" filter="fade">
                                      <p:cBhvr>
                                        <p:cTn id="47" dur="100"/>
                                        <p:tgtEl>
                                          <p:spTgt spid="52"/>
                                        </p:tgtEl>
                                      </p:cBhvr>
                                    </p:animEffect>
                                  </p:childTnLst>
                                </p:cTn>
                              </p:par>
                              <p:par>
                                <p:cTn id="48" presetID="10" presetClass="exit" presetSubtype="0" fill="hold" grpId="1" nodeType="withEffect">
                                  <p:stCondLst>
                                    <p:cond delay="0"/>
                                  </p:stCondLst>
                                  <p:childTnLst>
                                    <p:animEffect transition="out" filter="fade">
                                      <p:cBhvr>
                                        <p:cTn id="49" dur="100"/>
                                        <p:tgtEl>
                                          <p:spTgt spid="47"/>
                                        </p:tgtEl>
                                      </p:cBhvr>
                                    </p:animEffect>
                                    <p:set>
                                      <p:cBhvr>
                                        <p:cTn id="50" dur="1" fill="hold">
                                          <p:stCondLst>
                                            <p:cond delay="99"/>
                                          </p:stCondLst>
                                        </p:cTn>
                                        <p:tgtEl>
                                          <p:spTgt spid="47"/>
                                        </p:tgtEl>
                                        <p:attrNameLst>
                                          <p:attrName>style.visibility</p:attrName>
                                        </p:attrNameLst>
                                      </p:cBhvr>
                                      <p:to>
                                        <p:strVal val="hidden"/>
                                      </p:to>
                                    </p:set>
                                  </p:childTnLst>
                                </p:cTn>
                              </p:par>
                              <p:par>
                                <p:cTn id="51" presetID="10" presetClass="exit" presetSubtype="0" fill="hold" grpId="1" nodeType="withEffect">
                                  <p:stCondLst>
                                    <p:cond delay="0"/>
                                  </p:stCondLst>
                                  <p:childTnLst>
                                    <p:animEffect transition="out" filter="fade">
                                      <p:cBhvr>
                                        <p:cTn id="52" dur="100"/>
                                        <p:tgtEl>
                                          <p:spTgt spid="51"/>
                                        </p:tgtEl>
                                      </p:cBhvr>
                                    </p:animEffect>
                                    <p:set>
                                      <p:cBhvr>
                                        <p:cTn id="53" dur="1" fill="hold">
                                          <p:stCondLst>
                                            <p:cond delay="99"/>
                                          </p:stCondLst>
                                        </p:cTn>
                                        <p:tgtEl>
                                          <p:spTgt spid="51"/>
                                        </p:tgtEl>
                                        <p:attrNameLst>
                                          <p:attrName>style.visibility</p:attrName>
                                        </p:attrNameLst>
                                      </p:cBhvr>
                                      <p:to>
                                        <p:strVal val="hidden"/>
                                      </p:to>
                                    </p:set>
                                  </p:childTnLst>
                                </p:cTn>
                              </p:par>
                              <p:par>
                                <p:cTn id="54" presetID="10" presetClass="exit" presetSubtype="0" fill="hold" grpId="1" nodeType="withEffect">
                                  <p:stCondLst>
                                    <p:cond delay="0"/>
                                  </p:stCondLst>
                                  <p:childTnLst>
                                    <p:animEffect transition="out" filter="fade">
                                      <p:cBhvr>
                                        <p:cTn id="55" dur="100"/>
                                        <p:tgtEl>
                                          <p:spTgt spid="55"/>
                                        </p:tgtEl>
                                      </p:cBhvr>
                                    </p:animEffect>
                                    <p:set>
                                      <p:cBhvr>
                                        <p:cTn id="56" dur="1" fill="hold">
                                          <p:stCondLst>
                                            <p:cond delay="99"/>
                                          </p:stCondLst>
                                        </p:cTn>
                                        <p:tgtEl>
                                          <p:spTgt spid="55"/>
                                        </p:tgtEl>
                                        <p:attrNameLst>
                                          <p:attrName>style.visibility</p:attrName>
                                        </p:attrNameLst>
                                      </p:cBhvr>
                                      <p:to>
                                        <p:strVal val="hidden"/>
                                      </p:to>
                                    </p:set>
                                  </p:childTnLst>
                                </p:cTn>
                              </p:par>
                            </p:childTnLst>
                          </p:cTn>
                        </p:par>
                        <p:par>
                          <p:cTn id="57" fill="hold">
                            <p:stCondLst>
                              <p:cond delay="1400"/>
                            </p:stCondLst>
                            <p:childTnLst>
                              <p:par>
                                <p:cTn id="58" presetID="10" presetClass="exit" presetSubtype="0" fill="hold" grpId="1" nodeType="afterEffect">
                                  <p:stCondLst>
                                    <p:cond delay="0"/>
                                  </p:stCondLst>
                                  <p:childTnLst>
                                    <p:animEffect transition="out" filter="fade">
                                      <p:cBhvr>
                                        <p:cTn id="59" dur="100"/>
                                        <p:tgtEl>
                                          <p:spTgt spid="46"/>
                                        </p:tgtEl>
                                      </p:cBhvr>
                                    </p:animEffect>
                                    <p:set>
                                      <p:cBhvr>
                                        <p:cTn id="60" dur="1" fill="hold">
                                          <p:stCondLst>
                                            <p:cond delay="99"/>
                                          </p:stCondLst>
                                        </p:cTn>
                                        <p:tgtEl>
                                          <p:spTgt spid="46"/>
                                        </p:tgtEl>
                                        <p:attrNameLst>
                                          <p:attrName>style.visibility</p:attrName>
                                        </p:attrNameLst>
                                      </p:cBhvr>
                                      <p:to>
                                        <p:strVal val="hidden"/>
                                      </p:to>
                                    </p:set>
                                  </p:childTnLst>
                                </p:cTn>
                              </p:par>
                              <p:par>
                                <p:cTn id="61" presetID="10" presetClass="exit" presetSubtype="0" fill="hold" grpId="1" nodeType="withEffect">
                                  <p:stCondLst>
                                    <p:cond delay="0"/>
                                  </p:stCondLst>
                                  <p:childTnLst>
                                    <p:animEffect transition="out" filter="fade">
                                      <p:cBhvr>
                                        <p:cTn id="62" dur="100"/>
                                        <p:tgtEl>
                                          <p:spTgt spid="50"/>
                                        </p:tgtEl>
                                      </p:cBhvr>
                                    </p:animEffect>
                                    <p:set>
                                      <p:cBhvr>
                                        <p:cTn id="63" dur="1" fill="hold">
                                          <p:stCondLst>
                                            <p:cond delay="99"/>
                                          </p:stCondLst>
                                        </p:cTn>
                                        <p:tgtEl>
                                          <p:spTgt spid="50"/>
                                        </p:tgtEl>
                                        <p:attrNameLst>
                                          <p:attrName>style.visibility</p:attrName>
                                        </p:attrNameLst>
                                      </p:cBhvr>
                                      <p:to>
                                        <p:strVal val="hidden"/>
                                      </p:to>
                                    </p:set>
                                  </p:childTnLst>
                                </p:cTn>
                              </p:par>
                              <p:par>
                                <p:cTn id="64" presetID="10" presetClass="exit" presetSubtype="0" fill="hold" grpId="1" nodeType="withEffect">
                                  <p:stCondLst>
                                    <p:cond delay="0"/>
                                  </p:stCondLst>
                                  <p:childTnLst>
                                    <p:animEffect transition="out" filter="fade">
                                      <p:cBhvr>
                                        <p:cTn id="65" dur="100"/>
                                        <p:tgtEl>
                                          <p:spTgt spid="54"/>
                                        </p:tgtEl>
                                      </p:cBhvr>
                                    </p:animEffect>
                                    <p:set>
                                      <p:cBhvr>
                                        <p:cTn id="66" dur="1" fill="hold">
                                          <p:stCondLst>
                                            <p:cond delay="99"/>
                                          </p:stCondLst>
                                        </p:cTn>
                                        <p:tgtEl>
                                          <p:spTgt spid="54"/>
                                        </p:tgtEl>
                                        <p:attrNameLst>
                                          <p:attrName>style.visibility</p:attrName>
                                        </p:attrNameLst>
                                      </p:cBhvr>
                                      <p:to>
                                        <p:strVal val="hidden"/>
                                      </p:to>
                                    </p:set>
                                  </p:childTnLst>
                                </p:cTn>
                              </p:par>
                            </p:childTnLst>
                          </p:cTn>
                        </p:par>
                        <p:par>
                          <p:cTn id="67" fill="hold">
                            <p:stCondLst>
                              <p:cond delay="1500"/>
                            </p:stCondLst>
                            <p:childTnLst>
                              <p:par>
                                <p:cTn id="68" presetID="10" presetClass="exit" presetSubtype="0" fill="hold" grpId="1" nodeType="afterEffect">
                                  <p:stCondLst>
                                    <p:cond delay="0"/>
                                  </p:stCondLst>
                                  <p:childTnLst>
                                    <p:animEffect transition="out" filter="fade">
                                      <p:cBhvr>
                                        <p:cTn id="69" dur="100"/>
                                        <p:tgtEl>
                                          <p:spTgt spid="45"/>
                                        </p:tgtEl>
                                      </p:cBhvr>
                                    </p:animEffect>
                                    <p:set>
                                      <p:cBhvr>
                                        <p:cTn id="70" dur="1" fill="hold">
                                          <p:stCondLst>
                                            <p:cond delay="99"/>
                                          </p:stCondLst>
                                        </p:cTn>
                                        <p:tgtEl>
                                          <p:spTgt spid="45"/>
                                        </p:tgtEl>
                                        <p:attrNameLst>
                                          <p:attrName>style.visibility</p:attrName>
                                        </p:attrNameLst>
                                      </p:cBhvr>
                                      <p:to>
                                        <p:strVal val="hidden"/>
                                      </p:to>
                                    </p:set>
                                  </p:childTnLst>
                                </p:cTn>
                              </p:par>
                              <p:par>
                                <p:cTn id="71" presetID="10" presetClass="exit" presetSubtype="0" fill="hold" grpId="1" nodeType="withEffect">
                                  <p:stCondLst>
                                    <p:cond delay="0"/>
                                  </p:stCondLst>
                                  <p:childTnLst>
                                    <p:animEffect transition="out" filter="fade">
                                      <p:cBhvr>
                                        <p:cTn id="72" dur="100"/>
                                        <p:tgtEl>
                                          <p:spTgt spid="49"/>
                                        </p:tgtEl>
                                      </p:cBhvr>
                                    </p:animEffect>
                                    <p:set>
                                      <p:cBhvr>
                                        <p:cTn id="73" dur="1" fill="hold">
                                          <p:stCondLst>
                                            <p:cond delay="99"/>
                                          </p:stCondLst>
                                        </p:cTn>
                                        <p:tgtEl>
                                          <p:spTgt spid="49"/>
                                        </p:tgtEl>
                                        <p:attrNameLst>
                                          <p:attrName>style.visibility</p:attrName>
                                        </p:attrNameLst>
                                      </p:cBhvr>
                                      <p:to>
                                        <p:strVal val="hidden"/>
                                      </p:to>
                                    </p:set>
                                  </p:childTnLst>
                                </p:cTn>
                              </p:par>
                              <p:par>
                                <p:cTn id="74" presetID="10" presetClass="exit" presetSubtype="0" fill="hold" grpId="1" nodeType="withEffect">
                                  <p:stCondLst>
                                    <p:cond delay="0"/>
                                  </p:stCondLst>
                                  <p:childTnLst>
                                    <p:animEffect transition="out" filter="fade">
                                      <p:cBhvr>
                                        <p:cTn id="75" dur="100"/>
                                        <p:tgtEl>
                                          <p:spTgt spid="53"/>
                                        </p:tgtEl>
                                      </p:cBhvr>
                                    </p:animEffect>
                                    <p:set>
                                      <p:cBhvr>
                                        <p:cTn id="76" dur="1" fill="hold">
                                          <p:stCondLst>
                                            <p:cond delay="99"/>
                                          </p:stCondLst>
                                        </p:cTn>
                                        <p:tgtEl>
                                          <p:spTgt spid="53"/>
                                        </p:tgtEl>
                                        <p:attrNameLst>
                                          <p:attrName>style.visibility</p:attrName>
                                        </p:attrNameLst>
                                      </p:cBhvr>
                                      <p:to>
                                        <p:strVal val="hidden"/>
                                      </p:to>
                                    </p:set>
                                  </p:childTnLst>
                                </p:cTn>
                              </p:par>
                            </p:childTnLst>
                          </p:cTn>
                        </p:par>
                        <p:par>
                          <p:cTn id="77" fill="hold">
                            <p:stCondLst>
                              <p:cond delay="1600"/>
                            </p:stCondLst>
                            <p:childTnLst>
                              <p:par>
                                <p:cTn id="78" presetID="10" presetClass="exit" presetSubtype="0" fill="hold" grpId="1" nodeType="afterEffect">
                                  <p:stCondLst>
                                    <p:cond delay="0"/>
                                  </p:stCondLst>
                                  <p:childTnLst>
                                    <p:animEffect transition="out" filter="fade">
                                      <p:cBhvr>
                                        <p:cTn id="79" dur="100"/>
                                        <p:tgtEl>
                                          <p:spTgt spid="44"/>
                                        </p:tgtEl>
                                      </p:cBhvr>
                                    </p:animEffect>
                                    <p:set>
                                      <p:cBhvr>
                                        <p:cTn id="80" dur="1" fill="hold">
                                          <p:stCondLst>
                                            <p:cond delay="99"/>
                                          </p:stCondLst>
                                        </p:cTn>
                                        <p:tgtEl>
                                          <p:spTgt spid="44"/>
                                        </p:tgtEl>
                                        <p:attrNameLst>
                                          <p:attrName>style.visibility</p:attrName>
                                        </p:attrNameLst>
                                      </p:cBhvr>
                                      <p:to>
                                        <p:strVal val="hidden"/>
                                      </p:to>
                                    </p:set>
                                  </p:childTnLst>
                                </p:cTn>
                              </p:par>
                              <p:par>
                                <p:cTn id="81" presetID="10" presetClass="exit" presetSubtype="0" fill="hold" grpId="1" nodeType="withEffect">
                                  <p:stCondLst>
                                    <p:cond delay="0"/>
                                  </p:stCondLst>
                                  <p:childTnLst>
                                    <p:animEffect transition="out" filter="fade">
                                      <p:cBhvr>
                                        <p:cTn id="82" dur="100"/>
                                        <p:tgtEl>
                                          <p:spTgt spid="48"/>
                                        </p:tgtEl>
                                      </p:cBhvr>
                                    </p:animEffect>
                                    <p:set>
                                      <p:cBhvr>
                                        <p:cTn id="83" dur="1" fill="hold">
                                          <p:stCondLst>
                                            <p:cond delay="99"/>
                                          </p:stCondLst>
                                        </p:cTn>
                                        <p:tgtEl>
                                          <p:spTgt spid="48"/>
                                        </p:tgtEl>
                                        <p:attrNameLst>
                                          <p:attrName>style.visibility</p:attrName>
                                        </p:attrNameLst>
                                      </p:cBhvr>
                                      <p:to>
                                        <p:strVal val="hidden"/>
                                      </p:to>
                                    </p:set>
                                  </p:childTnLst>
                                </p:cTn>
                              </p:par>
                              <p:par>
                                <p:cTn id="84" presetID="10" presetClass="exit" presetSubtype="0" fill="hold" grpId="1" nodeType="withEffect">
                                  <p:stCondLst>
                                    <p:cond delay="0"/>
                                  </p:stCondLst>
                                  <p:childTnLst>
                                    <p:animEffect transition="out" filter="fade">
                                      <p:cBhvr>
                                        <p:cTn id="85" dur="100"/>
                                        <p:tgtEl>
                                          <p:spTgt spid="52"/>
                                        </p:tgtEl>
                                      </p:cBhvr>
                                    </p:animEffect>
                                    <p:set>
                                      <p:cBhvr>
                                        <p:cTn id="86" dur="1" fill="hold">
                                          <p:stCondLst>
                                            <p:cond delay="99"/>
                                          </p:stCondLst>
                                        </p:cTn>
                                        <p:tgtEl>
                                          <p:spTgt spid="52"/>
                                        </p:tgtEl>
                                        <p:attrNameLst>
                                          <p:attrName>style.visibility</p:attrName>
                                        </p:attrNameLst>
                                      </p:cBhvr>
                                      <p:to>
                                        <p:strVal val="hidden"/>
                                      </p:to>
                                    </p:set>
                                  </p:childTnLst>
                                </p:cTn>
                              </p:par>
                              <p:par>
                                <p:cTn id="87" presetID="10" presetClass="entr" presetSubtype="0" fill="hold" grpId="0" nodeType="withEffect">
                                  <p:stCondLst>
                                    <p:cond delay="0"/>
                                  </p:stCondLst>
                                  <p:childTnLst>
                                    <p:set>
                                      <p:cBhvr>
                                        <p:cTn id="88" dur="1" fill="hold">
                                          <p:stCondLst>
                                            <p:cond delay="0"/>
                                          </p:stCondLst>
                                        </p:cTn>
                                        <p:tgtEl>
                                          <p:spTgt spid="63"/>
                                        </p:tgtEl>
                                        <p:attrNameLst>
                                          <p:attrName>style.visibility</p:attrName>
                                        </p:attrNameLst>
                                      </p:cBhvr>
                                      <p:to>
                                        <p:strVal val="visible"/>
                                      </p:to>
                                    </p:set>
                                    <p:animEffect transition="in" filter="fade">
                                      <p:cBhvr>
                                        <p:cTn id="89" dur="100"/>
                                        <p:tgtEl>
                                          <p:spTgt spid="63"/>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67"/>
                                        </p:tgtEl>
                                        <p:attrNameLst>
                                          <p:attrName>style.visibility</p:attrName>
                                        </p:attrNameLst>
                                      </p:cBhvr>
                                      <p:to>
                                        <p:strVal val="visible"/>
                                      </p:to>
                                    </p:set>
                                    <p:animEffect transition="in" filter="fade">
                                      <p:cBhvr>
                                        <p:cTn id="92" dur="100"/>
                                        <p:tgtEl>
                                          <p:spTgt spid="67"/>
                                        </p:tgtEl>
                                      </p:cBhvr>
                                    </p:animEffect>
                                  </p:childTnLst>
                                </p:cTn>
                              </p:par>
                            </p:childTnLst>
                          </p:cTn>
                        </p:par>
                        <p:par>
                          <p:cTn id="93" fill="hold">
                            <p:stCondLst>
                              <p:cond delay="1700"/>
                            </p:stCondLst>
                            <p:childTnLst>
                              <p:par>
                                <p:cTn id="94" presetID="10" presetClass="entr" presetSubtype="0" fill="hold" grpId="0" nodeType="afterEffect">
                                  <p:stCondLst>
                                    <p:cond delay="0"/>
                                  </p:stCondLst>
                                  <p:childTnLst>
                                    <p:set>
                                      <p:cBhvr>
                                        <p:cTn id="95" dur="1" fill="hold">
                                          <p:stCondLst>
                                            <p:cond delay="0"/>
                                          </p:stCondLst>
                                        </p:cTn>
                                        <p:tgtEl>
                                          <p:spTgt spid="62"/>
                                        </p:tgtEl>
                                        <p:attrNameLst>
                                          <p:attrName>style.visibility</p:attrName>
                                        </p:attrNameLst>
                                      </p:cBhvr>
                                      <p:to>
                                        <p:strVal val="visible"/>
                                      </p:to>
                                    </p:set>
                                    <p:animEffect transition="in" filter="fade">
                                      <p:cBhvr>
                                        <p:cTn id="96" dur="100"/>
                                        <p:tgtEl>
                                          <p:spTgt spid="62"/>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66"/>
                                        </p:tgtEl>
                                        <p:attrNameLst>
                                          <p:attrName>style.visibility</p:attrName>
                                        </p:attrNameLst>
                                      </p:cBhvr>
                                      <p:to>
                                        <p:strVal val="visible"/>
                                      </p:to>
                                    </p:set>
                                    <p:animEffect transition="in" filter="fade">
                                      <p:cBhvr>
                                        <p:cTn id="99" dur="100"/>
                                        <p:tgtEl>
                                          <p:spTgt spid="66"/>
                                        </p:tgtEl>
                                      </p:cBhvr>
                                    </p:animEffect>
                                  </p:childTnLst>
                                </p:cTn>
                              </p:par>
                            </p:childTnLst>
                          </p:cTn>
                        </p:par>
                        <p:par>
                          <p:cTn id="100" fill="hold">
                            <p:stCondLst>
                              <p:cond delay="1800"/>
                            </p:stCondLst>
                            <p:childTnLst>
                              <p:par>
                                <p:cTn id="101" presetID="10" presetClass="entr" presetSubtype="0" fill="hold" grpId="0" nodeType="afterEffect">
                                  <p:stCondLst>
                                    <p:cond delay="0"/>
                                  </p:stCondLst>
                                  <p:childTnLst>
                                    <p:set>
                                      <p:cBhvr>
                                        <p:cTn id="102" dur="1" fill="hold">
                                          <p:stCondLst>
                                            <p:cond delay="0"/>
                                          </p:stCondLst>
                                        </p:cTn>
                                        <p:tgtEl>
                                          <p:spTgt spid="61"/>
                                        </p:tgtEl>
                                        <p:attrNameLst>
                                          <p:attrName>style.visibility</p:attrName>
                                        </p:attrNameLst>
                                      </p:cBhvr>
                                      <p:to>
                                        <p:strVal val="visible"/>
                                      </p:to>
                                    </p:set>
                                    <p:animEffect transition="in" filter="fade">
                                      <p:cBhvr>
                                        <p:cTn id="103" dur="100"/>
                                        <p:tgtEl>
                                          <p:spTgt spid="61"/>
                                        </p:tgtEl>
                                      </p:cBhvr>
                                    </p:animEffect>
                                  </p:childTnLst>
                                </p:cTn>
                              </p:par>
                              <p:par>
                                <p:cTn id="104" presetID="10" presetClass="entr" presetSubtype="0" fill="hold" grpId="0" nodeType="withEffect">
                                  <p:stCondLst>
                                    <p:cond delay="0"/>
                                  </p:stCondLst>
                                  <p:childTnLst>
                                    <p:set>
                                      <p:cBhvr>
                                        <p:cTn id="105" dur="1" fill="hold">
                                          <p:stCondLst>
                                            <p:cond delay="0"/>
                                          </p:stCondLst>
                                        </p:cTn>
                                        <p:tgtEl>
                                          <p:spTgt spid="65"/>
                                        </p:tgtEl>
                                        <p:attrNameLst>
                                          <p:attrName>style.visibility</p:attrName>
                                        </p:attrNameLst>
                                      </p:cBhvr>
                                      <p:to>
                                        <p:strVal val="visible"/>
                                      </p:to>
                                    </p:set>
                                    <p:animEffect transition="in" filter="fade">
                                      <p:cBhvr>
                                        <p:cTn id="106" dur="100"/>
                                        <p:tgtEl>
                                          <p:spTgt spid="65"/>
                                        </p:tgtEl>
                                      </p:cBhvr>
                                    </p:animEffect>
                                  </p:childTnLst>
                                </p:cTn>
                              </p:par>
                            </p:childTnLst>
                          </p:cTn>
                        </p:par>
                        <p:par>
                          <p:cTn id="107" fill="hold">
                            <p:stCondLst>
                              <p:cond delay="1900"/>
                            </p:stCondLst>
                            <p:childTnLst>
                              <p:par>
                                <p:cTn id="108" presetID="10" presetClass="entr" presetSubtype="0" fill="hold" grpId="0" nodeType="afterEffect">
                                  <p:stCondLst>
                                    <p:cond delay="0"/>
                                  </p:stCondLst>
                                  <p:childTnLst>
                                    <p:set>
                                      <p:cBhvr>
                                        <p:cTn id="109" dur="1" fill="hold">
                                          <p:stCondLst>
                                            <p:cond delay="0"/>
                                          </p:stCondLst>
                                        </p:cTn>
                                        <p:tgtEl>
                                          <p:spTgt spid="60"/>
                                        </p:tgtEl>
                                        <p:attrNameLst>
                                          <p:attrName>style.visibility</p:attrName>
                                        </p:attrNameLst>
                                      </p:cBhvr>
                                      <p:to>
                                        <p:strVal val="visible"/>
                                      </p:to>
                                    </p:set>
                                    <p:animEffect transition="in" filter="fade">
                                      <p:cBhvr>
                                        <p:cTn id="110" dur="100"/>
                                        <p:tgtEl>
                                          <p:spTgt spid="60"/>
                                        </p:tgtEl>
                                      </p:cBhvr>
                                    </p:animEffect>
                                  </p:childTnLst>
                                </p:cTn>
                              </p:par>
                              <p:par>
                                <p:cTn id="111" presetID="10" presetClass="entr" presetSubtype="0" fill="hold" grpId="0" nodeType="withEffect">
                                  <p:stCondLst>
                                    <p:cond delay="0"/>
                                  </p:stCondLst>
                                  <p:childTnLst>
                                    <p:set>
                                      <p:cBhvr>
                                        <p:cTn id="112" dur="1" fill="hold">
                                          <p:stCondLst>
                                            <p:cond delay="0"/>
                                          </p:stCondLst>
                                        </p:cTn>
                                        <p:tgtEl>
                                          <p:spTgt spid="64"/>
                                        </p:tgtEl>
                                        <p:attrNameLst>
                                          <p:attrName>style.visibility</p:attrName>
                                        </p:attrNameLst>
                                      </p:cBhvr>
                                      <p:to>
                                        <p:strVal val="visible"/>
                                      </p:to>
                                    </p:set>
                                    <p:animEffect transition="in" filter="fade">
                                      <p:cBhvr>
                                        <p:cTn id="113" dur="100"/>
                                        <p:tgtEl>
                                          <p:spTgt spid="64"/>
                                        </p:tgtEl>
                                      </p:cBhvr>
                                    </p:animEffect>
                                  </p:childTnLst>
                                </p:cTn>
                              </p:par>
                              <p:par>
                                <p:cTn id="114" presetID="10" presetClass="exit" presetSubtype="0" fill="hold" grpId="1" nodeType="withEffect">
                                  <p:stCondLst>
                                    <p:cond delay="0"/>
                                  </p:stCondLst>
                                  <p:childTnLst>
                                    <p:animEffect transition="out" filter="fade">
                                      <p:cBhvr>
                                        <p:cTn id="115" dur="100"/>
                                        <p:tgtEl>
                                          <p:spTgt spid="63"/>
                                        </p:tgtEl>
                                      </p:cBhvr>
                                    </p:animEffect>
                                    <p:set>
                                      <p:cBhvr>
                                        <p:cTn id="116" dur="1" fill="hold">
                                          <p:stCondLst>
                                            <p:cond delay="99"/>
                                          </p:stCondLst>
                                        </p:cTn>
                                        <p:tgtEl>
                                          <p:spTgt spid="63"/>
                                        </p:tgtEl>
                                        <p:attrNameLst>
                                          <p:attrName>style.visibility</p:attrName>
                                        </p:attrNameLst>
                                      </p:cBhvr>
                                      <p:to>
                                        <p:strVal val="hidden"/>
                                      </p:to>
                                    </p:set>
                                  </p:childTnLst>
                                </p:cTn>
                              </p:par>
                              <p:par>
                                <p:cTn id="117" presetID="10" presetClass="exit" presetSubtype="0" fill="hold" grpId="1" nodeType="withEffect">
                                  <p:stCondLst>
                                    <p:cond delay="0"/>
                                  </p:stCondLst>
                                  <p:childTnLst>
                                    <p:animEffect transition="out" filter="fade">
                                      <p:cBhvr>
                                        <p:cTn id="118" dur="100"/>
                                        <p:tgtEl>
                                          <p:spTgt spid="67"/>
                                        </p:tgtEl>
                                      </p:cBhvr>
                                    </p:animEffect>
                                    <p:set>
                                      <p:cBhvr>
                                        <p:cTn id="119" dur="1" fill="hold">
                                          <p:stCondLst>
                                            <p:cond delay="99"/>
                                          </p:stCondLst>
                                        </p:cTn>
                                        <p:tgtEl>
                                          <p:spTgt spid="67"/>
                                        </p:tgtEl>
                                        <p:attrNameLst>
                                          <p:attrName>style.visibility</p:attrName>
                                        </p:attrNameLst>
                                      </p:cBhvr>
                                      <p:to>
                                        <p:strVal val="hidden"/>
                                      </p:to>
                                    </p:set>
                                  </p:childTnLst>
                                </p:cTn>
                              </p:par>
                            </p:childTnLst>
                          </p:cTn>
                        </p:par>
                        <p:par>
                          <p:cTn id="120" fill="hold">
                            <p:stCondLst>
                              <p:cond delay="2000"/>
                            </p:stCondLst>
                            <p:childTnLst>
                              <p:par>
                                <p:cTn id="121" presetID="10" presetClass="exit" presetSubtype="0" fill="hold" grpId="1" nodeType="afterEffect">
                                  <p:stCondLst>
                                    <p:cond delay="0"/>
                                  </p:stCondLst>
                                  <p:childTnLst>
                                    <p:animEffect transition="out" filter="fade">
                                      <p:cBhvr>
                                        <p:cTn id="122" dur="100"/>
                                        <p:tgtEl>
                                          <p:spTgt spid="62"/>
                                        </p:tgtEl>
                                      </p:cBhvr>
                                    </p:animEffect>
                                    <p:set>
                                      <p:cBhvr>
                                        <p:cTn id="123" dur="1" fill="hold">
                                          <p:stCondLst>
                                            <p:cond delay="99"/>
                                          </p:stCondLst>
                                        </p:cTn>
                                        <p:tgtEl>
                                          <p:spTgt spid="62"/>
                                        </p:tgtEl>
                                        <p:attrNameLst>
                                          <p:attrName>style.visibility</p:attrName>
                                        </p:attrNameLst>
                                      </p:cBhvr>
                                      <p:to>
                                        <p:strVal val="hidden"/>
                                      </p:to>
                                    </p:set>
                                  </p:childTnLst>
                                </p:cTn>
                              </p:par>
                              <p:par>
                                <p:cTn id="124" presetID="10" presetClass="exit" presetSubtype="0" fill="hold" grpId="1" nodeType="withEffect">
                                  <p:stCondLst>
                                    <p:cond delay="0"/>
                                  </p:stCondLst>
                                  <p:childTnLst>
                                    <p:animEffect transition="out" filter="fade">
                                      <p:cBhvr>
                                        <p:cTn id="125" dur="100"/>
                                        <p:tgtEl>
                                          <p:spTgt spid="66"/>
                                        </p:tgtEl>
                                      </p:cBhvr>
                                    </p:animEffect>
                                    <p:set>
                                      <p:cBhvr>
                                        <p:cTn id="126" dur="1" fill="hold">
                                          <p:stCondLst>
                                            <p:cond delay="99"/>
                                          </p:stCondLst>
                                        </p:cTn>
                                        <p:tgtEl>
                                          <p:spTgt spid="66"/>
                                        </p:tgtEl>
                                        <p:attrNameLst>
                                          <p:attrName>style.visibility</p:attrName>
                                        </p:attrNameLst>
                                      </p:cBhvr>
                                      <p:to>
                                        <p:strVal val="hidden"/>
                                      </p:to>
                                    </p:set>
                                  </p:childTnLst>
                                </p:cTn>
                              </p:par>
                            </p:childTnLst>
                          </p:cTn>
                        </p:par>
                        <p:par>
                          <p:cTn id="127" fill="hold">
                            <p:stCondLst>
                              <p:cond delay="2100"/>
                            </p:stCondLst>
                            <p:childTnLst>
                              <p:par>
                                <p:cTn id="128" presetID="10" presetClass="exit" presetSubtype="0" fill="hold" grpId="1" nodeType="afterEffect">
                                  <p:stCondLst>
                                    <p:cond delay="0"/>
                                  </p:stCondLst>
                                  <p:childTnLst>
                                    <p:animEffect transition="out" filter="fade">
                                      <p:cBhvr>
                                        <p:cTn id="129" dur="100"/>
                                        <p:tgtEl>
                                          <p:spTgt spid="61"/>
                                        </p:tgtEl>
                                      </p:cBhvr>
                                    </p:animEffect>
                                    <p:set>
                                      <p:cBhvr>
                                        <p:cTn id="130" dur="1" fill="hold">
                                          <p:stCondLst>
                                            <p:cond delay="99"/>
                                          </p:stCondLst>
                                        </p:cTn>
                                        <p:tgtEl>
                                          <p:spTgt spid="61"/>
                                        </p:tgtEl>
                                        <p:attrNameLst>
                                          <p:attrName>style.visibility</p:attrName>
                                        </p:attrNameLst>
                                      </p:cBhvr>
                                      <p:to>
                                        <p:strVal val="hidden"/>
                                      </p:to>
                                    </p:set>
                                  </p:childTnLst>
                                </p:cTn>
                              </p:par>
                              <p:par>
                                <p:cTn id="131" presetID="10" presetClass="exit" presetSubtype="0" fill="hold" grpId="1" nodeType="withEffect">
                                  <p:stCondLst>
                                    <p:cond delay="0"/>
                                  </p:stCondLst>
                                  <p:childTnLst>
                                    <p:animEffect transition="out" filter="fade">
                                      <p:cBhvr>
                                        <p:cTn id="132" dur="100"/>
                                        <p:tgtEl>
                                          <p:spTgt spid="65"/>
                                        </p:tgtEl>
                                      </p:cBhvr>
                                    </p:animEffect>
                                    <p:set>
                                      <p:cBhvr>
                                        <p:cTn id="133" dur="1" fill="hold">
                                          <p:stCondLst>
                                            <p:cond delay="99"/>
                                          </p:stCondLst>
                                        </p:cTn>
                                        <p:tgtEl>
                                          <p:spTgt spid="65"/>
                                        </p:tgtEl>
                                        <p:attrNameLst>
                                          <p:attrName>style.visibility</p:attrName>
                                        </p:attrNameLst>
                                      </p:cBhvr>
                                      <p:to>
                                        <p:strVal val="hidden"/>
                                      </p:to>
                                    </p:set>
                                  </p:childTnLst>
                                </p:cTn>
                              </p:par>
                            </p:childTnLst>
                          </p:cTn>
                        </p:par>
                        <p:par>
                          <p:cTn id="134" fill="hold">
                            <p:stCondLst>
                              <p:cond delay="2200"/>
                            </p:stCondLst>
                            <p:childTnLst>
                              <p:par>
                                <p:cTn id="135" presetID="10" presetClass="exit" presetSubtype="0" fill="hold" grpId="1" nodeType="afterEffect">
                                  <p:stCondLst>
                                    <p:cond delay="0"/>
                                  </p:stCondLst>
                                  <p:childTnLst>
                                    <p:animEffect transition="out" filter="fade">
                                      <p:cBhvr>
                                        <p:cTn id="136" dur="100"/>
                                        <p:tgtEl>
                                          <p:spTgt spid="60"/>
                                        </p:tgtEl>
                                      </p:cBhvr>
                                    </p:animEffect>
                                    <p:set>
                                      <p:cBhvr>
                                        <p:cTn id="137" dur="1" fill="hold">
                                          <p:stCondLst>
                                            <p:cond delay="99"/>
                                          </p:stCondLst>
                                        </p:cTn>
                                        <p:tgtEl>
                                          <p:spTgt spid="60"/>
                                        </p:tgtEl>
                                        <p:attrNameLst>
                                          <p:attrName>style.visibility</p:attrName>
                                        </p:attrNameLst>
                                      </p:cBhvr>
                                      <p:to>
                                        <p:strVal val="hidden"/>
                                      </p:to>
                                    </p:set>
                                  </p:childTnLst>
                                </p:cTn>
                              </p:par>
                              <p:par>
                                <p:cTn id="138" presetID="10" presetClass="exit" presetSubtype="0" fill="hold" grpId="1" nodeType="withEffect">
                                  <p:stCondLst>
                                    <p:cond delay="0"/>
                                  </p:stCondLst>
                                  <p:childTnLst>
                                    <p:animEffect transition="out" filter="fade">
                                      <p:cBhvr>
                                        <p:cTn id="139" dur="100"/>
                                        <p:tgtEl>
                                          <p:spTgt spid="64"/>
                                        </p:tgtEl>
                                      </p:cBhvr>
                                    </p:animEffect>
                                    <p:set>
                                      <p:cBhvr>
                                        <p:cTn id="140" dur="1" fill="hold">
                                          <p:stCondLst>
                                            <p:cond delay="99"/>
                                          </p:stCondLst>
                                        </p:cTn>
                                        <p:tgtEl>
                                          <p:spTgt spid="6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4" grpId="1" animBg="1"/>
      <p:bldP spid="45" grpId="0" animBg="1"/>
      <p:bldP spid="45" grpId="1" animBg="1"/>
      <p:bldP spid="46" grpId="0" animBg="1"/>
      <p:bldP spid="46" grpId="1" animBg="1"/>
      <p:bldP spid="47" grpId="0" animBg="1"/>
      <p:bldP spid="47" grpId="1" animBg="1"/>
      <p:bldP spid="48" grpId="0" animBg="1"/>
      <p:bldP spid="48" grpId="1" animBg="1"/>
      <p:bldP spid="49" grpId="0" animBg="1"/>
      <p:bldP spid="49" grpId="1" animBg="1"/>
      <p:bldP spid="50" grpId="0" animBg="1"/>
      <p:bldP spid="50" grpId="1" animBg="1"/>
      <p:bldP spid="51" grpId="0" animBg="1"/>
      <p:bldP spid="51" grpId="1" animBg="1"/>
      <p:bldP spid="52" grpId="0" animBg="1"/>
      <p:bldP spid="52" grpId="1" animBg="1"/>
      <p:bldP spid="53" grpId="0" animBg="1"/>
      <p:bldP spid="53" grpId="1" animBg="1"/>
      <p:bldP spid="54" grpId="0" animBg="1"/>
      <p:bldP spid="54" grpId="1" animBg="1"/>
      <p:bldP spid="55" grpId="0" animBg="1"/>
      <p:bldP spid="55" grpId="1" animBg="1"/>
      <p:bldP spid="60" grpId="0" animBg="1"/>
      <p:bldP spid="60" grpId="1" animBg="1"/>
      <p:bldP spid="61" grpId="0" animBg="1"/>
      <p:bldP spid="61" grpId="1" animBg="1"/>
      <p:bldP spid="62" grpId="0" animBg="1"/>
      <p:bldP spid="62" grpId="1" animBg="1"/>
      <p:bldP spid="63" grpId="0" animBg="1"/>
      <p:bldP spid="63" grpId="1" animBg="1"/>
      <p:bldP spid="64" grpId="0" animBg="1"/>
      <p:bldP spid="64" grpId="1" animBg="1"/>
      <p:bldP spid="65" grpId="0" animBg="1"/>
      <p:bldP spid="65" grpId="1" animBg="1"/>
      <p:bldP spid="66" grpId="0" animBg="1"/>
      <p:bldP spid="66" grpId="1" animBg="1"/>
      <p:bldP spid="67" grpId="0" animBg="1"/>
      <p:bldP spid="67" grpId="1"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Title 1"/>
          <p:cNvSpPr>
            <a:spLocks noGrp="1"/>
          </p:cNvSpPr>
          <p:nvPr>
            <p:ph type="title"/>
          </p:nvPr>
        </p:nvSpPr>
        <p:spPr>
          <a:xfrm>
            <a:off x="366713" y="325438"/>
            <a:ext cx="8410575" cy="460375"/>
          </a:xfrm>
        </p:spPr>
        <p:txBody>
          <a:bodyPr/>
          <a:lstStyle/>
          <a:p>
            <a:r>
              <a:rPr lang="en-US" sz="2800" dirty="0">
                <a:solidFill>
                  <a:srgbClr val="2C95DD"/>
                </a:solidFill>
              </a:rPr>
              <a:t>HA 2 - Elastic </a:t>
            </a:r>
            <a:r>
              <a:rPr lang="en-US" sz="2800" dirty="0" smtClean="0">
                <a:solidFill>
                  <a:srgbClr val="2C95DD"/>
                </a:solidFill>
              </a:rPr>
              <a:t>Runtime Processes </a:t>
            </a:r>
            <a:r>
              <a:rPr lang="en-US" sz="2800" dirty="0">
                <a:solidFill>
                  <a:srgbClr val="2C95DD"/>
                </a:solidFill>
              </a:rPr>
              <a:t>are Monitored</a:t>
            </a:r>
          </a:p>
        </p:txBody>
      </p:sp>
      <p:sp>
        <p:nvSpPr>
          <p:cNvPr id="71" name="Rounded Rectangle 70"/>
          <p:cNvSpPr/>
          <p:nvPr/>
        </p:nvSpPr>
        <p:spPr>
          <a:xfrm>
            <a:off x="366713" y="971550"/>
            <a:ext cx="5576887" cy="3428999"/>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72" name="Rounded Rectangle 71"/>
          <p:cNvSpPr/>
          <p:nvPr/>
        </p:nvSpPr>
        <p:spPr>
          <a:xfrm>
            <a:off x="5943600" y="971550"/>
            <a:ext cx="2856952" cy="3428999"/>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73" name="Rectangle 72"/>
          <p:cNvSpPr/>
          <p:nvPr/>
        </p:nvSpPr>
        <p:spPr>
          <a:xfrm>
            <a:off x="6990119" y="4031218"/>
            <a:ext cx="1696681" cy="369332"/>
          </a:xfrm>
          <a:prstGeom prst="rect">
            <a:avLst/>
          </a:prstGeom>
        </p:spPr>
        <p:txBody>
          <a:bodyPr wrap="square">
            <a:spAutoFit/>
          </a:bodyPr>
          <a:lstStyle/>
          <a:p>
            <a:pPr algn="r" fontAlgn="auto">
              <a:spcBef>
                <a:spcPts val="0"/>
              </a:spcBef>
              <a:spcAft>
                <a:spcPts val="0"/>
              </a:spcAft>
            </a:pPr>
            <a:r>
              <a:rPr lang="en-US" dirty="0" err="1" smtClean="0">
                <a:solidFill>
                  <a:prstClr val="black"/>
                </a:solidFill>
                <a:latin typeface="Calibri"/>
              </a:rPr>
              <a:t>IaaS</a:t>
            </a:r>
            <a:endParaRPr lang="en-US" dirty="0">
              <a:solidFill>
                <a:prstClr val="black"/>
              </a:solidFill>
              <a:latin typeface="Calibri"/>
            </a:endParaRPr>
          </a:p>
        </p:txBody>
      </p:sp>
      <p:sp>
        <p:nvSpPr>
          <p:cNvPr id="74" name="Rectangle 73"/>
          <p:cNvSpPr/>
          <p:nvPr/>
        </p:nvSpPr>
        <p:spPr>
          <a:xfrm>
            <a:off x="2362200" y="4031218"/>
            <a:ext cx="3487929" cy="369332"/>
          </a:xfrm>
          <a:prstGeom prst="rect">
            <a:avLst/>
          </a:prstGeom>
        </p:spPr>
        <p:txBody>
          <a:bodyPr wrap="square">
            <a:spAutoFit/>
          </a:bodyPr>
          <a:lstStyle/>
          <a:p>
            <a:pPr algn="r" fontAlgn="auto">
              <a:spcBef>
                <a:spcPts val="0"/>
              </a:spcBef>
              <a:spcAft>
                <a:spcPts val="0"/>
              </a:spcAft>
            </a:pPr>
            <a:r>
              <a:rPr lang="en-US" dirty="0" smtClean="0">
                <a:solidFill>
                  <a:prstClr val="black"/>
                </a:solidFill>
                <a:latin typeface="Calibri"/>
              </a:rPr>
              <a:t>Pivotal CF Operations Manager</a:t>
            </a:r>
            <a:endParaRPr lang="en-US" dirty="0">
              <a:solidFill>
                <a:prstClr val="black"/>
              </a:solidFill>
              <a:latin typeface="Calibri"/>
            </a:endParaRPr>
          </a:p>
        </p:txBody>
      </p:sp>
      <p:sp>
        <p:nvSpPr>
          <p:cNvPr id="75" name="Rounded Rectangle 74"/>
          <p:cNvSpPr>
            <a:spLocks noChangeArrowheads="1"/>
          </p:cNvSpPr>
          <p:nvPr/>
        </p:nvSpPr>
        <p:spPr bwMode="auto">
          <a:xfrm>
            <a:off x="8153400" y="57150"/>
            <a:ext cx="914399" cy="278034"/>
          </a:xfrm>
          <a:prstGeom prst="roundRect">
            <a:avLst>
              <a:gd name="adj" fmla="val 16667"/>
            </a:avLst>
          </a:prstGeom>
          <a:solidFill>
            <a:schemeClr val="accent3"/>
          </a:solidFill>
          <a:ln w="19050">
            <a:solidFill>
              <a:schemeClr val="bg1"/>
            </a:solidFill>
            <a:round/>
            <a:headEnd/>
            <a:tailEnd/>
          </a:ln>
          <a:effectLst>
            <a:outerShdw blurRad="40000" dist="20000" dir="5400000" rotWithShape="0">
              <a:srgbClr val="808080">
                <a:alpha val="37999"/>
              </a:srgbClr>
            </a:outerShdw>
          </a:effectLst>
        </p:spPr>
        <p:txBody>
          <a:bodyPr anchor="ctr"/>
          <a:lstStyle/>
          <a:p>
            <a:pPr algn="ctr" fontAlgn="auto">
              <a:spcBef>
                <a:spcPts val="0"/>
              </a:spcBef>
              <a:spcAft>
                <a:spcPts val="0"/>
              </a:spcAft>
              <a:defRPr/>
            </a:pPr>
            <a:r>
              <a:rPr lang="en-US" sz="1200" dirty="0" err="1" smtClean="0">
                <a:solidFill>
                  <a:schemeClr val="lt1"/>
                </a:solidFill>
              </a:rPr>
              <a:t>PaaS</a:t>
            </a:r>
            <a:r>
              <a:rPr lang="en-US" sz="1200" dirty="0" smtClean="0">
                <a:solidFill>
                  <a:schemeClr val="lt1"/>
                </a:solidFill>
              </a:rPr>
              <a:t> Ops</a:t>
            </a:r>
            <a:endParaRPr lang="en-US" sz="1200" dirty="0">
              <a:solidFill>
                <a:schemeClr val="lt1"/>
              </a:solidFill>
              <a:latin typeface="+mn-lt"/>
              <a:ea typeface="+mn-ea"/>
            </a:endParaRPr>
          </a:p>
        </p:txBody>
      </p:sp>
      <p:grpSp>
        <p:nvGrpSpPr>
          <p:cNvPr id="76" name="Group 75"/>
          <p:cNvGrpSpPr/>
          <p:nvPr/>
        </p:nvGrpSpPr>
        <p:grpSpPr>
          <a:xfrm>
            <a:off x="6168884" y="1215518"/>
            <a:ext cx="2406385" cy="807464"/>
            <a:chOff x="6168884" y="1428750"/>
            <a:chExt cx="2406385" cy="807464"/>
          </a:xfrm>
        </p:grpSpPr>
        <p:sp>
          <p:nvSpPr>
            <p:cNvPr id="77" name="Rounded Rectangle 76"/>
            <p:cNvSpPr>
              <a:spLocks noChangeArrowheads="1"/>
            </p:cNvSpPr>
            <p:nvPr/>
          </p:nvSpPr>
          <p:spPr bwMode="auto">
            <a:xfrm>
              <a:off x="6168884" y="1428750"/>
              <a:ext cx="2406385" cy="8074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0" rIns="0" bIns="91440" anchor="b" anchorCtr="0"/>
            <a:lstStyle/>
            <a:p>
              <a:pPr algn="ctr" fontAlgn="auto">
                <a:spcBef>
                  <a:spcPts val="0"/>
                </a:spcBef>
                <a:spcAft>
                  <a:spcPts val="0"/>
                </a:spcAft>
                <a:defRPr/>
              </a:pPr>
              <a:r>
                <a:rPr lang="en-US" sz="1200" b="1" dirty="0" smtClean="0">
                  <a:solidFill>
                    <a:schemeClr val="bg1"/>
                  </a:solidFill>
                  <a:latin typeface="+mn-lt"/>
                  <a:ea typeface="+mn-ea"/>
                </a:rPr>
                <a:t>BBS</a:t>
              </a:r>
              <a:endParaRPr lang="en-US" sz="1200" b="1" dirty="0">
                <a:solidFill>
                  <a:schemeClr val="bg1"/>
                </a:solidFill>
                <a:latin typeface="+mn-lt"/>
                <a:ea typeface="+mn-ea"/>
              </a:endParaRPr>
            </a:p>
          </p:txBody>
        </p:sp>
        <p:sp>
          <p:nvSpPr>
            <p:cNvPr id="78" name="Rounded Rectangle 77"/>
            <p:cNvSpPr/>
            <p:nvPr/>
          </p:nvSpPr>
          <p:spPr>
            <a:xfrm>
              <a:off x="6248400" y="1504950"/>
              <a:ext cx="609600" cy="228600"/>
            </a:xfrm>
            <a:prstGeom prst="roundRect">
              <a:avLst/>
            </a:prstGeom>
            <a:solidFill>
              <a:srgbClr val="00685D"/>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smtClean="0"/>
                <a:t>AGENT</a:t>
              </a:r>
              <a:endParaRPr lang="en-US" sz="1000" b="1" dirty="0"/>
            </a:p>
          </p:txBody>
        </p:sp>
        <p:grpSp>
          <p:nvGrpSpPr>
            <p:cNvPr id="80" name="Group 79"/>
            <p:cNvGrpSpPr/>
            <p:nvPr/>
          </p:nvGrpSpPr>
          <p:grpSpPr>
            <a:xfrm>
              <a:off x="8176597" y="1504950"/>
              <a:ext cx="333374" cy="228600"/>
              <a:chOff x="7558089" y="1504950"/>
              <a:chExt cx="333374" cy="228600"/>
            </a:xfrm>
          </p:grpSpPr>
          <p:sp>
            <p:nvSpPr>
              <p:cNvPr id="81" name="Rounded Rectangle 80"/>
              <p:cNvSpPr/>
              <p:nvPr/>
            </p:nvSpPr>
            <p:spPr>
              <a:xfrm>
                <a:off x="7573959" y="1504950"/>
                <a:ext cx="304800" cy="228600"/>
              </a:xfrm>
              <a:prstGeom prst="round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000" b="1" dirty="0"/>
              </a:p>
            </p:txBody>
          </p:sp>
          <p:sp>
            <p:nvSpPr>
              <p:cNvPr id="82" name="Freeform 81"/>
              <p:cNvSpPr/>
              <p:nvPr/>
            </p:nvSpPr>
            <p:spPr>
              <a:xfrm>
                <a:off x="7558089" y="1524000"/>
                <a:ext cx="333374" cy="188119"/>
              </a:xfrm>
              <a:custGeom>
                <a:avLst/>
                <a:gdLst>
                  <a:gd name="connsiteX0" fmla="*/ 0 w 172064"/>
                  <a:gd name="connsiteY0" fmla="*/ 68826 h 132736"/>
                  <a:gd name="connsiteX1" fmla="*/ 51619 w 172064"/>
                  <a:gd name="connsiteY1" fmla="*/ 68826 h 132736"/>
                  <a:gd name="connsiteX2" fmla="*/ 61452 w 172064"/>
                  <a:gd name="connsiteY2" fmla="*/ 19665 h 132736"/>
                  <a:gd name="connsiteX3" fmla="*/ 76200 w 172064"/>
                  <a:gd name="connsiteY3" fmla="*/ 110613 h 132736"/>
                  <a:gd name="connsiteX4" fmla="*/ 88490 w 172064"/>
                  <a:gd name="connsiteY4" fmla="*/ 63910 h 132736"/>
                  <a:gd name="connsiteX5" fmla="*/ 108155 w 172064"/>
                  <a:gd name="connsiteY5" fmla="*/ 63910 h 132736"/>
                  <a:gd name="connsiteX6" fmla="*/ 120445 w 172064"/>
                  <a:gd name="connsiteY6" fmla="*/ 0 h 132736"/>
                  <a:gd name="connsiteX7" fmla="*/ 135194 w 172064"/>
                  <a:gd name="connsiteY7" fmla="*/ 132736 h 132736"/>
                  <a:gd name="connsiteX8" fmla="*/ 145026 w 172064"/>
                  <a:gd name="connsiteY8" fmla="*/ 58994 h 132736"/>
                  <a:gd name="connsiteX9" fmla="*/ 169606 w 172064"/>
                  <a:gd name="connsiteY9" fmla="*/ 58994 h 132736"/>
                  <a:gd name="connsiteX10" fmla="*/ 172064 w 172064"/>
                  <a:gd name="connsiteY10" fmla="*/ 61452 h 132736"/>
                  <a:gd name="connsiteX0" fmla="*/ 0 w 161775"/>
                  <a:gd name="connsiteY0" fmla="*/ 68826 h 132736"/>
                  <a:gd name="connsiteX1" fmla="*/ 41330 w 161775"/>
                  <a:gd name="connsiteY1" fmla="*/ 68826 h 132736"/>
                  <a:gd name="connsiteX2" fmla="*/ 51163 w 161775"/>
                  <a:gd name="connsiteY2" fmla="*/ 19665 h 132736"/>
                  <a:gd name="connsiteX3" fmla="*/ 65911 w 161775"/>
                  <a:gd name="connsiteY3" fmla="*/ 110613 h 132736"/>
                  <a:gd name="connsiteX4" fmla="*/ 78201 w 161775"/>
                  <a:gd name="connsiteY4" fmla="*/ 63910 h 132736"/>
                  <a:gd name="connsiteX5" fmla="*/ 97866 w 161775"/>
                  <a:gd name="connsiteY5" fmla="*/ 63910 h 132736"/>
                  <a:gd name="connsiteX6" fmla="*/ 110156 w 161775"/>
                  <a:gd name="connsiteY6" fmla="*/ 0 h 132736"/>
                  <a:gd name="connsiteX7" fmla="*/ 124905 w 161775"/>
                  <a:gd name="connsiteY7" fmla="*/ 132736 h 132736"/>
                  <a:gd name="connsiteX8" fmla="*/ 134737 w 161775"/>
                  <a:gd name="connsiteY8" fmla="*/ 58994 h 132736"/>
                  <a:gd name="connsiteX9" fmla="*/ 159317 w 161775"/>
                  <a:gd name="connsiteY9" fmla="*/ 58994 h 132736"/>
                  <a:gd name="connsiteX10" fmla="*/ 161775 w 161775"/>
                  <a:gd name="connsiteY10" fmla="*/ 61452 h 132736"/>
                  <a:gd name="connsiteX0" fmla="*/ 0 w 147370"/>
                  <a:gd name="connsiteY0" fmla="*/ 70885 h 132736"/>
                  <a:gd name="connsiteX1" fmla="*/ 26925 w 147370"/>
                  <a:gd name="connsiteY1" fmla="*/ 68826 h 132736"/>
                  <a:gd name="connsiteX2" fmla="*/ 36758 w 147370"/>
                  <a:gd name="connsiteY2" fmla="*/ 19665 h 132736"/>
                  <a:gd name="connsiteX3" fmla="*/ 51506 w 147370"/>
                  <a:gd name="connsiteY3" fmla="*/ 110613 h 132736"/>
                  <a:gd name="connsiteX4" fmla="*/ 63796 w 147370"/>
                  <a:gd name="connsiteY4" fmla="*/ 63910 h 132736"/>
                  <a:gd name="connsiteX5" fmla="*/ 83461 w 147370"/>
                  <a:gd name="connsiteY5" fmla="*/ 63910 h 132736"/>
                  <a:gd name="connsiteX6" fmla="*/ 95751 w 147370"/>
                  <a:gd name="connsiteY6" fmla="*/ 0 h 132736"/>
                  <a:gd name="connsiteX7" fmla="*/ 110500 w 147370"/>
                  <a:gd name="connsiteY7" fmla="*/ 132736 h 132736"/>
                  <a:gd name="connsiteX8" fmla="*/ 120332 w 147370"/>
                  <a:gd name="connsiteY8" fmla="*/ 58994 h 132736"/>
                  <a:gd name="connsiteX9" fmla="*/ 144912 w 147370"/>
                  <a:gd name="connsiteY9" fmla="*/ 58994 h 132736"/>
                  <a:gd name="connsiteX10" fmla="*/ 147370 w 147370"/>
                  <a:gd name="connsiteY10" fmla="*/ 61452 h 132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370" h="132736">
                    <a:moveTo>
                      <a:pt x="0" y="70885"/>
                    </a:moveTo>
                    <a:lnTo>
                      <a:pt x="26925" y="68826"/>
                    </a:lnTo>
                    <a:lnTo>
                      <a:pt x="36758" y="19665"/>
                    </a:lnTo>
                    <a:lnTo>
                      <a:pt x="51506" y="110613"/>
                    </a:lnTo>
                    <a:lnTo>
                      <a:pt x="63796" y="63910"/>
                    </a:lnTo>
                    <a:lnTo>
                      <a:pt x="83461" y="63910"/>
                    </a:lnTo>
                    <a:lnTo>
                      <a:pt x="95751" y="0"/>
                    </a:lnTo>
                    <a:lnTo>
                      <a:pt x="110500" y="132736"/>
                    </a:lnTo>
                    <a:lnTo>
                      <a:pt x="120332" y="58994"/>
                    </a:lnTo>
                    <a:lnTo>
                      <a:pt x="144912" y="58994"/>
                    </a:lnTo>
                    <a:lnTo>
                      <a:pt x="147370" y="61452"/>
                    </a:lnTo>
                  </a:path>
                </a:pathLst>
              </a:custGeom>
              <a:noFill/>
              <a:ln w="19050">
                <a:solidFill>
                  <a:srgbClr val="3392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83" name="Group 82"/>
          <p:cNvGrpSpPr/>
          <p:nvPr/>
        </p:nvGrpSpPr>
        <p:grpSpPr>
          <a:xfrm>
            <a:off x="6168884" y="2198434"/>
            <a:ext cx="2406385" cy="807464"/>
            <a:chOff x="6168884" y="2297686"/>
            <a:chExt cx="2406385" cy="807464"/>
          </a:xfrm>
        </p:grpSpPr>
        <p:sp>
          <p:nvSpPr>
            <p:cNvPr id="84" name="Rounded Rectangle 83"/>
            <p:cNvSpPr>
              <a:spLocks noChangeArrowheads="1"/>
            </p:cNvSpPr>
            <p:nvPr/>
          </p:nvSpPr>
          <p:spPr bwMode="auto">
            <a:xfrm>
              <a:off x="6168884" y="2297686"/>
              <a:ext cx="2406385" cy="8074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0" rIns="0" bIns="91440" anchor="b" anchorCtr="0"/>
            <a:lstStyle/>
            <a:p>
              <a:pPr algn="ctr" fontAlgn="auto">
                <a:spcBef>
                  <a:spcPts val="0"/>
                </a:spcBef>
                <a:spcAft>
                  <a:spcPts val="0"/>
                </a:spcAft>
                <a:defRPr/>
              </a:pPr>
              <a:r>
                <a:rPr lang="en-US" sz="1200" b="1" dirty="0" smtClean="0">
                  <a:solidFill>
                    <a:schemeClr val="bg1"/>
                  </a:solidFill>
                  <a:latin typeface="+mn-lt"/>
                  <a:ea typeface="+mn-ea"/>
                </a:rPr>
                <a:t>      </a:t>
              </a:r>
              <a:r>
                <a:rPr lang="en-US" sz="1200" b="1" dirty="0" smtClean="0">
                  <a:solidFill>
                    <a:schemeClr val="bg1"/>
                  </a:solidFill>
                </a:rPr>
                <a:t>CELL</a:t>
              </a:r>
              <a:endParaRPr lang="en-US" sz="1200" b="1" dirty="0">
                <a:solidFill>
                  <a:schemeClr val="bg1"/>
                </a:solidFill>
                <a:latin typeface="+mn-lt"/>
                <a:ea typeface="+mn-ea"/>
              </a:endParaRPr>
            </a:p>
          </p:txBody>
        </p:sp>
        <p:sp>
          <p:nvSpPr>
            <p:cNvPr id="85" name="Oval 170"/>
            <p:cNvSpPr/>
            <p:nvPr/>
          </p:nvSpPr>
          <p:spPr>
            <a:xfrm>
              <a:off x="7056169" y="2806782"/>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ounded Rectangle 85"/>
            <p:cNvSpPr/>
            <p:nvPr/>
          </p:nvSpPr>
          <p:spPr>
            <a:xfrm>
              <a:off x="6248400" y="2373886"/>
              <a:ext cx="609600" cy="228600"/>
            </a:xfrm>
            <a:prstGeom prst="roundRect">
              <a:avLst/>
            </a:prstGeom>
            <a:solidFill>
              <a:srgbClr val="00685D"/>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smtClean="0"/>
                <a:t>AGENT</a:t>
              </a:r>
              <a:endParaRPr lang="en-US" sz="1000" b="1" dirty="0"/>
            </a:p>
          </p:txBody>
        </p:sp>
        <p:grpSp>
          <p:nvGrpSpPr>
            <p:cNvPr id="87" name="Group 86"/>
            <p:cNvGrpSpPr/>
            <p:nvPr/>
          </p:nvGrpSpPr>
          <p:grpSpPr>
            <a:xfrm>
              <a:off x="8176597" y="2373886"/>
              <a:ext cx="333374" cy="228600"/>
              <a:chOff x="7558089" y="1504950"/>
              <a:chExt cx="333374" cy="228600"/>
            </a:xfrm>
          </p:grpSpPr>
          <p:sp>
            <p:nvSpPr>
              <p:cNvPr id="88" name="Rounded Rectangle 87"/>
              <p:cNvSpPr/>
              <p:nvPr/>
            </p:nvSpPr>
            <p:spPr>
              <a:xfrm>
                <a:off x="7573959" y="1504950"/>
                <a:ext cx="304800" cy="228600"/>
              </a:xfrm>
              <a:prstGeom prst="round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000" b="1" dirty="0"/>
              </a:p>
            </p:txBody>
          </p:sp>
          <p:sp>
            <p:nvSpPr>
              <p:cNvPr id="89" name="Freeform 88"/>
              <p:cNvSpPr/>
              <p:nvPr/>
            </p:nvSpPr>
            <p:spPr>
              <a:xfrm>
                <a:off x="7558089" y="1524000"/>
                <a:ext cx="333374" cy="188119"/>
              </a:xfrm>
              <a:custGeom>
                <a:avLst/>
                <a:gdLst>
                  <a:gd name="connsiteX0" fmla="*/ 0 w 172064"/>
                  <a:gd name="connsiteY0" fmla="*/ 68826 h 132736"/>
                  <a:gd name="connsiteX1" fmla="*/ 51619 w 172064"/>
                  <a:gd name="connsiteY1" fmla="*/ 68826 h 132736"/>
                  <a:gd name="connsiteX2" fmla="*/ 61452 w 172064"/>
                  <a:gd name="connsiteY2" fmla="*/ 19665 h 132736"/>
                  <a:gd name="connsiteX3" fmla="*/ 76200 w 172064"/>
                  <a:gd name="connsiteY3" fmla="*/ 110613 h 132736"/>
                  <a:gd name="connsiteX4" fmla="*/ 88490 w 172064"/>
                  <a:gd name="connsiteY4" fmla="*/ 63910 h 132736"/>
                  <a:gd name="connsiteX5" fmla="*/ 108155 w 172064"/>
                  <a:gd name="connsiteY5" fmla="*/ 63910 h 132736"/>
                  <a:gd name="connsiteX6" fmla="*/ 120445 w 172064"/>
                  <a:gd name="connsiteY6" fmla="*/ 0 h 132736"/>
                  <a:gd name="connsiteX7" fmla="*/ 135194 w 172064"/>
                  <a:gd name="connsiteY7" fmla="*/ 132736 h 132736"/>
                  <a:gd name="connsiteX8" fmla="*/ 145026 w 172064"/>
                  <a:gd name="connsiteY8" fmla="*/ 58994 h 132736"/>
                  <a:gd name="connsiteX9" fmla="*/ 169606 w 172064"/>
                  <a:gd name="connsiteY9" fmla="*/ 58994 h 132736"/>
                  <a:gd name="connsiteX10" fmla="*/ 172064 w 172064"/>
                  <a:gd name="connsiteY10" fmla="*/ 61452 h 132736"/>
                  <a:gd name="connsiteX0" fmla="*/ 0 w 161775"/>
                  <a:gd name="connsiteY0" fmla="*/ 68826 h 132736"/>
                  <a:gd name="connsiteX1" fmla="*/ 41330 w 161775"/>
                  <a:gd name="connsiteY1" fmla="*/ 68826 h 132736"/>
                  <a:gd name="connsiteX2" fmla="*/ 51163 w 161775"/>
                  <a:gd name="connsiteY2" fmla="*/ 19665 h 132736"/>
                  <a:gd name="connsiteX3" fmla="*/ 65911 w 161775"/>
                  <a:gd name="connsiteY3" fmla="*/ 110613 h 132736"/>
                  <a:gd name="connsiteX4" fmla="*/ 78201 w 161775"/>
                  <a:gd name="connsiteY4" fmla="*/ 63910 h 132736"/>
                  <a:gd name="connsiteX5" fmla="*/ 97866 w 161775"/>
                  <a:gd name="connsiteY5" fmla="*/ 63910 h 132736"/>
                  <a:gd name="connsiteX6" fmla="*/ 110156 w 161775"/>
                  <a:gd name="connsiteY6" fmla="*/ 0 h 132736"/>
                  <a:gd name="connsiteX7" fmla="*/ 124905 w 161775"/>
                  <a:gd name="connsiteY7" fmla="*/ 132736 h 132736"/>
                  <a:gd name="connsiteX8" fmla="*/ 134737 w 161775"/>
                  <a:gd name="connsiteY8" fmla="*/ 58994 h 132736"/>
                  <a:gd name="connsiteX9" fmla="*/ 159317 w 161775"/>
                  <a:gd name="connsiteY9" fmla="*/ 58994 h 132736"/>
                  <a:gd name="connsiteX10" fmla="*/ 161775 w 161775"/>
                  <a:gd name="connsiteY10" fmla="*/ 61452 h 132736"/>
                  <a:gd name="connsiteX0" fmla="*/ 0 w 147370"/>
                  <a:gd name="connsiteY0" fmla="*/ 70885 h 132736"/>
                  <a:gd name="connsiteX1" fmla="*/ 26925 w 147370"/>
                  <a:gd name="connsiteY1" fmla="*/ 68826 h 132736"/>
                  <a:gd name="connsiteX2" fmla="*/ 36758 w 147370"/>
                  <a:gd name="connsiteY2" fmla="*/ 19665 h 132736"/>
                  <a:gd name="connsiteX3" fmla="*/ 51506 w 147370"/>
                  <a:gd name="connsiteY3" fmla="*/ 110613 h 132736"/>
                  <a:gd name="connsiteX4" fmla="*/ 63796 w 147370"/>
                  <a:gd name="connsiteY4" fmla="*/ 63910 h 132736"/>
                  <a:gd name="connsiteX5" fmla="*/ 83461 w 147370"/>
                  <a:gd name="connsiteY5" fmla="*/ 63910 h 132736"/>
                  <a:gd name="connsiteX6" fmla="*/ 95751 w 147370"/>
                  <a:gd name="connsiteY6" fmla="*/ 0 h 132736"/>
                  <a:gd name="connsiteX7" fmla="*/ 110500 w 147370"/>
                  <a:gd name="connsiteY7" fmla="*/ 132736 h 132736"/>
                  <a:gd name="connsiteX8" fmla="*/ 120332 w 147370"/>
                  <a:gd name="connsiteY8" fmla="*/ 58994 h 132736"/>
                  <a:gd name="connsiteX9" fmla="*/ 144912 w 147370"/>
                  <a:gd name="connsiteY9" fmla="*/ 58994 h 132736"/>
                  <a:gd name="connsiteX10" fmla="*/ 147370 w 147370"/>
                  <a:gd name="connsiteY10" fmla="*/ 61452 h 132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370" h="132736">
                    <a:moveTo>
                      <a:pt x="0" y="70885"/>
                    </a:moveTo>
                    <a:lnTo>
                      <a:pt x="26925" y="68826"/>
                    </a:lnTo>
                    <a:lnTo>
                      <a:pt x="36758" y="19665"/>
                    </a:lnTo>
                    <a:lnTo>
                      <a:pt x="51506" y="110613"/>
                    </a:lnTo>
                    <a:lnTo>
                      <a:pt x="63796" y="63910"/>
                    </a:lnTo>
                    <a:lnTo>
                      <a:pt x="83461" y="63910"/>
                    </a:lnTo>
                    <a:lnTo>
                      <a:pt x="95751" y="0"/>
                    </a:lnTo>
                    <a:lnTo>
                      <a:pt x="110500" y="132736"/>
                    </a:lnTo>
                    <a:lnTo>
                      <a:pt x="120332" y="58994"/>
                    </a:lnTo>
                    <a:lnTo>
                      <a:pt x="144912" y="58994"/>
                    </a:lnTo>
                    <a:lnTo>
                      <a:pt x="147370" y="61452"/>
                    </a:lnTo>
                  </a:path>
                </a:pathLst>
              </a:custGeom>
              <a:noFill/>
              <a:ln w="19050">
                <a:solidFill>
                  <a:srgbClr val="3392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90" name="Group 89"/>
          <p:cNvGrpSpPr/>
          <p:nvPr/>
        </p:nvGrpSpPr>
        <p:grpSpPr>
          <a:xfrm>
            <a:off x="6168884" y="3181350"/>
            <a:ext cx="2406385" cy="807464"/>
            <a:chOff x="6168884" y="3181350"/>
            <a:chExt cx="2406385" cy="807464"/>
          </a:xfrm>
        </p:grpSpPr>
        <p:sp>
          <p:nvSpPr>
            <p:cNvPr id="91" name="Rounded Rectangle 90"/>
            <p:cNvSpPr>
              <a:spLocks noChangeArrowheads="1"/>
            </p:cNvSpPr>
            <p:nvPr/>
          </p:nvSpPr>
          <p:spPr bwMode="auto">
            <a:xfrm>
              <a:off x="6168884" y="3181350"/>
              <a:ext cx="2406385" cy="8074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0" rIns="0" bIns="91440" anchor="b" anchorCtr="0"/>
            <a:lstStyle/>
            <a:p>
              <a:pPr algn="ctr" fontAlgn="auto">
                <a:spcBef>
                  <a:spcPts val="0"/>
                </a:spcBef>
                <a:spcAft>
                  <a:spcPts val="0"/>
                </a:spcAft>
                <a:defRPr/>
              </a:pPr>
              <a:r>
                <a:rPr lang="en-US" sz="1200" b="1" dirty="0" smtClean="0">
                  <a:solidFill>
                    <a:schemeClr val="bg1"/>
                  </a:solidFill>
                  <a:latin typeface="+mn-lt"/>
                  <a:ea typeface="+mn-ea"/>
                </a:rPr>
                <a:t>         Cloud Controller</a:t>
              </a:r>
              <a:endParaRPr lang="en-US" sz="1200" b="1" dirty="0">
                <a:solidFill>
                  <a:schemeClr val="bg1"/>
                </a:solidFill>
                <a:latin typeface="+mn-lt"/>
                <a:ea typeface="+mn-ea"/>
              </a:endParaRPr>
            </a:p>
          </p:txBody>
        </p:sp>
        <p:sp>
          <p:nvSpPr>
            <p:cNvPr id="92" name="Rectangle 76"/>
            <p:cNvSpPr/>
            <p:nvPr/>
          </p:nvSpPr>
          <p:spPr>
            <a:xfrm>
              <a:off x="6701367" y="3677679"/>
              <a:ext cx="199082" cy="265671"/>
            </a:xfrm>
            <a:custGeom>
              <a:avLst/>
              <a:gdLst/>
              <a:ahLst/>
              <a:cxnLst/>
              <a:rect l="l" t="t" r="r" b="b"/>
              <a:pathLst>
                <a:path w="661988" h="883413">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ounded Rectangle 92"/>
            <p:cNvSpPr/>
            <p:nvPr/>
          </p:nvSpPr>
          <p:spPr>
            <a:xfrm>
              <a:off x="6248400" y="3257550"/>
              <a:ext cx="609600" cy="228600"/>
            </a:xfrm>
            <a:prstGeom prst="roundRect">
              <a:avLst/>
            </a:prstGeom>
            <a:solidFill>
              <a:srgbClr val="00685D"/>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smtClean="0"/>
                <a:t>AGENT</a:t>
              </a:r>
              <a:endParaRPr lang="en-US" sz="1000" b="1" dirty="0"/>
            </a:p>
          </p:txBody>
        </p:sp>
        <p:grpSp>
          <p:nvGrpSpPr>
            <p:cNvPr id="94" name="Group 93"/>
            <p:cNvGrpSpPr/>
            <p:nvPr/>
          </p:nvGrpSpPr>
          <p:grpSpPr>
            <a:xfrm>
              <a:off x="8177852" y="3257550"/>
              <a:ext cx="333374" cy="228600"/>
              <a:chOff x="7558089" y="1504950"/>
              <a:chExt cx="333374" cy="228600"/>
            </a:xfrm>
          </p:grpSpPr>
          <p:sp>
            <p:nvSpPr>
              <p:cNvPr id="95" name="Rounded Rectangle 94"/>
              <p:cNvSpPr/>
              <p:nvPr/>
            </p:nvSpPr>
            <p:spPr>
              <a:xfrm>
                <a:off x="7573959" y="1504950"/>
                <a:ext cx="304800" cy="228600"/>
              </a:xfrm>
              <a:prstGeom prst="round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000" b="1" dirty="0"/>
              </a:p>
            </p:txBody>
          </p:sp>
          <p:sp>
            <p:nvSpPr>
              <p:cNvPr id="96" name="Freeform 95"/>
              <p:cNvSpPr/>
              <p:nvPr/>
            </p:nvSpPr>
            <p:spPr>
              <a:xfrm>
                <a:off x="7558089" y="1524000"/>
                <a:ext cx="333374" cy="188119"/>
              </a:xfrm>
              <a:custGeom>
                <a:avLst/>
                <a:gdLst>
                  <a:gd name="connsiteX0" fmla="*/ 0 w 172064"/>
                  <a:gd name="connsiteY0" fmla="*/ 68826 h 132736"/>
                  <a:gd name="connsiteX1" fmla="*/ 51619 w 172064"/>
                  <a:gd name="connsiteY1" fmla="*/ 68826 h 132736"/>
                  <a:gd name="connsiteX2" fmla="*/ 61452 w 172064"/>
                  <a:gd name="connsiteY2" fmla="*/ 19665 h 132736"/>
                  <a:gd name="connsiteX3" fmla="*/ 76200 w 172064"/>
                  <a:gd name="connsiteY3" fmla="*/ 110613 h 132736"/>
                  <a:gd name="connsiteX4" fmla="*/ 88490 w 172064"/>
                  <a:gd name="connsiteY4" fmla="*/ 63910 h 132736"/>
                  <a:gd name="connsiteX5" fmla="*/ 108155 w 172064"/>
                  <a:gd name="connsiteY5" fmla="*/ 63910 h 132736"/>
                  <a:gd name="connsiteX6" fmla="*/ 120445 w 172064"/>
                  <a:gd name="connsiteY6" fmla="*/ 0 h 132736"/>
                  <a:gd name="connsiteX7" fmla="*/ 135194 w 172064"/>
                  <a:gd name="connsiteY7" fmla="*/ 132736 h 132736"/>
                  <a:gd name="connsiteX8" fmla="*/ 145026 w 172064"/>
                  <a:gd name="connsiteY8" fmla="*/ 58994 h 132736"/>
                  <a:gd name="connsiteX9" fmla="*/ 169606 w 172064"/>
                  <a:gd name="connsiteY9" fmla="*/ 58994 h 132736"/>
                  <a:gd name="connsiteX10" fmla="*/ 172064 w 172064"/>
                  <a:gd name="connsiteY10" fmla="*/ 61452 h 132736"/>
                  <a:gd name="connsiteX0" fmla="*/ 0 w 161775"/>
                  <a:gd name="connsiteY0" fmla="*/ 68826 h 132736"/>
                  <a:gd name="connsiteX1" fmla="*/ 41330 w 161775"/>
                  <a:gd name="connsiteY1" fmla="*/ 68826 h 132736"/>
                  <a:gd name="connsiteX2" fmla="*/ 51163 w 161775"/>
                  <a:gd name="connsiteY2" fmla="*/ 19665 h 132736"/>
                  <a:gd name="connsiteX3" fmla="*/ 65911 w 161775"/>
                  <a:gd name="connsiteY3" fmla="*/ 110613 h 132736"/>
                  <a:gd name="connsiteX4" fmla="*/ 78201 w 161775"/>
                  <a:gd name="connsiteY4" fmla="*/ 63910 h 132736"/>
                  <a:gd name="connsiteX5" fmla="*/ 97866 w 161775"/>
                  <a:gd name="connsiteY5" fmla="*/ 63910 h 132736"/>
                  <a:gd name="connsiteX6" fmla="*/ 110156 w 161775"/>
                  <a:gd name="connsiteY6" fmla="*/ 0 h 132736"/>
                  <a:gd name="connsiteX7" fmla="*/ 124905 w 161775"/>
                  <a:gd name="connsiteY7" fmla="*/ 132736 h 132736"/>
                  <a:gd name="connsiteX8" fmla="*/ 134737 w 161775"/>
                  <a:gd name="connsiteY8" fmla="*/ 58994 h 132736"/>
                  <a:gd name="connsiteX9" fmla="*/ 159317 w 161775"/>
                  <a:gd name="connsiteY9" fmla="*/ 58994 h 132736"/>
                  <a:gd name="connsiteX10" fmla="*/ 161775 w 161775"/>
                  <a:gd name="connsiteY10" fmla="*/ 61452 h 132736"/>
                  <a:gd name="connsiteX0" fmla="*/ 0 w 147370"/>
                  <a:gd name="connsiteY0" fmla="*/ 70885 h 132736"/>
                  <a:gd name="connsiteX1" fmla="*/ 26925 w 147370"/>
                  <a:gd name="connsiteY1" fmla="*/ 68826 h 132736"/>
                  <a:gd name="connsiteX2" fmla="*/ 36758 w 147370"/>
                  <a:gd name="connsiteY2" fmla="*/ 19665 h 132736"/>
                  <a:gd name="connsiteX3" fmla="*/ 51506 w 147370"/>
                  <a:gd name="connsiteY3" fmla="*/ 110613 h 132736"/>
                  <a:gd name="connsiteX4" fmla="*/ 63796 w 147370"/>
                  <a:gd name="connsiteY4" fmla="*/ 63910 h 132736"/>
                  <a:gd name="connsiteX5" fmla="*/ 83461 w 147370"/>
                  <a:gd name="connsiteY5" fmla="*/ 63910 h 132736"/>
                  <a:gd name="connsiteX6" fmla="*/ 95751 w 147370"/>
                  <a:gd name="connsiteY6" fmla="*/ 0 h 132736"/>
                  <a:gd name="connsiteX7" fmla="*/ 110500 w 147370"/>
                  <a:gd name="connsiteY7" fmla="*/ 132736 h 132736"/>
                  <a:gd name="connsiteX8" fmla="*/ 120332 w 147370"/>
                  <a:gd name="connsiteY8" fmla="*/ 58994 h 132736"/>
                  <a:gd name="connsiteX9" fmla="*/ 144912 w 147370"/>
                  <a:gd name="connsiteY9" fmla="*/ 58994 h 132736"/>
                  <a:gd name="connsiteX10" fmla="*/ 147370 w 147370"/>
                  <a:gd name="connsiteY10" fmla="*/ 61452 h 132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370" h="132736">
                    <a:moveTo>
                      <a:pt x="0" y="70885"/>
                    </a:moveTo>
                    <a:lnTo>
                      <a:pt x="26925" y="68826"/>
                    </a:lnTo>
                    <a:lnTo>
                      <a:pt x="36758" y="19665"/>
                    </a:lnTo>
                    <a:lnTo>
                      <a:pt x="51506" y="110613"/>
                    </a:lnTo>
                    <a:lnTo>
                      <a:pt x="63796" y="63910"/>
                    </a:lnTo>
                    <a:lnTo>
                      <a:pt x="83461" y="63910"/>
                    </a:lnTo>
                    <a:lnTo>
                      <a:pt x="95751" y="0"/>
                    </a:lnTo>
                    <a:lnTo>
                      <a:pt x="110500" y="132736"/>
                    </a:lnTo>
                    <a:lnTo>
                      <a:pt x="120332" y="58994"/>
                    </a:lnTo>
                    <a:lnTo>
                      <a:pt x="144912" y="58994"/>
                    </a:lnTo>
                    <a:lnTo>
                      <a:pt x="147370" y="61452"/>
                    </a:lnTo>
                  </a:path>
                </a:pathLst>
              </a:custGeom>
              <a:noFill/>
              <a:ln w="19050">
                <a:solidFill>
                  <a:srgbClr val="3392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97" name="Group 96"/>
          <p:cNvGrpSpPr/>
          <p:nvPr/>
        </p:nvGrpSpPr>
        <p:grpSpPr>
          <a:xfrm>
            <a:off x="3686175" y="2464186"/>
            <a:ext cx="1838202" cy="443726"/>
            <a:chOff x="3429000" y="2464186"/>
            <a:chExt cx="1838202" cy="443726"/>
          </a:xfrm>
        </p:grpSpPr>
        <p:sp>
          <p:nvSpPr>
            <p:cNvPr id="98" name="Rounded Rectangle 97"/>
            <p:cNvSpPr>
              <a:spLocks noChangeArrowheads="1"/>
            </p:cNvSpPr>
            <p:nvPr/>
          </p:nvSpPr>
          <p:spPr bwMode="auto">
            <a:xfrm>
              <a:off x="3429000" y="2464186"/>
              <a:ext cx="18382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     Message Bus</a:t>
              </a:r>
              <a:endParaRPr lang="en-US" sz="1200" b="1" dirty="0">
                <a:solidFill>
                  <a:schemeClr val="bg1"/>
                </a:solidFill>
                <a:latin typeface="+mn-lt"/>
                <a:ea typeface="+mn-ea"/>
              </a:endParaRPr>
            </a:p>
          </p:txBody>
        </p:sp>
        <p:sp>
          <p:nvSpPr>
            <p:cNvPr id="99" name="Teardrop 133"/>
            <p:cNvSpPr/>
            <p:nvPr/>
          </p:nvSpPr>
          <p:spPr>
            <a:xfrm rot="11254553">
              <a:off x="3670461" y="2585197"/>
              <a:ext cx="239023" cy="210913"/>
            </a:xfrm>
            <a:custGeom>
              <a:avLst/>
              <a:gdLst/>
              <a:ahLst/>
              <a:cxnLst/>
              <a:rect l="l" t="t" r="r" b="b"/>
              <a:pathLst>
                <a:path w="977409" h="862463">
                  <a:moveTo>
                    <a:pt x="259894" y="587617"/>
                  </a:moveTo>
                  <a:cubicBezTo>
                    <a:pt x="303121" y="581868"/>
                    <a:pt x="333503" y="542165"/>
                    <a:pt x="327754" y="498938"/>
                  </a:cubicBezTo>
                  <a:cubicBezTo>
                    <a:pt x="322005" y="455710"/>
                    <a:pt x="282301" y="425328"/>
                    <a:pt x="239074" y="431078"/>
                  </a:cubicBezTo>
                  <a:cubicBezTo>
                    <a:pt x="195846" y="436827"/>
                    <a:pt x="165465" y="476530"/>
                    <a:pt x="171214" y="519757"/>
                  </a:cubicBezTo>
                  <a:cubicBezTo>
                    <a:pt x="176963" y="562985"/>
                    <a:pt x="216666" y="593367"/>
                    <a:pt x="259894" y="587617"/>
                  </a:cubicBezTo>
                  <a:close/>
                  <a:moveTo>
                    <a:pt x="496117" y="556200"/>
                  </a:moveTo>
                  <a:cubicBezTo>
                    <a:pt x="539344" y="550450"/>
                    <a:pt x="569726" y="510747"/>
                    <a:pt x="563976" y="467520"/>
                  </a:cubicBezTo>
                  <a:cubicBezTo>
                    <a:pt x="558227" y="424293"/>
                    <a:pt x="518524" y="393911"/>
                    <a:pt x="475297" y="399660"/>
                  </a:cubicBezTo>
                  <a:cubicBezTo>
                    <a:pt x="432069" y="405409"/>
                    <a:pt x="401688" y="445112"/>
                    <a:pt x="407437" y="488340"/>
                  </a:cubicBezTo>
                  <a:cubicBezTo>
                    <a:pt x="413186" y="531567"/>
                    <a:pt x="452889" y="561949"/>
                    <a:pt x="496117" y="556200"/>
                  </a:cubicBezTo>
                  <a:close/>
                  <a:moveTo>
                    <a:pt x="732341" y="524782"/>
                  </a:moveTo>
                  <a:cubicBezTo>
                    <a:pt x="775568" y="519033"/>
                    <a:pt x="805950" y="479329"/>
                    <a:pt x="800200" y="436102"/>
                  </a:cubicBezTo>
                  <a:cubicBezTo>
                    <a:pt x="794451" y="392875"/>
                    <a:pt x="754748" y="362493"/>
                    <a:pt x="711521" y="368242"/>
                  </a:cubicBezTo>
                  <a:cubicBezTo>
                    <a:pt x="668293" y="373991"/>
                    <a:pt x="637912" y="413695"/>
                    <a:pt x="643661" y="456922"/>
                  </a:cubicBezTo>
                  <a:cubicBezTo>
                    <a:pt x="649410" y="500149"/>
                    <a:pt x="689113" y="530531"/>
                    <a:pt x="732341" y="524782"/>
                  </a:cubicBezTo>
                  <a:close/>
                  <a:moveTo>
                    <a:pt x="539319" y="856951"/>
                  </a:moveTo>
                  <a:cubicBezTo>
                    <a:pt x="270888" y="892653"/>
                    <a:pt x="30621" y="751209"/>
                    <a:pt x="2667" y="541027"/>
                  </a:cubicBezTo>
                  <a:cubicBezTo>
                    <a:pt x="-25288" y="330846"/>
                    <a:pt x="169657" y="131519"/>
                    <a:pt x="438089" y="95817"/>
                  </a:cubicBezTo>
                  <a:cubicBezTo>
                    <a:pt x="491646" y="88694"/>
                    <a:pt x="544084" y="88623"/>
                    <a:pt x="593712" y="96560"/>
                  </a:cubicBezTo>
                  <a:cubicBezTo>
                    <a:pt x="709420" y="94638"/>
                    <a:pt x="825104" y="62149"/>
                    <a:pt x="940790" y="0"/>
                  </a:cubicBezTo>
                  <a:cubicBezTo>
                    <a:pt x="908291" y="72634"/>
                    <a:pt x="884680" y="145268"/>
                    <a:pt x="870775" y="218069"/>
                  </a:cubicBezTo>
                  <a:cubicBezTo>
                    <a:pt x="927482" y="270002"/>
                    <a:pt x="964730" y="336463"/>
                    <a:pt x="974742" y="411741"/>
                  </a:cubicBezTo>
                  <a:cubicBezTo>
                    <a:pt x="1002697" y="621923"/>
                    <a:pt x="807751" y="821250"/>
                    <a:pt x="539319" y="856951"/>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0" name="Rounded Rectangle 99"/>
          <p:cNvSpPr>
            <a:spLocks noChangeArrowheads="1"/>
          </p:cNvSpPr>
          <p:nvPr/>
        </p:nvSpPr>
        <p:spPr bwMode="auto">
          <a:xfrm>
            <a:off x="609599" y="1619250"/>
            <a:ext cx="2428875" cy="23695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91440" rIns="0" bIns="0" anchor="t" anchorCtr="0"/>
          <a:lstStyle/>
          <a:p>
            <a:pPr fontAlgn="auto">
              <a:spcBef>
                <a:spcPts val="0"/>
              </a:spcBef>
              <a:spcAft>
                <a:spcPts val="0"/>
              </a:spcAft>
              <a:defRPr/>
            </a:pPr>
            <a:r>
              <a:rPr lang="en-US" sz="1200" b="1" dirty="0" smtClean="0">
                <a:solidFill>
                  <a:schemeClr val="bg1"/>
                </a:solidFill>
                <a:latin typeface="+mn-lt"/>
                <a:ea typeface="+mn-ea"/>
              </a:rPr>
              <a:t> Health Monitor</a:t>
            </a:r>
            <a:endParaRPr lang="en-US" sz="1200" b="1" dirty="0">
              <a:solidFill>
                <a:schemeClr val="bg1"/>
              </a:solidFill>
              <a:latin typeface="+mn-lt"/>
              <a:ea typeface="+mn-ea"/>
            </a:endParaRPr>
          </a:p>
        </p:txBody>
      </p:sp>
      <p:sp>
        <p:nvSpPr>
          <p:cNvPr id="101" name="Heart 100"/>
          <p:cNvSpPr/>
          <p:nvPr/>
        </p:nvSpPr>
        <p:spPr>
          <a:xfrm>
            <a:off x="721749" y="1740555"/>
            <a:ext cx="221226" cy="195189"/>
          </a:xfrm>
          <a:prstGeom prst="hear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ounded Rectangle 101"/>
          <p:cNvSpPr>
            <a:spLocks noChangeArrowheads="1"/>
          </p:cNvSpPr>
          <p:nvPr/>
        </p:nvSpPr>
        <p:spPr bwMode="auto">
          <a:xfrm>
            <a:off x="721749" y="2042952"/>
            <a:ext cx="1897626" cy="1835025"/>
          </a:xfrm>
          <a:prstGeom prst="roundRect">
            <a:avLst>
              <a:gd name="adj" fmla="val 2320"/>
            </a:avLst>
          </a:prstGeom>
          <a:noFill/>
          <a:ln w="25400">
            <a:solidFill>
              <a:schemeClr val="bg1"/>
            </a:solidFill>
            <a:round/>
            <a:headEnd/>
            <a:tailEnd/>
          </a:ln>
          <a:effectLst/>
        </p:spPr>
        <p:txBody>
          <a:bodyPr anchor="t"/>
          <a:lstStyle/>
          <a:p>
            <a:pPr>
              <a:spcAft>
                <a:spcPts val="600"/>
              </a:spcAft>
            </a:pPr>
            <a:r>
              <a:rPr lang="en-US" sz="1200" b="1" dirty="0" smtClean="0">
                <a:solidFill>
                  <a:schemeClr val="bg1"/>
                </a:solidFill>
              </a:rPr>
              <a:t>Responses:</a:t>
            </a:r>
            <a:endParaRPr lang="en-US" sz="1200" dirty="0"/>
          </a:p>
        </p:txBody>
      </p:sp>
      <p:cxnSp>
        <p:nvCxnSpPr>
          <p:cNvPr id="103" name="Straight Connector 102"/>
          <p:cNvCxnSpPr/>
          <p:nvPr/>
        </p:nvCxnSpPr>
        <p:spPr>
          <a:xfrm>
            <a:off x="721749" y="234775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a:off x="721749" y="260185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a:off x="721749" y="285625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p:nvPr/>
        </p:nvCxnSpPr>
        <p:spPr>
          <a:xfrm>
            <a:off x="721749" y="311065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07" name="TextBox 106"/>
          <p:cNvSpPr txBox="1"/>
          <p:nvPr/>
        </p:nvSpPr>
        <p:spPr>
          <a:xfrm>
            <a:off x="821065" y="2310485"/>
            <a:ext cx="575799" cy="276999"/>
          </a:xfrm>
          <a:prstGeom prst="rect">
            <a:avLst/>
          </a:prstGeom>
          <a:noFill/>
        </p:spPr>
        <p:txBody>
          <a:bodyPr wrap="none" rtlCol="0">
            <a:spAutoFit/>
          </a:bodyPr>
          <a:lstStyle/>
          <a:p>
            <a:r>
              <a:rPr lang="en-US" sz="1200" dirty="0" smtClean="0">
                <a:solidFill>
                  <a:srgbClr val="00685D"/>
                </a:solidFill>
              </a:rPr>
              <a:t>pager</a:t>
            </a:r>
          </a:p>
        </p:txBody>
      </p:sp>
      <p:sp>
        <p:nvSpPr>
          <p:cNvPr id="108" name="TextBox 107"/>
          <p:cNvSpPr txBox="1"/>
          <p:nvPr/>
        </p:nvSpPr>
        <p:spPr>
          <a:xfrm>
            <a:off x="821065" y="2575097"/>
            <a:ext cx="550151" cy="276999"/>
          </a:xfrm>
          <a:prstGeom prst="rect">
            <a:avLst/>
          </a:prstGeom>
          <a:noFill/>
        </p:spPr>
        <p:txBody>
          <a:bodyPr wrap="none" rtlCol="0">
            <a:spAutoFit/>
          </a:bodyPr>
          <a:lstStyle/>
          <a:p>
            <a:r>
              <a:rPr lang="en-US" sz="1200" dirty="0" smtClean="0">
                <a:solidFill>
                  <a:srgbClr val="00685D"/>
                </a:solidFill>
              </a:rPr>
              <a:t>email</a:t>
            </a:r>
          </a:p>
        </p:txBody>
      </p:sp>
      <p:sp>
        <p:nvSpPr>
          <p:cNvPr id="109" name="TextBox 108"/>
          <p:cNvSpPr txBox="1"/>
          <p:nvPr/>
        </p:nvSpPr>
        <p:spPr>
          <a:xfrm>
            <a:off x="821065" y="2836816"/>
            <a:ext cx="899605" cy="276999"/>
          </a:xfrm>
          <a:prstGeom prst="rect">
            <a:avLst/>
          </a:prstGeom>
          <a:noFill/>
        </p:spPr>
        <p:txBody>
          <a:bodyPr wrap="none" rtlCol="0">
            <a:spAutoFit/>
          </a:bodyPr>
          <a:lstStyle/>
          <a:p>
            <a:r>
              <a:rPr lang="en-US" sz="1200" dirty="0" smtClean="0">
                <a:solidFill>
                  <a:srgbClr val="00685D"/>
                </a:solidFill>
              </a:rPr>
              <a:t>monitoring</a:t>
            </a:r>
          </a:p>
        </p:txBody>
      </p:sp>
      <p:sp>
        <p:nvSpPr>
          <p:cNvPr id="110" name="TextBox 109"/>
          <p:cNvSpPr txBox="1"/>
          <p:nvPr/>
        </p:nvSpPr>
        <p:spPr>
          <a:xfrm>
            <a:off x="821065" y="3091044"/>
            <a:ext cx="338554" cy="276999"/>
          </a:xfrm>
          <a:prstGeom prst="rect">
            <a:avLst/>
          </a:prstGeom>
          <a:noFill/>
        </p:spPr>
        <p:txBody>
          <a:bodyPr wrap="none" rtlCol="0">
            <a:spAutoFit/>
          </a:bodyPr>
          <a:lstStyle/>
          <a:p>
            <a:r>
              <a:rPr lang="en-US" sz="1200" dirty="0" smtClean="0">
                <a:solidFill>
                  <a:srgbClr val="00685D"/>
                </a:solidFill>
              </a:rPr>
              <a:t>…</a:t>
            </a:r>
          </a:p>
        </p:txBody>
      </p:sp>
      <p:cxnSp>
        <p:nvCxnSpPr>
          <p:cNvPr id="145" name="Curved Connector 144"/>
          <p:cNvCxnSpPr/>
          <p:nvPr/>
        </p:nvCxnSpPr>
        <p:spPr>
          <a:xfrm rot="10800000" flipV="1">
            <a:off x="4681476" y="1411354"/>
            <a:ext cx="1490724" cy="1052831"/>
          </a:xfrm>
          <a:prstGeom prst="curvedConnector2">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7" name="Curved Connector 146"/>
          <p:cNvCxnSpPr/>
          <p:nvPr/>
        </p:nvCxnSpPr>
        <p:spPr>
          <a:xfrm rot="16200000" flipV="1">
            <a:off x="3460043" y="1426109"/>
            <a:ext cx="626035" cy="1450120"/>
          </a:xfrm>
          <a:prstGeom prst="curvedConnector2">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56" name="Rectangle 155"/>
          <p:cNvSpPr/>
          <p:nvPr/>
        </p:nvSpPr>
        <p:spPr>
          <a:xfrm>
            <a:off x="2787081" y="2042952"/>
            <a:ext cx="102588" cy="1233648"/>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Isosceles Triangle 156"/>
          <p:cNvSpPr/>
          <p:nvPr/>
        </p:nvSpPr>
        <p:spPr>
          <a:xfrm rot="10800000">
            <a:off x="2724075" y="2041468"/>
            <a:ext cx="228600" cy="197069"/>
          </a:xfrm>
          <a:prstGeom prst="triangl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8" name="Group 157"/>
          <p:cNvGrpSpPr/>
          <p:nvPr/>
        </p:nvGrpSpPr>
        <p:grpSpPr>
          <a:xfrm>
            <a:off x="7098797" y="1310768"/>
            <a:ext cx="908413" cy="628451"/>
            <a:chOff x="6824383" y="943772"/>
            <a:chExt cx="1163827" cy="805155"/>
          </a:xfrm>
        </p:grpSpPr>
        <p:sp>
          <p:nvSpPr>
            <p:cNvPr id="159" name="Oval 66"/>
            <p:cNvSpPr/>
            <p:nvPr/>
          </p:nvSpPr>
          <p:spPr>
            <a:xfrm>
              <a:off x="7293462" y="1304586"/>
              <a:ext cx="127831" cy="425361"/>
            </a:xfrm>
            <a:custGeom>
              <a:avLst/>
              <a:gdLst/>
              <a:ahLst/>
              <a:cxnLst/>
              <a:rect l="l" t="t" r="r" b="b"/>
              <a:pathLst>
                <a:path w="765349" h="1914208">
                  <a:moveTo>
                    <a:pt x="80386" y="0"/>
                  </a:moveTo>
                  <a:lnTo>
                    <a:pt x="689986" y="0"/>
                  </a:lnTo>
                  <a:lnTo>
                    <a:pt x="689986" y="123120"/>
                  </a:lnTo>
                  <a:cubicBezTo>
                    <a:pt x="703549" y="169271"/>
                    <a:pt x="711757" y="232339"/>
                    <a:pt x="711757" y="301864"/>
                  </a:cubicBezTo>
                  <a:cubicBezTo>
                    <a:pt x="711757" y="371420"/>
                    <a:pt x="703542" y="434514"/>
                    <a:pt x="689986" y="480644"/>
                  </a:cubicBezTo>
                  <a:lnTo>
                    <a:pt x="689986" y="553072"/>
                  </a:lnTo>
                  <a:cubicBezTo>
                    <a:pt x="707676" y="599811"/>
                    <a:pt x="718456" y="671010"/>
                    <a:pt x="718456" y="750690"/>
                  </a:cubicBezTo>
                  <a:cubicBezTo>
                    <a:pt x="718456" y="830455"/>
                    <a:pt x="707652" y="901721"/>
                    <a:pt x="689986" y="948534"/>
                  </a:cubicBezTo>
                  <a:lnTo>
                    <a:pt x="689986" y="974788"/>
                  </a:lnTo>
                  <a:cubicBezTo>
                    <a:pt x="712659" y="1019589"/>
                    <a:pt x="726829" y="1099792"/>
                    <a:pt x="726829" y="1191143"/>
                  </a:cubicBezTo>
                  <a:cubicBezTo>
                    <a:pt x="726829" y="1265552"/>
                    <a:pt x="717428" y="1332565"/>
                    <a:pt x="702093" y="1379341"/>
                  </a:cubicBezTo>
                  <a:cubicBezTo>
                    <a:pt x="738169" y="1399944"/>
                    <a:pt x="765349" y="1505079"/>
                    <a:pt x="765349" y="1631596"/>
                  </a:cubicBezTo>
                  <a:cubicBezTo>
                    <a:pt x="765349" y="1772388"/>
                    <a:pt x="731690" y="1886701"/>
                    <a:pt x="689986" y="1887962"/>
                  </a:cubicBezTo>
                  <a:lnTo>
                    <a:pt x="689986" y="1905000"/>
                  </a:lnTo>
                  <a:lnTo>
                    <a:pt x="95377" y="1905000"/>
                  </a:lnTo>
                  <a:cubicBezTo>
                    <a:pt x="89604" y="1911203"/>
                    <a:pt x="83006" y="1914208"/>
                    <a:pt x="76200" y="1914208"/>
                  </a:cubicBezTo>
                  <a:cubicBezTo>
                    <a:pt x="34116" y="1914208"/>
                    <a:pt x="0" y="1799302"/>
                    <a:pt x="0" y="1657558"/>
                  </a:cubicBezTo>
                  <a:cubicBezTo>
                    <a:pt x="0" y="1552714"/>
                    <a:pt x="18665" y="1462554"/>
                    <a:pt x="45581" y="1422829"/>
                  </a:cubicBezTo>
                  <a:cubicBezTo>
                    <a:pt x="30829" y="1376157"/>
                    <a:pt x="21770" y="1310242"/>
                    <a:pt x="21770" y="1237201"/>
                  </a:cubicBezTo>
                  <a:cubicBezTo>
                    <a:pt x="21770" y="1117152"/>
                    <a:pt x="46242" y="1016354"/>
                    <a:pt x="79713" y="988797"/>
                  </a:cubicBezTo>
                  <a:cubicBezTo>
                    <a:pt x="63527" y="941920"/>
                    <a:pt x="53591" y="873242"/>
                    <a:pt x="53591" y="796749"/>
                  </a:cubicBezTo>
                  <a:cubicBezTo>
                    <a:pt x="53591" y="719996"/>
                    <a:pt x="63594" y="651113"/>
                    <a:pt x="80386" y="604422"/>
                  </a:cubicBezTo>
                  <a:lnTo>
                    <a:pt x="80386" y="565325"/>
                  </a:lnTo>
                  <a:cubicBezTo>
                    <a:pt x="53751" y="524148"/>
                    <a:pt x="36843" y="437662"/>
                    <a:pt x="36843" y="337874"/>
                  </a:cubicBezTo>
                  <a:cubicBezTo>
                    <a:pt x="36843" y="236058"/>
                    <a:pt x="54446" y="148090"/>
                    <a:pt x="80386" y="106871"/>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Oval 37"/>
            <p:cNvSpPr/>
            <p:nvPr/>
          </p:nvSpPr>
          <p:spPr>
            <a:xfrm>
              <a:off x="6824383" y="1605919"/>
              <a:ext cx="1163827" cy="143008"/>
            </a:xfrm>
            <a:custGeom>
              <a:avLst/>
              <a:gdLst/>
              <a:ahLst/>
              <a:cxnLst/>
              <a:rect l="l" t="t" r="r" b="b"/>
              <a:pathLst>
                <a:path w="3341628" h="367205">
                  <a:moveTo>
                    <a:pt x="1853334" y="0"/>
                  </a:moveTo>
                  <a:cubicBezTo>
                    <a:pt x="1942823" y="0"/>
                    <a:pt x="2019856" y="53335"/>
                    <a:pt x="2053981" y="130131"/>
                  </a:cubicBezTo>
                  <a:cubicBezTo>
                    <a:pt x="2085334" y="111376"/>
                    <a:pt x="2122073" y="101184"/>
                    <a:pt x="2161192" y="101184"/>
                  </a:cubicBezTo>
                  <a:cubicBezTo>
                    <a:pt x="2198110" y="101184"/>
                    <a:pt x="2232908" y="110261"/>
                    <a:pt x="2263340" y="126488"/>
                  </a:cubicBezTo>
                  <a:cubicBezTo>
                    <a:pt x="2286240" y="89302"/>
                    <a:pt x="2327687" y="65931"/>
                    <a:pt x="2374594" y="65931"/>
                  </a:cubicBezTo>
                  <a:cubicBezTo>
                    <a:pt x="2432461" y="65931"/>
                    <a:pt x="2482021" y="101500"/>
                    <a:pt x="2502449" y="152031"/>
                  </a:cubicBezTo>
                  <a:cubicBezTo>
                    <a:pt x="2518910" y="147437"/>
                    <a:pt x="2536251" y="145318"/>
                    <a:pt x="2554088" y="145318"/>
                  </a:cubicBezTo>
                  <a:cubicBezTo>
                    <a:pt x="2607100" y="145318"/>
                    <a:pt x="2655741" y="164034"/>
                    <a:pt x="2693136" y="195864"/>
                  </a:cubicBezTo>
                  <a:cubicBezTo>
                    <a:pt x="2714865" y="152050"/>
                    <a:pt x="2760387" y="122982"/>
                    <a:pt x="2812699" y="122982"/>
                  </a:cubicBezTo>
                  <a:cubicBezTo>
                    <a:pt x="2868339" y="122982"/>
                    <a:pt x="2916299" y="155866"/>
                    <a:pt x="2937475" y="203596"/>
                  </a:cubicBezTo>
                  <a:cubicBezTo>
                    <a:pt x="2952453" y="189296"/>
                    <a:pt x="2972847" y="181109"/>
                    <a:pt x="2995154" y="181109"/>
                  </a:cubicBezTo>
                  <a:cubicBezTo>
                    <a:pt x="3027949" y="181109"/>
                    <a:pt x="3056611" y="198805"/>
                    <a:pt x="3070832" y="225923"/>
                  </a:cubicBezTo>
                  <a:cubicBezTo>
                    <a:pt x="3076486" y="224540"/>
                    <a:pt x="3082331" y="224166"/>
                    <a:pt x="3088265" y="224166"/>
                  </a:cubicBezTo>
                  <a:cubicBezTo>
                    <a:pt x="3128897" y="224166"/>
                    <a:pt x="3165432" y="241702"/>
                    <a:pt x="3189859" y="270397"/>
                  </a:cubicBezTo>
                  <a:cubicBezTo>
                    <a:pt x="3205884" y="254424"/>
                    <a:pt x="3228006" y="244618"/>
                    <a:pt x="3252419" y="244618"/>
                  </a:cubicBezTo>
                  <a:cubicBezTo>
                    <a:pt x="3301688" y="244618"/>
                    <a:pt x="3341628" y="284558"/>
                    <a:pt x="3341628" y="333827"/>
                  </a:cubicBezTo>
                  <a:lnTo>
                    <a:pt x="3334890" y="367205"/>
                  </a:lnTo>
                  <a:lnTo>
                    <a:pt x="0" y="367205"/>
                  </a:lnTo>
                  <a:cubicBezTo>
                    <a:pt x="13926" y="338271"/>
                    <a:pt x="43718" y="318892"/>
                    <a:pt x="78037" y="318892"/>
                  </a:cubicBezTo>
                  <a:cubicBezTo>
                    <a:pt x="102617" y="318892"/>
                    <a:pt x="124875" y="328833"/>
                    <a:pt x="140990" y="344935"/>
                  </a:cubicBezTo>
                  <a:cubicBezTo>
                    <a:pt x="145575" y="301500"/>
                    <a:pt x="182741" y="268299"/>
                    <a:pt x="227661" y="268299"/>
                  </a:cubicBezTo>
                  <a:cubicBezTo>
                    <a:pt x="267783" y="268299"/>
                    <a:pt x="301719" y="294787"/>
                    <a:pt x="311644" y="331627"/>
                  </a:cubicBezTo>
                  <a:cubicBezTo>
                    <a:pt x="326234" y="317478"/>
                    <a:pt x="345965" y="308932"/>
                    <a:pt x="367710" y="308721"/>
                  </a:cubicBezTo>
                  <a:cubicBezTo>
                    <a:pt x="376823" y="270852"/>
                    <a:pt x="411254" y="243406"/>
                    <a:pt x="452095" y="243406"/>
                  </a:cubicBezTo>
                  <a:cubicBezTo>
                    <a:pt x="465340" y="243406"/>
                    <a:pt x="477911" y="246293"/>
                    <a:pt x="489016" y="251898"/>
                  </a:cubicBezTo>
                  <a:cubicBezTo>
                    <a:pt x="497177" y="183984"/>
                    <a:pt x="555170" y="131593"/>
                    <a:pt x="625400" y="131593"/>
                  </a:cubicBezTo>
                  <a:cubicBezTo>
                    <a:pt x="668062" y="131593"/>
                    <a:pt x="706209" y="150926"/>
                    <a:pt x="730140" y="182491"/>
                  </a:cubicBezTo>
                  <a:cubicBezTo>
                    <a:pt x="745037" y="162512"/>
                    <a:pt x="763924" y="145872"/>
                    <a:pt x="785579" y="133347"/>
                  </a:cubicBezTo>
                  <a:cubicBezTo>
                    <a:pt x="782731" y="128093"/>
                    <a:pt x="782155" y="122308"/>
                    <a:pt x="782155" y="116388"/>
                  </a:cubicBezTo>
                  <a:cubicBezTo>
                    <a:pt x="782155" y="67120"/>
                    <a:pt x="822095" y="27179"/>
                    <a:pt x="871364" y="27179"/>
                  </a:cubicBezTo>
                  <a:cubicBezTo>
                    <a:pt x="918082" y="27179"/>
                    <a:pt x="956412" y="63092"/>
                    <a:pt x="959064" y="108916"/>
                  </a:cubicBezTo>
                  <a:lnTo>
                    <a:pt x="985477" y="117115"/>
                  </a:lnTo>
                  <a:cubicBezTo>
                    <a:pt x="1024241" y="55650"/>
                    <a:pt x="1092821" y="15071"/>
                    <a:pt x="1170879" y="15071"/>
                  </a:cubicBezTo>
                  <a:cubicBezTo>
                    <a:pt x="1290551" y="15071"/>
                    <a:pt x="1387947" y="110451"/>
                    <a:pt x="1390661" y="229353"/>
                  </a:cubicBezTo>
                  <a:cubicBezTo>
                    <a:pt x="1424406" y="205751"/>
                    <a:pt x="1465653" y="192681"/>
                    <a:pt x="1509953" y="192681"/>
                  </a:cubicBezTo>
                  <a:cubicBezTo>
                    <a:pt x="1555981" y="192681"/>
                    <a:pt x="1598712" y="206790"/>
                    <a:pt x="1634004" y="231001"/>
                  </a:cubicBezTo>
                  <a:cubicBezTo>
                    <a:pt x="1633020" y="227514"/>
                    <a:pt x="1632936" y="223966"/>
                    <a:pt x="1632936" y="220398"/>
                  </a:cubicBezTo>
                  <a:cubicBezTo>
                    <a:pt x="1632936" y="98676"/>
                    <a:pt x="1731612" y="0"/>
                    <a:pt x="185333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Oval 69"/>
            <p:cNvSpPr/>
            <p:nvPr/>
          </p:nvSpPr>
          <p:spPr>
            <a:xfrm>
              <a:off x="7260433" y="1316215"/>
              <a:ext cx="192838" cy="62374"/>
            </a:xfrm>
            <a:custGeom>
              <a:avLst/>
              <a:gdLst/>
              <a:ahLst/>
              <a:cxnLst/>
              <a:rect l="l" t="t" r="r" b="b"/>
              <a:pathLst>
                <a:path w="867816" h="280696">
                  <a:moveTo>
                    <a:pt x="170404" y="0"/>
                  </a:moveTo>
                  <a:cubicBezTo>
                    <a:pt x="198938" y="0"/>
                    <a:pt x="224054" y="14639"/>
                    <a:pt x="237392" y="37644"/>
                  </a:cubicBezTo>
                  <a:cubicBezTo>
                    <a:pt x="249942" y="26791"/>
                    <a:pt x="266403" y="21101"/>
                    <a:pt x="284192" y="21101"/>
                  </a:cubicBezTo>
                  <a:cubicBezTo>
                    <a:pt x="301344" y="21101"/>
                    <a:pt x="317260" y="26390"/>
                    <a:pt x="329545" y="36669"/>
                  </a:cubicBezTo>
                  <a:cubicBezTo>
                    <a:pt x="342838" y="24331"/>
                    <a:pt x="360747" y="17489"/>
                    <a:pt x="380255" y="17489"/>
                  </a:cubicBezTo>
                  <a:cubicBezTo>
                    <a:pt x="397868" y="17489"/>
                    <a:pt x="414178" y="23067"/>
                    <a:pt x="426655" y="33763"/>
                  </a:cubicBezTo>
                  <a:cubicBezTo>
                    <a:pt x="438935" y="23494"/>
                    <a:pt x="454842" y="18212"/>
                    <a:pt x="471983" y="18212"/>
                  </a:cubicBezTo>
                  <a:cubicBezTo>
                    <a:pt x="494884" y="18212"/>
                    <a:pt x="515582" y="27641"/>
                    <a:pt x="530275" y="42958"/>
                  </a:cubicBezTo>
                  <a:cubicBezTo>
                    <a:pt x="543584" y="19794"/>
                    <a:pt x="568797" y="5024"/>
                    <a:pt x="597459" y="5024"/>
                  </a:cubicBezTo>
                  <a:cubicBezTo>
                    <a:pt x="618574" y="5024"/>
                    <a:pt x="637817" y="13040"/>
                    <a:pt x="651859" y="26692"/>
                  </a:cubicBezTo>
                  <a:cubicBezTo>
                    <a:pt x="664905" y="14828"/>
                    <a:pt x="682345" y="8373"/>
                    <a:pt x="701292" y="8373"/>
                  </a:cubicBezTo>
                  <a:cubicBezTo>
                    <a:pt x="724682" y="8373"/>
                    <a:pt x="745774" y="18209"/>
                    <a:pt x="760353" y="34259"/>
                  </a:cubicBezTo>
                  <a:cubicBezTo>
                    <a:pt x="768242" y="30548"/>
                    <a:pt x="777032" y="29046"/>
                    <a:pt x="786173" y="29046"/>
                  </a:cubicBezTo>
                  <a:cubicBezTo>
                    <a:pt x="831263" y="29046"/>
                    <a:pt x="867816" y="65599"/>
                    <a:pt x="867816" y="110689"/>
                  </a:cubicBezTo>
                  <a:cubicBezTo>
                    <a:pt x="867816" y="155779"/>
                    <a:pt x="831263" y="192332"/>
                    <a:pt x="786173" y="192332"/>
                  </a:cubicBezTo>
                  <a:cubicBezTo>
                    <a:pt x="768569" y="192332"/>
                    <a:pt x="752267" y="186761"/>
                    <a:pt x="740052" y="175801"/>
                  </a:cubicBezTo>
                  <a:cubicBezTo>
                    <a:pt x="744503" y="179079"/>
                    <a:pt x="745351" y="183738"/>
                    <a:pt x="745351" y="188595"/>
                  </a:cubicBezTo>
                  <a:cubicBezTo>
                    <a:pt x="745351" y="203533"/>
                    <a:pt x="737328" y="216597"/>
                    <a:pt x="723962" y="221367"/>
                  </a:cubicBezTo>
                  <a:cubicBezTo>
                    <a:pt x="729750" y="225860"/>
                    <a:pt x="731628" y="232648"/>
                    <a:pt x="731628" y="239875"/>
                  </a:cubicBezTo>
                  <a:cubicBezTo>
                    <a:pt x="731628" y="262420"/>
                    <a:pt x="713352" y="280696"/>
                    <a:pt x="690807" y="280696"/>
                  </a:cubicBezTo>
                  <a:cubicBezTo>
                    <a:pt x="668262" y="280696"/>
                    <a:pt x="649986" y="262420"/>
                    <a:pt x="649986" y="239875"/>
                  </a:cubicBezTo>
                  <a:cubicBezTo>
                    <a:pt x="649986" y="224573"/>
                    <a:pt x="658406" y="211238"/>
                    <a:pt x="672260" y="206737"/>
                  </a:cubicBezTo>
                  <a:cubicBezTo>
                    <a:pt x="668919" y="204750"/>
                    <a:pt x="668119" y="201660"/>
                    <a:pt x="667770" y="198399"/>
                  </a:cubicBezTo>
                  <a:cubicBezTo>
                    <a:pt x="666247" y="200405"/>
                    <a:pt x="664457" y="200524"/>
                    <a:pt x="662638" y="200524"/>
                  </a:cubicBezTo>
                  <a:cubicBezTo>
                    <a:pt x="641512" y="200524"/>
                    <a:pt x="624135" y="184476"/>
                    <a:pt x="623496" y="163756"/>
                  </a:cubicBezTo>
                  <a:cubicBezTo>
                    <a:pt x="615421" y="166802"/>
                    <a:pt x="606616" y="168310"/>
                    <a:pt x="597459" y="168310"/>
                  </a:cubicBezTo>
                  <a:lnTo>
                    <a:pt x="589686" y="166741"/>
                  </a:lnTo>
                  <a:cubicBezTo>
                    <a:pt x="590058" y="167037"/>
                    <a:pt x="590062" y="167342"/>
                    <a:pt x="590062" y="167648"/>
                  </a:cubicBezTo>
                  <a:cubicBezTo>
                    <a:pt x="590062" y="190193"/>
                    <a:pt x="571786" y="208469"/>
                    <a:pt x="549241" y="208469"/>
                  </a:cubicBezTo>
                  <a:cubicBezTo>
                    <a:pt x="527862" y="208469"/>
                    <a:pt x="510321" y="192034"/>
                    <a:pt x="509810" y="171004"/>
                  </a:cubicBezTo>
                  <a:cubicBezTo>
                    <a:pt x="498887" y="178047"/>
                    <a:pt x="485838" y="181498"/>
                    <a:pt x="471983" y="181498"/>
                  </a:cubicBezTo>
                  <a:lnTo>
                    <a:pt x="455816" y="178844"/>
                  </a:lnTo>
                  <a:cubicBezTo>
                    <a:pt x="457117" y="179850"/>
                    <a:pt x="457163" y="180967"/>
                    <a:pt x="457163" y="182094"/>
                  </a:cubicBezTo>
                  <a:cubicBezTo>
                    <a:pt x="457163" y="204639"/>
                    <a:pt x="438887" y="222915"/>
                    <a:pt x="416342" y="222915"/>
                  </a:cubicBezTo>
                  <a:cubicBezTo>
                    <a:pt x="393797" y="222915"/>
                    <a:pt x="375521" y="204639"/>
                    <a:pt x="375521" y="182094"/>
                  </a:cubicBezTo>
                  <a:lnTo>
                    <a:pt x="376328" y="180145"/>
                  </a:lnTo>
                  <a:cubicBezTo>
                    <a:pt x="360665" y="179928"/>
                    <a:pt x="346237" y="174692"/>
                    <a:pt x="334902" y="165207"/>
                  </a:cubicBezTo>
                  <a:cubicBezTo>
                    <a:pt x="321609" y="177545"/>
                    <a:pt x="303699" y="184387"/>
                    <a:pt x="284192" y="184387"/>
                  </a:cubicBezTo>
                  <a:cubicBezTo>
                    <a:pt x="267939" y="184387"/>
                    <a:pt x="252796" y="179638"/>
                    <a:pt x="241046" y="170194"/>
                  </a:cubicBezTo>
                  <a:cubicBezTo>
                    <a:pt x="241000" y="191263"/>
                    <a:pt x="224857" y="208518"/>
                    <a:pt x="204123" y="209095"/>
                  </a:cubicBezTo>
                  <a:cubicBezTo>
                    <a:pt x="211003" y="215245"/>
                    <a:pt x="214479" y="224265"/>
                    <a:pt x="214479" y="234097"/>
                  </a:cubicBezTo>
                  <a:cubicBezTo>
                    <a:pt x="214479" y="256642"/>
                    <a:pt x="196203" y="274918"/>
                    <a:pt x="173658" y="274918"/>
                  </a:cubicBezTo>
                  <a:cubicBezTo>
                    <a:pt x="151113" y="274918"/>
                    <a:pt x="132837" y="256642"/>
                    <a:pt x="132837" y="234097"/>
                  </a:cubicBezTo>
                  <a:cubicBezTo>
                    <a:pt x="132837" y="222784"/>
                    <a:pt x="137439" y="212545"/>
                    <a:pt x="144906" y="205185"/>
                  </a:cubicBezTo>
                  <a:cubicBezTo>
                    <a:pt x="127482" y="202802"/>
                    <a:pt x="115502" y="187347"/>
                    <a:pt x="115502" y="169093"/>
                  </a:cubicBezTo>
                  <a:lnTo>
                    <a:pt x="116955" y="165584"/>
                  </a:lnTo>
                  <a:cubicBezTo>
                    <a:pt x="106739" y="172018"/>
                    <a:pt x="94540" y="175009"/>
                    <a:pt x="81643" y="175009"/>
                  </a:cubicBezTo>
                  <a:cubicBezTo>
                    <a:pt x="36553" y="175009"/>
                    <a:pt x="0" y="138456"/>
                    <a:pt x="0" y="93366"/>
                  </a:cubicBezTo>
                  <a:cubicBezTo>
                    <a:pt x="0" y="48276"/>
                    <a:pt x="36553" y="11723"/>
                    <a:pt x="81643" y="11723"/>
                  </a:cubicBezTo>
                  <a:cubicBezTo>
                    <a:pt x="94575" y="11723"/>
                    <a:pt x="106804" y="14730"/>
                    <a:pt x="117330" y="20774"/>
                  </a:cubicBezTo>
                  <a:cubicBezTo>
                    <a:pt x="131096" y="7585"/>
                    <a:pt x="149864" y="0"/>
                    <a:pt x="17040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Oval 2"/>
            <p:cNvSpPr/>
            <p:nvPr/>
          </p:nvSpPr>
          <p:spPr>
            <a:xfrm>
              <a:off x="7003522" y="943772"/>
              <a:ext cx="733955" cy="407253"/>
            </a:xfrm>
            <a:custGeom>
              <a:avLst/>
              <a:gdLst/>
              <a:ahLst/>
              <a:cxnLst/>
              <a:rect l="l" t="t" r="r" b="b"/>
              <a:pathLst>
                <a:path w="4692583" h="2603774">
                  <a:moveTo>
                    <a:pt x="1958174" y="0"/>
                  </a:moveTo>
                  <a:cubicBezTo>
                    <a:pt x="2034827" y="0"/>
                    <a:pt x="2096967" y="62140"/>
                    <a:pt x="2096967" y="138793"/>
                  </a:cubicBezTo>
                  <a:lnTo>
                    <a:pt x="2094260" y="152202"/>
                  </a:lnTo>
                  <a:cubicBezTo>
                    <a:pt x="2095160" y="151981"/>
                    <a:pt x="2096063" y="151978"/>
                    <a:pt x="2096967" y="151978"/>
                  </a:cubicBezTo>
                  <a:cubicBezTo>
                    <a:pt x="2182372" y="151978"/>
                    <a:pt x="2260485" y="183202"/>
                    <a:pt x="2319472" y="235707"/>
                  </a:cubicBezTo>
                  <a:cubicBezTo>
                    <a:pt x="2331139" y="173672"/>
                    <a:pt x="2386230" y="127914"/>
                    <a:pt x="2452007" y="127914"/>
                  </a:cubicBezTo>
                  <a:cubicBezTo>
                    <a:pt x="2514657" y="127914"/>
                    <a:pt x="2567612" y="169424"/>
                    <a:pt x="2582797" y="227068"/>
                  </a:cubicBezTo>
                  <a:cubicBezTo>
                    <a:pt x="2643825" y="141565"/>
                    <a:pt x="2744251" y="86664"/>
                    <a:pt x="2857500" y="86664"/>
                  </a:cubicBezTo>
                  <a:cubicBezTo>
                    <a:pt x="3001727" y="86664"/>
                    <a:pt x="3125157" y="175708"/>
                    <a:pt x="3175296" y="302028"/>
                  </a:cubicBezTo>
                  <a:cubicBezTo>
                    <a:pt x="3437079" y="333781"/>
                    <a:pt x="3652208" y="514730"/>
                    <a:pt x="3731452" y="758232"/>
                  </a:cubicBezTo>
                  <a:cubicBezTo>
                    <a:pt x="3743814" y="752227"/>
                    <a:pt x="3757605" y="750066"/>
                    <a:pt x="3771900" y="750066"/>
                  </a:cubicBezTo>
                  <a:cubicBezTo>
                    <a:pt x="3848553" y="750066"/>
                    <a:pt x="3910693" y="812206"/>
                    <a:pt x="3910693" y="888859"/>
                  </a:cubicBezTo>
                  <a:cubicBezTo>
                    <a:pt x="3910693" y="927443"/>
                    <a:pt x="3894949" y="962349"/>
                    <a:pt x="3869438" y="987407"/>
                  </a:cubicBezTo>
                  <a:cubicBezTo>
                    <a:pt x="3909228" y="1012185"/>
                    <a:pt x="3938875" y="1050690"/>
                    <a:pt x="3952257" y="1096582"/>
                  </a:cubicBezTo>
                  <a:cubicBezTo>
                    <a:pt x="3980232" y="1080018"/>
                    <a:pt x="4012961" y="1071824"/>
                    <a:pt x="4047604" y="1071824"/>
                  </a:cubicBezTo>
                  <a:cubicBezTo>
                    <a:pt x="4166341" y="1071824"/>
                    <a:pt x="4262597" y="1168080"/>
                    <a:pt x="4262597" y="1286817"/>
                  </a:cubicBezTo>
                  <a:lnTo>
                    <a:pt x="4261342" y="1299271"/>
                  </a:lnTo>
                  <a:cubicBezTo>
                    <a:pt x="4332979" y="1303124"/>
                    <a:pt x="4389247" y="1362924"/>
                    <a:pt x="4389247" y="1435866"/>
                  </a:cubicBezTo>
                  <a:lnTo>
                    <a:pt x="4384196" y="1472298"/>
                  </a:lnTo>
                  <a:cubicBezTo>
                    <a:pt x="4448352" y="1506778"/>
                    <a:pt x="4489940" y="1575113"/>
                    <a:pt x="4489940" y="1653160"/>
                  </a:cubicBezTo>
                  <a:lnTo>
                    <a:pt x="4486014" y="1692110"/>
                  </a:lnTo>
                  <a:cubicBezTo>
                    <a:pt x="4600861" y="1695862"/>
                    <a:pt x="4692583" y="1790347"/>
                    <a:pt x="4692583" y="1906254"/>
                  </a:cubicBezTo>
                  <a:cubicBezTo>
                    <a:pt x="4692583" y="1973445"/>
                    <a:pt x="4661760" y="2033438"/>
                    <a:pt x="4611528" y="2070470"/>
                  </a:cubicBezTo>
                  <a:cubicBezTo>
                    <a:pt x="4582614" y="2229969"/>
                    <a:pt x="4442878" y="2350686"/>
                    <a:pt x="4274947" y="2350686"/>
                  </a:cubicBezTo>
                  <a:lnTo>
                    <a:pt x="4212495" y="2344390"/>
                  </a:lnTo>
                  <a:cubicBezTo>
                    <a:pt x="4089005" y="2480034"/>
                    <a:pt x="3910348" y="2564212"/>
                    <a:pt x="3712030" y="2564212"/>
                  </a:cubicBezTo>
                  <a:cubicBezTo>
                    <a:pt x="3621035" y="2564212"/>
                    <a:pt x="3534178" y="2546490"/>
                    <a:pt x="3455614" y="2512546"/>
                  </a:cubicBezTo>
                  <a:cubicBezTo>
                    <a:pt x="3403958" y="2545652"/>
                    <a:pt x="3342446" y="2564212"/>
                    <a:pt x="3276600" y="2564212"/>
                  </a:cubicBezTo>
                  <a:cubicBezTo>
                    <a:pt x="3209370" y="2564212"/>
                    <a:pt x="3146659" y="2544864"/>
                    <a:pt x="3094192" y="2510703"/>
                  </a:cubicBezTo>
                  <a:cubicBezTo>
                    <a:pt x="3020812" y="2539068"/>
                    <a:pt x="2940894" y="2553953"/>
                    <a:pt x="2857500" y="2553953"/>
                  </a:cubicBezTo>
                  <a:cubicBezTo>
                    <a:pt x="2796921" y="2553953"/>
                    <a:pt x="2738176" y="2546098"/>
                    <a:pt x="2682919" y="2528731"/>
                  </a:cubicBezTo>
                  <a:cubicBezTo>
                    <a:pt x="2597505" y="2570150"/>
                    <a:pt x="2501461" y="2592053"/>
                    <a:pt x="2400300" y="2592053"/>
                  </a:cubicBezTo>
                  <a:cubicBezTo>
                    <a:pt x="2310802" y="2592053"/>
                    <a:pt x="2225309" y="2574910"/>
                    <a:pt x="2147404" y="2542521"/>
                  </a:cubicBezTo>
                  <a:cubicBezTo>
                    <a:pt x="2062178" y="2582308"/>
                    <a:pt x="1967046" y="2603774"/>
                    <a:pt x="1866900" y="2603774"/>
                  </a:cubicBezTo>
                  <a:cubicBezTo>
                    <a:pt x="1704950" y="2603774"/>
                    <a:pt x="1556111" y="2547638"/>
                    <a:pt x="1440698" y="2451366"/>
                  </a:cubicBezTo>
                  <a:cubicBezTo>
                    <a:pt x="1327265" y="2540426"/>
                    <a:pt x="1184012" y="2592054"/>
                    <a:pt x="1028700" y="2592054"/>
                  </a:cubicBezTo>
                  <a:cubicBezTo>
                    <a:pt x="805761" y="2592054"/>
                    <a:pt x="607668" y="2485677"/>
                    <a:pt x="484483" y="2319337"/>
                  </a:cubicBezTo>
                  <a:cubicBezTo>
                    <a:pt x="441560" y="2339722"/>
                    <a:pt x="393510" y="2350686"/>
                    <a:pt x="342900" y="2350686"/>
                  </a:cubicBezTo>
                  <a:cubicBezTo>
                    <a:pt x="153522" y="2350686"/>
                    <a:pt x="0" y="2197164"/>
                    <a:pt x="0" y="2007786"/>
                  </a:cubicBezTo>
                  <a:cubicBezTo>
                    <a:pt x="0" y="1947033"/>
                    <a:pt x="15800" y="1889970"/>
                    <a:pt x="44156" y="1840921"/>
                  </a:cubicBezTo>
                  <a:cubicBezTo>
                    <a:pt x="15231" y="1807709"/>
                    <a:pt x="0" y="1764035"/>
                    <a:pt x="0" y="1716803"/>
                  </a:cubicBezTo>
                  <a:cubicBezTo>
                    <a:pt x="0" y="1604564"/>
                    <a:pt x="86009" y="1512412"/>
                    <a:pt x="195810" y="1503744"/>
                  </a:cubicBezTo>
                  <a:cubicBezTo>
                    <a:pt x="205458" y="1324337"/>
                    <a:pt x="354420" y="1182353"/>
                    <a:pt x="536542" y="1182353"/>
                  </a:cubicBezTo>
                  <a:lnTo>
                    <a:pt x="551193" y="1183752"/>
                  </a:lnTo>
                  <a:cubicBezTo>
                    <a:pt x="579417" y="1140014"/>
                    <a:pt x="617400" y="1103215"/>
                    <a:pt x="662233" y="1076840"/>
                  </a:cubicBezTo>
                  <a:cubicBezTo>
                    <a:pt x="661746" y="1075179"/>
                    <a:pt x="661727" y="1073504"/>
                    <a:pt x="661727" y="1071824"/>
                  </a:cubicBezTo>
                  <a:cubicBezTo>
                    <a:pt x="661727" y="977710"/>
                    <a:pt x="722201" y="897719"/>
                    <a:pt x="806717" y="869479"/>
                  </a:cubicBezTo>
                  <a:cubicBezTo>
                    <a:pt x="836430" y="521342"/>
                    <a:pt x="1129398" y="249321"/>
                    <a:pt x="1485900" y="249321"/>
                  </a:cubicBezTo>
                  <a:cubicBezTo>
                    <a:pt x="1535368" y="249321"/>
                    <a:pt x="1583612" y="254558"/>
                    <a:pt x="1629843" y="265551"/>
                  </a:cubicBezTo>
                  <a:cubicBezTo>
                    <a:pt x="1634121" y="194447"/>
                    <a:pt x="1693665" y="138793"/>
                    <a:pt x="1766207" y="138793"/>
                  </a:cubicBezTo>
                  <a:cubicBezTo>
                    <a:pt x="1786301" y="138793"/>
                    <a:pt x="1805398" y="143063"/>
                    <a:pt x="1822056" y="152042"/>
                  </a:cubicBezTo>
                  <a:cubicBezTo>
                    <a:pt x="1819598" y="147813"/>
                    <a:pt x="1819381" y="143328"/>
                    <a:pt x="1819381" y="138793"/>
                  </a:cubicBezTo>
                  <a:cubicBezTo>
                    <a:pt x="1819381" y="62140"/>
                    <a:pt x="1881521" y="0"/>
                    <a:pt x="195817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Oval 86"/>
            <p:cNvSpPr/>
            <p:nvPr/>
          </p:nvSpPr>
          <p:spPr>
            <a:xfrm>
              <a:off x="7241460" y="1468561"/>
              <a:ext cx="233956" cy="58761"/>
            </a:xfrm>
            <a:custGeom>
              <a:avLst/>
              <a:gdLst/>
              <a:ahLst/>
              <a:cxnLst/>
              <a:rect l="l" t="t" r="r" b="b"/>
              <a:pathLst>
                <a:path w="1052851" h="264435">
                  <a:moveTo>
                    <a:pt x="242208" y="0"/>
                  </a:moveTo>
                  <a:cubicBezTo>
                    <a:pt x="269588" y="0"/>
                    <a:pt x="292362" y="19724"/>
                    <a:pt x="296008" y="45936"/>
                  </a:cubicBezTo>
                  <a:cubicBezTo>
                    <a:pt x="298725" y="42244"/>
                    <a:pt x="302383" y="41731"/>
                    <a:pt x="306161" y="41731"/>
                  </a:cubicBezTo>
                  <a:cubicBezTo>
                    <a:pt x="328706" y="41731"/>
                    <a:pt x="346982" y="60007"/>
                    <a:pt x="346982" y="82552"/>
                  </a:cubicBezTo>
                  <a:lnTo>
                    <a:pt x="346197" y="84446"/>
                  </a:lnTo>
                  <a:cubicBezTo>
                    <a:pt x="351048" y="81780"/>
                    <a:pt x="356431" y="81193"/>
                    <a:pt x="361951" y="81193"/>
                  </a:cubicBezTo>
                  <a:cubicBezTo>
                    <a:pt x="382356" y="81193"/>
                    <a:pt x="400888" y="89214"/>
                    <a:pt x="414343" y="102508"/>
                  </a:cubicBezTo>
                  <a:cubicBezTo>
                    <a:pt x="424359" y="73040"/>
                    <a:pt x="452403" y="52164"/>
                    <a:pt x="485323" y="52164"/>
                  </a:cubicBezTo>
                  <a:cubicBezTo>
                    <a:pt x="516495" y="52164"/>
                    <a:pt x="543295" y="70882"/>
                    <a:pt x="554908" y="97774"/>
                  </a:cubicBezTo>
                  <a:cubicBezTo>
                    <a:pt x="558131" y="95947"/>
                    <a:pt x="561613" y="95706"/>
                    <a:pt x="565151" y="95706"/>
                  </a:cubicBezTo>
                  <a:cubicBezTo>
                    <a:pt x="587672" y="95706"/>
                    <a:pt x="607911" y="105476"/>
                    <a:pt x="621352" y="121466"/>
                  </a:cubicBezTo>
                  <a:cubicBezTo>
                    <a:pt x="633652" y="99174"/>
                    <a:pt x="657596" y="84821"/>
                    <a:pt x="684893" y="84821"/>
                  </a:cubicBezTo>
                  <a:lnTo>
                    <a:pt x="695476" y="86958"/>
                  </a:lnTo>
                  <a:cubicBezTo>
                    <a:pt x="699863" y="76168"/>
                    <a:pt x="707132" y="66956"/>
                    <a:pt x="716292" y="59922"/>
                  </a:cubicBezTo>
                  <a:cubicBezTo>
                    <a:pt x="716191" y="59755"/>
                    <a:pt x="716190" y="59587"/>
                    <a:pt x="716190" y="59418"/>
                  </a:cubicBezTo>
                  <a:cubicBezTo>
                    <a:pt x="716190" y="28606"/>
                    <a:pt x="741168" y="3628"/>
                    <a:pt x="771980" y="3628"/>
                  </a:cubicBezTo>
                  <a:cubicBezTo>
                    <a:pt x="794785" y="3628"/>
                    <a:pt x="814393" y="17310"/>
                    <a:pt x="822898" y="36978"/>
                  </a:cubicBezTo>
                  <a:cubicBezTo>
                    <a:pt x="824926" y="34261"/>
                    <a:pt x="827453" y="34021"/>
                    <a:pt x="830037" y="34021"/>
                  </a:cubicBezTo>
                  <a:cubicBezTo>
                    <a:pt x="846792" y="34021"/>
                    <a:pt x="861190" y="44116"/>
                    <a:pt x="864627" y="59797"/>
                  </a:cubicBezTo>
                  <a:cubicBezTo>
                    <a:pt x="870702" y="56734"/>
                    <a:pt x="877474" y="55792"/>
                    <a:pt x="884465" y="55792"/>
                  </a:cubicBezTo>
                  <a:cubicBezTo>
                    <a:pt x="910884" y="55792"/>
                    <a:pt x="934162" y="69237"/>
                    <a:pt x="946660" y="90441"/>
                  </a:cubicBezTo>
                  <a:cubicBezTo>
                    <a:pt x="954625" y="82633"/>
                    <a:pt x="965350" y="78050"/>
                    <a:pt x="977156" y="77265"/>
                  </a:cubicBezTo>
                  <a:cubicBezTo>
                    <a:pt x="980386" y="61242"/>
                    <a:pt x="994989" y="50800"/>
                    <a:pt x="1012030" y="50800"/>
                  </a:cubicBezTo>
                  <a:cubicBezTo>
                    <a:pt x="1034575" y="50800"/>
                    <a:pt x="1052851" y="69076"/>
                    <a:pt x="1052851" y="91621"/>
                  </a:cubicBezTo>
                  <a:cubicBezTo>
                    <a:pt x="1052851" y="104622"/>
                    <a:pt x="1046774" y="116203"/>
                    <a:pt x="1036290" y="122393"/>
                  </a:cubicBezTo>
                  <a:cubicBezTo>
                    <a:pt x="1037934" y="125380"/>
                    <a:pt x="1038227" y="128650"/>
                    <a:pt x="1038227" y="131989"/>
                  </a:cubicBezTo>
                  <a:cubicBezTo>
                    <a:pt x="1038227" y="162801"/>
                    <a:pt x="1013249" y="187779"/>
                    <a:pt x="982437" y="187779"/>
                  </a:cubicBezTo>
                  <a:cubicBezTo>
                    <a:pt x="968540" y="187779"/>
                    <a:pt x="955830" y="182698"/>
                    <a:pt x="946488" y="173799"/>
                  </a:cubicBezTo>
                  <a:cubicBezTo>
                    <a:pt x="933964" y="194862"/>
                    <a:pt x="910771" y="208192"/>
                    <a:pt x="884465" y="208192"/>
                  </a:cubicBezTo>
                  <a:cubicBezTo>
                    <a:pt x="862446" y="208192"/>
                    <a:pt x="842609" y="198853"/>
                    <a:pt x="831182" y="181890"/>
                  </a:cubicBezTo>
                  <a:cubicBezTo>
                    <a:pt x="833828" y="187713"/>
                    <a:pt x="835026" y="194183"/>
                    <a:pt x="835026" y="200932"/>
                  </a:cubicBezTo>
                  <a:cubicBezTo>
                    <a:pt x="835026" y="231744"/>
                    <a:pt x="810048" y="256722"/>
                    <a:pt x="779236" y="256722"/>
                  </a:cubicBezTo>
                  <a:cubicBezTo>
                    <a:pt x="756333" y="256722"/>
                    <a:pt x="736652" y="242921"/>
                    <a:pt x="728160" y="223136"/>
                  </a:cubicBezTo>
                  <a:cubicBezTo>
                    <a:pt x="716116" y="232165"/>
                    <a:pt x="701095" y="237221"/>
                    <a:pt x="684893" y="237221"/>
                  </a:cubicBezTo>
                  <a:cubicBezTo>
                    <a:pt x="662372" y="237221"/>
                    <a:pt x="642133" y="227451"/>
                    <a:pt x="628691" y="211462"/>
                  </a:cubicBezTo>
                  <a:cubicBezTo>
                    <a:pt x="616391" y="233753"/>
                    <a:pt x="592447" y="248106"/>
                    <a:pt x="565151" y="248106"/>
                  </a:cubicBezTo>
                  <a:lnTo>
                    <a:pt x="527912" y="236862"/>
                  </a:lnTo>
                  <a:cubicBezTo>
                    <a:pt x="525008" y="253423"/>
                    <a:pt x="510079" y="264435"/>
                    <a:pt x="492579" y="264435"/>
                  </a:cubicBezTo>
                  <a:cubicBezTo>
                    <a:pt x="480865" y="264435"/>
                    <a:pt x="470303" y="259501"/>
                    <a:pt x="463211" y="251265"/>
                  </a:cubicBezTo>
                  <a:cubicBezTo>
                    <a:pt x="455233" y="257335"/>
                    <a:pt x="445230" y="260351"/>
                    <a:pt x="434522" y="260351"/>
                  </a:cubicBezTo>
                  <a:cubicBezTo>
                    <a:pt x="412941" y="260351"/>
                    <a:pt x="394223" y="248098"/>
                    <a:pt x="385535" y="229864"/>
                  </a:cubicBezTo>
                  <a:cubicBezTo>
                    <a:pt x="378116" y="232287"/>
                    <a:pt x="370186" y="233593"/>
                    <a:pt x="361951" y="233593"/>
                  </a:cubicBezTo>
                  <a:lnTo>
                    <a:pt x="326915" y="223091"/>
                  </a:lnTo>
                  <a:cubicBezTo>
                    <a:pt x="319747" y="244883"/>
                    <a:pt x="299113" y="260351"/>
                    <a:pt x="274866" y="260351"/>
                  </a:cubicBezTo>
                  <a:cubicBezTo>
                    <a:pt x="245253" y="260351"/>
                    <a:pt x="221029" y="237279"/>
                    <a:pt x="219789" y="208092"/>
                  </a:cubicBezTo>
                  <a:cubicBezTo>
                    <a:pt x="204712" y="204934"/>
                    <a:pt x="191463" y="197093"/>
                    <a:pt x="181945" y="185724"/>
                  </a:cubicBezTo>
                  <a:cubicBezTo>
                    <a:pt x="173316" y="189487"/>
                    <a:pt x="163781" y="191407"/>
                    <a:pt x="153797" y="191407"/>
                  </a:cubicBezTo>
                  <a:cubicBezTo>
                    <a:pt x="127210" y="191407"/>
                    <a:pt x="103803" y="177791"/>
                    <a:pt x="91344" y="156376"/>
                  </a:cubicBezTo>
                  <a:cubicBezTo>
                    <a:pt x="82082" y="165134"/>
                    <a:pt x="69515" y="170090"/>
                    <a:pt x="55790" y="170090"/>
                  </a:cubicBezTo>
                  <a:cubicBezTo>
                    <a:pt x="24978" y="170090"/>
                    <a:pt x="0" y="145112"/>
                    <a:pt x="0" y="114300"/>
                  </a:cubicBezTo>
                  <a:cubicBezTo>
                    <a:pt x="0" y="83488"/>
                    <a:pt x="24978" y="58510"/>
                    <a:pt x="55790" y="58510"/>
                  </a:cubicBezTo>
                  <a:cubicBezTo>
                    <a:pt x="69881" y="58510"/>
                    <a:pt x="82752" y="63734"/>
                    <a:pt x="92185" y="72791"/>
                  </a:cubicBezTo>
                  <a:cubicBezTo>
                    <a:pt x="104772" y="52067"/>
                    <a:pt x="127759" y="39007"/>
                    <a:pt x="153797" y="39007"/>
                  </a:cubicBezTo>
                  <a:cubicBezTo>
                    <a:pt x="166244" y="39007"/>
                    <a:pt x="177994" y="41991"/>
                    <a:pt x="187981" y="48046"/>
                  </a:cubicBezTo>
                  <a:cubicBezTo>
                    <a:pt x="190803" y="20826"/>
                    <a:pt x="214073" y="0"/>
                    <a:pt x="242208"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37" name="Straight Arrow Connector 136"/>
          <p:cNvCxnSpPr/>
          <p:nvPr/>
        </p:nvCxnSpPr>
        <p:spPr>
          <a:xfrm flipH="1">
            <a:off x="6858000" y="1411355"/>
            <a:ext cx="1318598" cy="0"/>
          </a:xfrm>
          <a:prstGeom prst="straightConnector1">
            <a:avLst/>
          </a:prstGeom>
          <a:ln w="19050">
            <a:solidFill>
              <a:schemeClr val="tx2">
                <a:lumMod val="75000"/>
                <a:lumOff val="2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7" name="Oval 194"/>
          <p:cNvSpPr/>
          <p:nvPr/>
        </p:nvSpPr>
        <p:spPr>
          <a:xfrm>
            <a:off x="6955971" y="1717938"/>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6371980" y="1564324"/>
            <a:ext cx="1056937" cy="369332"/>
          </a:xfrm>
          <a:prstGeom prst="rect">
            <a:avLst/>
          </a:prstGeom>
          <a:noFill/>
        </p:spPr>
        <p:txBody>
          <a:bodyPr wrap="none" lIns="91440" tIns="45720" rIns="91440" bIns="45720">
            <a:spAutoFit/>
          </a:bodyPr>
          <a:lstStyle/>
          <a:p>
            <a:pPr algn="ctr"/>
            <a:r>
              <a:rPr lang="en-US" b="1" cap="none" spc="0" dirty="0" smtClean="0">
                <a:ln w="12700">
                  <a:solidFill>
                    <a:schemeClr val="tx2">
                      <a:satMod val="155000"/>
                    </a:schemeClr>
                  </a:solidFill>
                  <a:prstDash val="solid"/>
                </a:ln>
                <a:solidFill>
                  <a:srgbClr val="BD0202"/>
                </a:solidFill>
                <a:effectLst>
                  <a:outerShdw blurRad="41275" dist="20320" dir="1800000" algn="tl" rotWithShape="0">
                    <a:srgbClr val="000000">
                      <a:alpha val="40000"/>
                    </a:srgbClr>
                  </a:outerShdw>
                </a:effectLst>
              </a:rPr>
              <a:t>Restart!</a:t>
            </a:r>
            <a:endParaRPr lang="en-US" b="1" cap="none" spc="0" dirty="0">
              <a:ln w="12700">
                <a:solidFill>
                  <a:schemeClr val="tx2">
                    <a:satMod val="155000"/>
                  </a:schemeClr>
                </a:solidFill>
                <a:prstDash val="solid"/>
              </a:ln>
              <a:solidFill>
                <a:srgbClr val="BD0202"/>
              </a:solidFill>
              <a:effectLst>
                <a:outerShdw blurRad="41275" dist="20320" dir="1800000" algn="tl" rotWithShape="0">
                  <a:srgbClr val="000000">
                    <a:alpha val="40000"/>
                  </a:srgbClr>
                </a:outerShdw>
              </a:effectLst>
            </a:endParaRPr>
          </a:p>
        </p:txBody>
      </p:sp>
    </p:spTree>
    <p:extLst>
      <p:ext uri="{BB962C8B-B14F-4D97-AF65-F5344CB8AC3E}">
        <p14:creationId xmlns:p14="http://schemas.microsoft.com/office/powerpoint/2010/main" val="15034623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0"/>
                                          </p:stCondLst>
                                        </p:cTn>
                                        <p:tgtEl>
                                          <p:spTgt spid="158"/>
                                        </p:tgtEl>
                                        <p:attrNameLst>
                                          <p:attrName>style.visibility</p:attrName>
                                        </p:attrNameLst>
                                      </p:cBhvr>
                                      <p:to>
                                        <p:strVal val="hidden"/>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2"/>
                                        </p:tgtEl>
                                        <p:attrNameLst>
                                          <p:attrName>style.visibility</p:attrName>
                                        </p:attrNameLst>
                                      </p:cBhvr>
                                      <p:to>
                                        <p:strVal val="visible"/>
                                      </p:to>
                                    </p:set>
                                  </p:childTnLst>
                                </p:cTn>
                              </p:par>
                            </p:childTnLst>
                          </p:cTn>
                        </p:par>
                        <p:par>
                          <p:cTn id="10" fill="hold">
                            <p:stCondLst>
                              <p:cond delay="0"/>
                            </p:stCondLst>
                            <p:childTnLst>
                              <p:par>
                                <p:cTn id="11" presetID="10" presetClass="emph" presetSubtype="0" repeatCount="3000" fill="hold" grpId="1" nodeType="afterEffect">
                                  <p:stCondLst>
                                    <p:cond delay="0"/>
                                  </p:stCondLst>
                                  <p:childTnLst>
                                    <p:anim calcmode="discrete" valueType="str">
                                      <p:cBhvr override="childStyle">
                                        <p:cTn id="12" dur="500" fill="hold"/>
                                        <p:tgtEl>
                                          <p:spTgt spid="2"/>
                                        </p:tgtEl>
                                        <p:attrNameLst>
                                          <p:attrName>style.fontWeight</p:attrName>
                                        </p:attrNameLst>
                                      </p:cBhvr>
                                      <p:tavLst>
                                        <p:tav tm="0">
                                          <p:val>
                                            <p:strVal val="normal"/>
                                          </p:val>
                                        </p:tav>
                                        <p:tav tm="50000">
                                          <p:val>
                                            <p:strVal val="bold"/>
                                          </p:val>
                                        </p:tav>
                                        <p:tav tm="60000">
                                          <p:val>
                                            <p:strVal val="normal"/>
                                          </p:val>
                                        </p:tav>
                                        <p:tav tm="100000">
                                          <p:val>
                                            <p:strVal val="normal"/>
                                          </p:val>
                                        </p:tav>
                                      </p:tavLst>
                                    </p:anim>
                                  </p:childTnLst>
                                </p:cTn>
                              </p:par>
                            </p:childTnLst>
                          </p:cTn>
                        </p:par>
                        <p:par>
                          <p:cTn id="13" fill="hold">
                            <p:stCondLst>
                              <p:cond delay="1500"/>
                            </p:stCondLst>
                            <p:childTnLst>
                              <p:par>
                                <p:cTn id="14" presetID="10" presetClass="exit" presetSubtype="0" fill="hold" grpId="2" nodeType="afterEffect">
                                  <p:stCondLst>
                                    <p:cond delay="0"/>
                                  </p:stCondLst>
                                  <p:childTnLst>
                                    <p:animEffect transition="out" filter="fade">
                                      <p:cBhvr>
                                        <p:cTn id="15" dur="500"/>
                                        <p:tgtEl>
                                          <p:spTgt spid="2"/>
                                        </p:tgtEl>
                                      </p:cBhvr>
                                    </p:animEffect>
                                    <p:set>
                                      <p:cBhvr>
                                        <p:cTn id="16" dur="1" fill="hold">
                                          <p:stCondLst>
                                            <p:cond delay="499"/>
                                          </p:stCondLst>
                                        </p:cTn>
                                        <p:tgtEl>
                                          <p:spTgt spid="2"/>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22" presetClass="entr" presetSubtype="2" fill="hold" nodeType="clickEffect">
                                  <p:stCondLst>
                                    <p:cond delay="0"/>
                                  </p:stCondLst>
                                  <p:childTnLst>
                                    <p:set>
                                      <p:cBhvr>
                                        <p:cTn id="20" dur="1" fill="hold">
                                          <p:stCondLst>
                                            <p:cond delay="0"/>
                                          </p:stCondLst>
                                        </p:cTn>
                                        <p:tgtEl>
                                          <p:spTgt spid="137"/>
                                        </p:tgtEl>
                                        <p:attrNameLst>
                                          <p:attrName>style.visibility</p:attrName>
                                        </p:attrNameLst>
                                      </p:cBhvr>
                                      <p:to>
                                        <p:strVal val="visible"/>
                                      </p:to>
                                    </p:set>
                                    <p:animEffect transition="in" filter="wipe(right)">
                                      <p:cBhvr>
                                        <p:cTn id="21" dur="500"/>
                                        <p:tgtEl>
                                          <p:spTgt spid="137"/>
                                        </p:tgtEl>
                                      </p:cBhvr>
                                    </p:animEffect>
                                  </p:childTnLst>
                                </p:cTn>
                              </p:par>
                            </p:childTnLst>
                          </p:cTn>
                        </p:par>
                        <p:par>
                          <p:cTn id="22" fill="hold">
                            <p:stCondLst>
                              <p:cond delay="500"/>
                            </p:stCondLst>
                            <p:childTnLst>
                              <p:par>
                                <p:cTn id="23" presetID="22" presetClass="entr" presetSubtype="2" fill="hold" nodeType="afterEffect">
                                  <p:stCondLst>
                                    <p:cond delay="0"/>
                                  </p:stCondLst>
                                  <p:childTnLst>
                                    <p:set>
                                      <p:cBhvr>
                                        <p:cTn id="24" dur="1" fill="hold">
                                          <p:stCondLst>
                                            <p:cond delay="0"/>
                                          </p:stCondLst>
                                        </p:cTn>
                                        <p:tgtEl>
                                          <p:spTgt spid="145"/>
                                        </p:tgtEl>
                                        <p:attrNameLst>
                                          <p:attrName>style.visibility</p:attrName>
                                        </p:attrNameLst>
                                      </p:cBhvr>
                                      <p:to>
                                        <p:strVal val="visible"/>
                                      </p:to>
                                    </p:set>
                                    <p:animEffect transition="in" filter="wipe(right)">
                                      <p:cBhvr>
                                        <p:cTn id="25" dur="500"/>
                                        <p:tgtEl>
                                          <p:spTgt spid="145"/>
                                        </p:tgtEl>
                                      </p:cBhvr>
                                    </p:animEffect>
                                  </p:childTnLst>
                                </p:cTn>
                              </p:par>
                            </p:childTnLst>
                          </p:cTn>
                        </p:par>
                        <p:par>
                          <p:cTn id="26" fill="hold">
                            <p:stCondLst>
                              <p:cond delay="1000"/>
                            </p:stCondLst>
                            <p:childTnLst>
                              <p:par>
                                <p:cTn id="27" presetID="22" presetClass="entr" presetSubtype="2" fill="hold" nodeType="afterEffect">
                                  <p:stCondLst>
                                    <p:cond delay="0"/>
                                  </p:stCondLst>
                                  <p:childTnLst>
                                    <p:set>
                                      <p:cBhvr>
                                        <p:cTn id="28" dur="1" fill="hold">
                                          <p:stCondLst>
                                            <p:cond delay="0"/>
                                          </p:stCondLst>
                                        </p:cTn>
                                        <p:tgtEl>
                                          <p:spTgt spid="147"/>
                                        </p:tgtEl>
                                        <p:attrNameLst>
                                          <p:attrName>style.visibility</p:attrName>
                                        </p:attrNameLst>
                                      </p:cBhvr>
                                      <p:to>
                                        <p:strVal val="visible"/>
                                      </p:to>
                                    </p:set>
                                    <p:animEffect transition="in" filter="wipe(right)">
                                      <p:cBhvr>
                                        <p:cTn id="29" dur="500"/>
                                        <p:tgtEl>
                                          <p:spTgt spid="147"/>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1" fill="hold" grpId="0" nodeType="clickEffect">
                                  <p:stCondLst>
                                    <p:cond delay="0"/>
                                  </p:stCondLst>
                                  <p:childTnLst>
                                    <p:set>
                                      <p:cBhvr>
                                        <p:cTn id="33" dur="1" fill="hold">
                                          <p:stCondLst>
                                            <p:cond delay="0"/>
                                          </p:stCondLst>
                                        </p:cTn>
                                        <p:tgtEl>
                                          <p:spTgt spid="157"/>
                                        </p:tgtEl>
                                        <p:attrNameLst>
                                          <p:attrName>style.visibility</p:attrName>
                                        </p:attrNameLst>
                                      </p:cBhvr>
                                      <p:to>
                                        <p:strVal val="visible"/>
                                      </p:to>
                                    </p:set>
                                    <p:animEffect transition="in" filter="wipe(up)">
                                      <p:cBhvr>
                                        <p:cTn id="34" dur="500"/>
                                        <p:tgtEl>
                                          <p:spTgt spid="157"/>
                                        </p:tgtEl>
                                      </p:cBhvr>
                                    </p:animEffect>
                                  </p:childTnLst>
                                </p:cTn>
                              </p:par>
                            </p:childTnLst>
                          </p:cTn>
                        </p:par>
                        <p:par>
                          <p:cTn id="35" fill="hold">
                            <p:stCondLst>
                              <p:cond delay="500"/>
                            </p:stCondLst>
                            <p:childTnLst>
                              <p:par>
                                <p:cTn id="36" presetID="42" presetClass="path" presetSubtype="0" accel="50000" decel="50000" fill="hold" grpId="1" nodeType="afterEffect">
                                  <p:stCondLst>
                                    <p:cond delay="0"/>
                                  </p:stCondLst>
                                  <p:childTnLst>
                                    <p:animMotion origin="layout" path="M 3.33333E-6 -1.01203E-6 L 3.33333E-6 0.22863 " pathEditMode="relative" rAng="0" ptsTypes="AA">
                                      <p:cBhvr>
                                        <p:cTn id="37" dur="2500" fill="hold"/>
                                        <p:tgtEl>
                                          <p:spTgt spid="157"/>
                                        </p:tgtEl>
                                        <p:attrNameLst>
                                          <p:attrName>ppt_x</p:attrName>
                                          <p:attrName>ppt_y</p:attrName>
                                        </p:attrNameLst>
                                      </p:cBhvr>
                                      <p:rCtr x="0" y="11416"/>
                                    </p:animMotion>
                                  </p:childTnLst>
                                </p:cTn>
                              </p:par>
                              <p:par>
                                <p:cTn id="38" presetID="22" presetClass="entr" presetSubtype="1" fill="hold" grpId="0" nodeType="withEffect">
                                  <p:stCondLst>
                                    <p:cond delay="250"/>
                                  </p:stCondLst>
                                  <p:childTnLst>
                                    <p:set>
                                      <p:cBhvr>
                                        <p:cTn id="39" dur="1" fill="hold">
                                          <p:stCondLst>
                                            <p:cond delay="0"/>
                                          </p:stCondLst>
                                        </p:cTn>
                                        <p:tgtEl>
                                          <p:spTgt spid="156"/>
                                        </p:tgtEl>
                                        <p:attrNameLst>
                                          <p:attrName>style.visibility</p:attrName>
                                        </p:attrNameLst>
                                      </p:cBhvr>
                                      <p:to>
                                        <p:strVal val="visible"/>
                                      </p:to>
                                    </p:set>
                                    <p:animEffect transition="in" filter="wipe(up)">
                                      <p:cBhvr>
                                        <p:cTn id="40" dur="2000"/>
                                        <p:tgtEl>
                                          <p:spTgt spid="156"/>
                                        </p:tgtEl>
                                      </p:cBhvr>
                                    </p:animEffect>
                                  </p:childTnLst>
                                </p:cTn>
                              </p:par>
                              <p:par>
                                <p:cTn id="41" presetID="3" presetClass="emph" presetSubtype="2" fill="hold" grpId="0" nodeType="withEffect">
                                  <p:stCondLst>
                                    <p:cond delay="250"/>
                                  </p:stCondLst>
                                  <p:childTnLst>
                                    <p:animClr clrSpc="rgb" dir="cw">
                                      <p:cBhvr override="childStyle">
                                        <p:cTn id="42" dur="500" fill="hold"/>
                                        <p:tgtEl>
                                          <p:spTgt spid="107"/>
                                        </p:tgtEl>
                                        <p:attrNameLst>
                                          <p:attrName>style.color</p:attrName>
                                        </p:attrNameLst>
                                      </p:cBhvr>
                                      <p:to>
                                        <a:srgbClr val="FFFFFF"/>
                                      </p:to>
                                    </p:animClr>
                                  </p:childTnLst>
                                </p:cTn>
                              </p:par>
                              <p:par>
                                <p:cTn id="43" presetID="3" presetClass="emph" presetSubtype="2" fill="hold" grpId="0" nodeType="withEffect">
                                  <p:stCondLst>
                                    <p:cond delay="750"/>
                                  </p:stCondLst>
                                  <p:childTnLst>
                                    <p:animClr clrSpc="rgb" dir="cw">
                                      <p:cBhvr override="childStyle">
                                        <p:cTn id="44" dur="500" fill="hold"/>
                                        <p:tgtEl>
                                          <p:spTgt spid="108"/>
                                        </p:tgtEl>
                                        <p:attrNameLst>
                                          <p:attrName>style.color</p:attrName>
                                        </p:attrNameLst>
                                      </p:cBhvr>
                                      <p:to>
                                        <a:srgbClr val="FFFFFF"/>
                                      </p:to>
                                    </p:animClr>
                                  </p:childTnLst>
                                </p:cTn>
                              </p:par>
                              <p:par>
                                <p:cTn id="45" presetID="3" presetClass="emph" presetSubtype="2" fill="hold" grpId="0" nodeType="withEffect">
                                  <p:stCondLst>
                                    <p:cond delay="1250"/>
                                  </p:stCondLst>
                                  <p:childTnLst>
                                    <p:animClr clrSpc="rgb" dir="cw">
                                      <p:cBhvr override="childStyle">
                                        <p:cTn id="46" dur="500" fill="hold"/>
                                        <p:tgtEl>
                                          <p:spTgt spid="109"/>
                                        </p:tgtEl>
                                        <p:attrNameLst>
                                          <p:attrName>style.color</p:attrName>
                                        </p:attrNameLst>
                                      </p:cBhvr>
                                      <p:to>
                                        <a:srgbClr val="FFFFFF"/>
                                      </p:to>
                                    </p:animClr>
                                  </p:childTnLst>
                                </p:cTn>
                              </p:par>
                              <p:par>
                                <p:cTn id="47" presetID="3" presetClass="emph" presetSubtype="2" fill="hold" grpId="0" nodeType="withEffect">
                                  <p:stCondLst>
                                    <p:cond delay="1750"/>
                                  </p:stCondLst>
                                  <p:childTnLst>
                                    <p:animClr clrSpc="rgb" dir="cw">
                                      <p:cBhvr override="childStyle">
                                        <p:cTn id="48" dur="500" fill="hold"/>
                                        <p:tgtEl>
                                          <p:spTgt spid="110"/>
                                        </p:tgtEl>
                                        <p:attrNameLst>
                                          <p:attrName>style.color</p:attrName>
                                        </p:attrNameLst>
                                      </p:cBhvr>
                                      <p:to>
                                        <a:srgbClr val="FFFFFF"/>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 grpId="0"/>
      <p:bldP spid="108" grpId="0"/>
      <p:bldP spid="109" grpId="0"/>
      <p:bldP spid="110" grpId="0"/>
      <p:bldP spid="156" grpId="0" animBg="1"/>
      <p:bldP spid="157" grpId="0" animBg="1"/>
      <p:bldP spid="157" grpId="1" animBg="1"/>
      <p:bldP spid="2" grpId="0"/>
      <p:bldP spid="2" grpId="1"/>
      <p:bldP spid="2" grpId="2"/>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366713" y="325438"/>
            <a:ext cx="8410575" cy="460375"/>
          </a:xfrm>
        </p:spPr>
        <p:txBody>
          <a:bodyPr/>
          <a:lstStyle/>
          <a:p>
            <a:r>
              <a:rPr lang="en-US" sz="2800" dirty="0">
                <a:solidFill>
                  <a:srgbClr val="2C95DD"/>
                </a:solidFill>
              </a:rPr>
              <a:t>HA </a:t>
            </a:r>
            <a:r>
              <a:rPr lang="en-US" sz="2800" dirty="0" smtClean="0">
                <a:solidFill>
                  <a:srgbClr val="2C95DD"/>
                </a:solidFill>
              </a:rPr>
              <a:t>3 </a:t>
            </a:r>
            <a:r>
              <a:rPr lang="en-US" sz="2800" dirty="0">
                <a:solidFill>
                  <a:srgbClr val="2C95DD"/>
                </a:solidFill>
              </a:rPr>
              <a:t>- VMs are Monitored</a:t>
            </a:r>
          </a:p>
        </p:txBody>
      </p:sp>
      <p:sp>
        <p:nvSpPr>
          <p:cNvPr id="4" name="Rounded Rectangle 3"/>
          <p:cNvSpPr/>
          <p:nvPr/>
        </p:nvSpPr>
        <p:spPr>
          <a:xfrm>
            <a:off x="366713" y="971550"/>
            <a:ext cx="5576887" cy="3428999"/>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5" name="Rounded Rectangle 4"/>
          <p:cNvSpPr/>
          <p:nvPr/>
        </p:nvSpPr>
        <p:spPr>
          <a:xfrm>
            <a:off x="5943600" y="971550"/>
            <a:ext cx="2856952" cy="3428999"/>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6" name="Rectangle 5"/>
          <p:cNvSpPr/>
          <p:nvPr/>
        </p:nvSpPr>
        <p:spPr>
          <a:xfrm>
            <a:off x="6990119" y="4031218"/>
            <a:ext cx="1696681" cy="369332"/>
          </a:xfrm>
          <a:prstGeom prst="rect">
            <a:avLst/>
          </a:prstGeom>
        </p:spPr>
        <p:txBody>
          <a:bodyPr wrap="square">
            <a:spAutoFit/>
          </a:bodyPr>
          <a:lstStyle/>
          <a:p>
            <a:pPr algn="r" fontAlgn="auto">
              <a:spcBef>
                <a:spcPts val="0"/>
              </a:spcBef>
              <a:spcAft>
                <a:spcPts val="0"/>
              </a:spcAft>
            </a:pPr>
            <a:r>
              <a:rPr lang="en-US" dirty="0" err="1" smtClean="0">
                <a:solidFill>
                  <a:prstClr val="black"/>
                </a:solidFill>
                <a:latin typeface="Calibri"/>
              </a:rPr>
              <a:t>IaaS</a:t>
            </a:r>
            <a:endParaRPr lang="en-US" dirty="0">
              <a:solidFill>
                <a:prstClr val="black"/>
              </a:solidFill>
              <a:latin typeface="Calibri"/>
            </a:endParaRPr>
          </a:p>
        </p:txBody>
      </p:sp>
      <p:sp>
        <p:nvSpPr>
          <p:cNvPr id="7" name="Rectangle 6"/>
          <p:cNvSpPr/>
          <p:nvPr/>
        </p:nvSpPr>
        <p:spPr>
          <a:xfrm>
            <a:off x="2362200" y="4031218"/>
            <a:ext cx="3487929" cy="369332"/>
          </a:xfrm>
          <a:prstGeom prst="rect">
            <a:avLst/>
          </a:prstGeom>
        </p:spPr>
        <p:txBody>
          <a:bodyPr wrap="square">
            <a:spAutoFit/>
          </a:bodyPr>
          <a:lstStyle/>
          <a:p>
            <a:pPr algn="r" fontAlgn="auto">
              <a:spcBef>
                <a:spcPts val="0"/>
              </a:spcBef>
              <a:spcAft>
                <a:spcPts val="0"/>
              </a:spcAft>
            </a:pPr>
            <a:r>
              <a:rPr lang="en-US" dirty="0" smtClean="0">
                <a:solidFill>
                  <a:prstClr val="black"/>
                </a:solidFill>
                <a:latin typeface="Calibri"/>
              </a:rPr>
              <a:t>Pivotal CF Operations Manager</a:t>
            </a:r>
            <a:endParaRPr lang="en-US" dirty="0">
              <a:solidFill>
                <a:prstClr val="black"/>
              </a:solidFill>
              <a:latin typeface="Calibri"/>
            </a:endParaRPr>
          </a:p>
        </p:txBody>
      </p:sp>
      <p:sp>
        <p:nvSpPr>
          <p:cNvPr id="8" name="Rounded Rectangle 7"/>
          <p:cNvSpPr>
            <a:spLocks noChangeArrowheads="1"/>
          </p:cNvSpPr>
          <p:nvPr/>
        </p:nvSpPr>
        <p:spPr bwMode="auto">
          <a:xfrm>
            <a:off x="8153400" y="57150"/>
            <a:ext cx="914399" cy="278034"/>
          </a:xfrm>
          <a:prstGeom prst="roundRect">
            <a:avLst>
              <a:gd name="adj" fmla="val 16667"/>
            </a:avLst>
          </a:prstGeom>
          <a:solidFill>
            <a:schemeClr val="accent3"/>
          </a:solidFill>
          <a:ln w="19050">
            <a:solidFill>
              <a:schemeClr val="bg1"/>
            </a:solidFill>
            <a:round/>
            <a:headEnd/>
            <a:tailEnd/>
          </a:ln>
          <a:effectLst>
            <a:outerShdw blurRad="40000" dist="20000" dir="5400000" rotWithShape="0">
              <a:srgbClr val="808080">
                <a:alpha val="37999"/>
              </a:srgbClr>
            </a:outerShdw>
          </a:effectLst>
        </p:spPr>
        <p:txBody>
          <a:bodyPr anchor="ctr"/>
          <a:lstStyle/>
          <a:p>
            <a:pPr algn="ctr" fontAlgn="auto">
              <a:spcBef>
                <a:spcPts val="0"/>
              </a:spcBef>
              <a:spcAft>
                <a:spcPts val="0"/>
              </a:spcAft>
              <a:defRPr/>
            </a:pPr>
            <a:r>
              <a:rPr lang="en-US" sz="1200" dirty="0" err="1" smtClean="0">
                <a:solidFill>
                  <a:schemeClr val="lt1"/>
                </a:solidFill>
              </a:rPr>
              <a:t>PaaS</a:t>
            </a:r>
            <a:r>
              <a:rPr lang="en-US" sz="1200" dirty="0" smtClean="0">
                <a:solidFill>
                  <a:schemeClr val="lt1"/>
                </a:solidFill>
              </a:rPr>
              <a:t> Ops</a:t>
            </a:r>
            <a:endParaRPr lang="en-US" sz="1200" dirty="0">
              <a:solidFill>
                <a:schemeClr val="lt1"/>
              </a:solidFill>
              <a:latin typeface="+mn-lt"/>
              <a:ea typeface="+mn-ea"/>
            </a:endParaRPr>
          </a:p>
        </p:txBody>
      </p:sp>
      <p:grpSp>
        <p:nvGrpSpPr>
          <p:cNvPr id="9" name="Group 8"/>
          <p:cNvGrpSpPr/>
          <p:nvPr/>
        </p:nvGrpSpPr>
        <p:grpSpPr>
          <a:xfrm>
            <a:off x="6168884" y="1215518"/>
            <a:ext cx="2406385" cy="807464"/>
            <a:chOff x="6168884" y="1428750"/>
            <a:chExt cx="2406385" cy="807464"/>
          </a:xfrm>
        </p:grpSpPr>
        <p:sp>
          <p:nvSpPr>
            <p:cNvPr id="10" name="Rounded Rectangle 9"/>
            <p:cNvSpPr>
              <a:spLocks noChangeArrowheads="1"/>
            </p:cNvSpPr>
            <p:nvPr/>
          </p:nvSpPr>
          <p:spPr bwMode="auto">
            <a:xfrm>
              <a:off x="6168884" y="1428750"/>
              <a:ext cx="2406385" cy="8074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0" rIns="0" bIns="91440" anchor="b" anchorCtr="0"/>
            <a:lstStyle/>
            <a:p>
              <a:pPr algn="ctr" fontAlgn="auto">
                <a:spcBef>
                  <a:spcPts val="0"/>
                </a:spcBef>
                <a:spcAft>
                  <a:spcPts val="0"/>
                </a:spcAft>
                <a:defRPr/>
              </a:pPr>
              <a:r>
                <a:rPr lang="en-US" sz="1200" b="1" dirty="0" smtClean="0">
                  <a:solidFill>
                    <a:schemeClr val="bg1"/>
                  </a:solidFill>
                  <a:latin typeface="+mn-lt"/>
                  <a:ea typeface="+mn-ea"/>
                </a:rPr>
                <a:t>BBS</a:t>
              </a:r>
              <a:endParaRPr lang="en-US" sz="1200" b="1" dirty="0">
                <a:solidFill>
                  <a:schemeClr val="bg1"/>
                </a:solidFill>
                <a:latin typeface="+mn-lt"/>
                <a:ea typeface="+mn-ea"/>
              </a:endParaRPr>
            </a:p>
          </p:txBody>
        </p:sp>
        <p:sp>
          <p:nvSpPr>
            <p:cNvPr id="11" name="Rounded Rectangle 10"/>
            <p:cNvSpPr/>
            <p:nvPr/>
          </p:nvSpPr>
          <p:spPr>
            <a:xfrm>
              <a:off x="6248400" y="1504950"/>
              <a:ext cx="609600" cy="228600"/>
            </a:xfrm>
            <a:prstGeom prst="roundRect">
              <a:avLst/>
            </a:prstGeom>
            <a:solidFill>
              <a:srgbClr val="00685D"/>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smtClean="0"/>
                <a:t>AGENT</a:t>
              </a:r>
              <a:endParaRPr lang="en-US" sz="1000" b="1" dirty="0"/>
            </a:p>
          </p:txBody>
        </p:sp>
        <p:grpSp>
          <p:nvGrpSpPr>
            <p:cNvPr id="13" name="Group 12"/>
            <p:cNvGrpSpPr/>
            <p:nvPr/>
          </p:nvGrpSpPr>
          <p:grpSpPr>
            <a:xfrm>
              <a:off x="8176597" y="1504950"/>
              <a:ext cx="333374" cy="228600"/>
              <a:chOff x="7558089" y="1504950"/>
              <a:chExt cx="333374" cy="228600"/>
            </a:xfrm>
          </p:grpSpPr>
          <p:sp>
            <p:nvSpPr>
              <p:cNvPr id="14" name="Rounded Rectangle 13"/>
              <p:cNvSpPr/>
              <p:nvPr/>
            </p:nvSpPr>
            <p:spPr>
              <a:xfrm>
                <a:off x="7573959" y="1504950"/>
                <a:ext cx="304800" cy="228600"/>
              </a:xfrm>
              <a:prstGeom prst="round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000" b="1" dirty="0"/>
              </a:p>
            </p:txBody>
          </p:sp>
          <p:sp>
            <p:nvSpPr>
              <p:cNvPr id="15" name="Freeform 14"/>
              <p:cNvSpPr/>
              <p:nvPr/>
            </p:nvSpPr>
            <p:spPr>
              <a:xfrm>
                <a:off x="7558089" y="1524000"/>
                <a:ext cx="333374" cy="188119"/>
              </a:xfrm>
              <a:custGeom>
                <a:avLst/>
                <a:gdLst>
                  <a:gd name="connsiteX0" fmla="*/ 0 w 172064"/>
                  <a:gd name="connsiteY0" fmla="*/ 68826 h 132736"/>
                  <a:gd name="connsiteX1" fmla="*/ 51619 w 172064"/>
                  <a:gd name="connsiteY1" fmla="*/ 68826 h 132736"/>
                  <a:gd name="connsiteX2" fmla="*/ 61452 w 172064"/>
                  <a:gd name="connsiteY2" fmla="*/ 19665 h 132736"/>
                  <a:gd name="connsiteX3" fmla="*/ 76200 w 172064"/>
                  <a:gd name="connsiteY3" fmla="*/ 110613 h 132736"/>
                  <a:gd name="connsiteX4" fmla="*/ 88490 w 172064"/>
                  <a:gd name="connsiteY4" fmla="*/ 63910 h 132736"/>
                  <a:gd name="connsiteX5" fmla="*/ 108155 w 172064"/>
                  <a:gd name="connsiteY5" fmla="*/ 63910 h 132736"/>
                  <a:gd name="connsiteX6" fmla="*/ 120445 w 172064"/>
                  <a:gd name="connsiteY6" fmla="*/ 0 h 132736"/>
                  <a:gd name="connsiteX7" fmla="*/ 135194 w 172064"/>
                  <a:gd name="connsiteY7" fmla="*/ 132736 h 132736"/>
                  <a:gd name="connsiteX8" fmla="*/ 145026 w 172064"/>
                  <a:gd name="connsiteY8" fmla="*/ 58994 h 132736"/>
                  <a:gd name="connsiteX9" fmla="*/ 169606 w 172064"/>
                  <a:gd name="connsiteY9" fmla="*/ 58994 h 132736"/>
                  <a:gd name="connsiteX10" fmla="*/ 172064 w 172064"/>
                  <a:gd name="connsiteY10" fmla="*/ 61452 h 132736"/>
                  <a:gd name="connsiteX0" fmla="*/ 0 w 161775"/>
                  <a:gd name="connsiteY0" fmla="*/ 68826 h 132736"/>
                  <a:gd name="connsiteX1" fmla="*/ 41330 w 161775"/>
                  <a:gd name="connsiteY1" fmla="*/ 68826 h 132736"/>
                  <a:gd name="connsiteX2" fmla="*/ 51163 w 161775"/>
                  <a:gd name="connsiteY2" fmla="*/ 19665 h 132736"/>
                  <a:gd name="connsiteX3" fmla="*/ 65911 w 161775"/>
                  <a:gd name="connsiteY3" fmla="*/ 110613 h 132736"/>
                  <a:gd name="connsiteX4" fmla="*/ 78201 w 161775"/>
                  <a:gd name="connsiteY4" fmla="*/ 63910 h 132736"/>
                  <a:gd name="connsiteX5" fmla="*/ 97866 w 161775"/>
                  <a:gd name="connsiteY5" fmla="*/ 63910 h 132736"/>
                  <a:gd name="connsiteX6" fmla="*/ 110156 w 161775"/>
                  <a:gd name="connsiteY6" fmla="*/ 0 h 132736"/>
                  <a:gd name="connsiteX7" fmla="*/ 124905 w 161775"/>
                  <a:gd name="connsiteY7" fmla="*/ 132736 h 132736"/>
                  <a:gd name="connsiteX8" fmla="*/ 134737 w 161775"/>
                  <a:gd name="connsiteY8" fmla="*/ 58994 h 132736"/>
                  <a:gd name="connsiteX9" fmla="*/ 159317 w 161775"/>
                  <a:gd name="connsiteY9" fmla="*/ 58994 h 132736"/>
                  <a:gd name="connsiteX10" fmla="*/ 161775 w 161775"/>
                  <a:gd name="connsiteY10" fmla="*/ 61452 h 132736"/>
                  <a:gd name="connsiteX0" fmla="*/ 0 w 147370"/>
                  <a:gd name="connsiteY0" fmla="*/ 70885 h 132736"/>
                  <a:gd name="connsiteX1" fmla="*/ 26925 w 147370"/>
                  <a:gd name="connsiteY1" fmla="*/ 68826 h 132736"/>
                  <a:gd name="connsiteX2" fmla="*/ 36758 w 147370"/>
                  <a:gd name="connsiteY2" fmla="*/ 19665 h 132736"/>
                  <a:gd name="connsiteX3" fmla="*/ 51506 w 147370"/>
                  <a:gd name="connsiteY3" fmla="*/ 110613 h 132736"/>
                  <a:gd name="connsiteX4" fmla="*/ 63796 w 147370"/>
                  <a:gd name="connsiteY4" fmla="*/ 63910 h 132736"/>
                  <a:gd name="connsiteX5" fmla="*/ 83461 w 147370"/>
                  <a:gd name="connsiteY5" fmla="*/ 63910 h 132736"/>
                  <a:gd name="connsiteX6" fmla="*/ 95751 w 147370"/>
                  <a:gd name="connsiteY6" fmla="*/ 0 h 132736"/>
                  <a:gd name="connsiteX7" fmla="*/ 110500 w 147370"/>
                  <a:gd name="connsiteY7" fmla="*/ 132736 h 132736"/>
                  <a:gd name="connsiteX8" fmla="*/ 120332 w 147370"/>
                  <a:gd name="connsiteY8" fmla="*/ 58994 h 132736"/>
                  <a:gd name="connsiteX9" fmla="*/ 144912 w 147370"/>
                  <a:gd name="connsiteY9" fmla="*/ 58994 h 132736"/>
                  <a:gd name="connsiteX10" fmla="*/ 147370 w 147370"/>
                  <a:gd name="connsiteY10" fmla="*/ 61452 h 132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370" h="132736">
                    <a:moveTo>
                      <a:pt x="0" y="70885"/>
                    </a:moveTo>
                    <a:lnTo>
                      <a:pt x="26925" y="68826"/>
                    </a:lnTo>
                    <a:lnTo>
                      <a:pt x="36758" y="19665"/>
                    </a:lnTo>
                    <a:lnTo>
                      <a:pt x="51506" y="110613"/>
                    </a:lnTo>
                    <a:lnTo>
                      <a:pt x="63796" y="63910"/>
                    </a:lnTo>
                    <a:lnTo>
                      <a:pt x="83461" y="63910"/>
                    </a:lnTo>
                    <a:lnTo>
                      <a:pt x="95751" y="0"/>
                    </a:lnTo>
                    <a:lnTo>
                      <a:pt x="110500" y="132736"/>
                    </a:lnTo>
                    <a:lnTo>
                      <a:pt x="120332" y="58994"/>
                    </a:lnTo>
                    <a:lnTo>
                      <a:pt x="144912" y="58994"/>
                    </a:lnTo>
                    <a:lnTo>
                      <a:pt x="147370" y="61452"/>
                    </a:lnTo>
                  </a:path>
                </a:pathLst>
              </a:custGeom>
              <a:noFill/>
              <a:ln w="19050">
                <a:solidFill>
                  <a:srgbClr val="3392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6" name="Group 15"/>
          <p:cNvGrpSpPr/>
          <p:nvPr/>
        </p:nvGrpSpPr>
        <p:grpSpPr>
          <a:xfrm>
            <a:off x="6168884" y="2198434"/>
            <a:ext cx="2406385" cy="807464"/>
            <a:chOff x="6168884" y="2297686"/>
            <a:chExt cx="2406385" cy="807464"/>
          </a:xfrm>
        </p:grpSpPr>
        <p:sp>
          <p:nvSpPr>
            <p:cNvPr id="17" name="Rounded Rectangle 16"/>
            <p:cNvSpPr>
              <a:spLocks noChangeArrowheads="1"/>
            </p:cNvSpPr>
            <p:nvPr/>
          </p:nvSpPr>
          <p:spPr bwMode="auto">
            <a:xfrm>
              <a:off x="6168884" y="2297686"/>
              <a:ext cx="2406385" cy="8074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0" rIns="0" bIns="91440" anchor="b" anchorCtr="0"/>
            <a:lstStyle/>
            <a:p>
              <a:pPr algn="ctr" fontAlgn="auto">
                <a:spcBef>
                  <a:spcPts val="0"/>
                </a:spcBef>
                <a:spcAft>
                  <a:spcPts val="0"/>
                </a:spcAft>
                <a:defRPr/>
              </a:pPr>
              <a:r>
                <a:rPr lang="en-US" sz="1200" b="1" dirty="0" smtClean="0">
                  <a:solidFill>
                    <a:schemeClr val="bg1"/>
                  </a:solidFill>
                  <a:latin typeface="+mn-lt"/>
                  <a:ea typeface="+mn-ea"/>
                </a:rPr>
                <a:t>      </a:t>
              </a:r>
              <a:r>
                <a:rPr lang="en-US" sz="1200" b="1" dirty="0" smtClean="0">
                  <a:solidFill>
                    <a:schemeClr val="bg1"/>
                  </a:solidFill>
                </a:rPr>
                <a:t>CELL</a:t>
              </a:r>
              <a:endParaRPr lang="en-US" sz="1200" b="1" dirty="0">
                <a:solidFill>
                  <a:schemeClr val="bg1"/>
                </a:solidFill>
                <a:latin typeface="+mn-lt"/>
                <a:ea typeface="+mn-ea"/>
              </a:endParaRPr>
            </a:p>
          </p:txBody>
        </p:sp>
        <p:sp>
          <p:nvSpPr>
            <p:cNvPr id="18" name="Oval 170"/>
            <p:cNvSpPr/>
            <p:nvPr/>
          </p:nvSpPr>
          <p:spPr>
            <a:xfrm>
              <a:off x="7056169" y="2806782"/>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ed Rectangle 18"/>
            <p:cNvSpPr/>
            <p:nvPr/>
          </p:nvSpPr>
          <p:spPr>
            <a:xfrm>
              <a:off x="6248400" y="2373886"/>
              <a:ext cx="609600" cy="228600"/>
            </a:xfrm>
            <a:prstGeom prst="roundRect">
              <a:avLst/>
            </a:prstGeom>
            <a:solidFill>
              <a:srgbClr val="00685D"/>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smtClean="0"/>
                <a:t>AGENT</a:t>
              </a:r>
              <a:endParaRPr lang="en-US" sz="1000" b="1" dirty="0"/>
            </a:p>
          </p:txBody>
        </p:sp>
        <p:grpSp>
          <p:nvGrpSpPr>
            <p:cNvPr id="20" name="Group 19"/>
            <p:cNvGrpSpPr/>
            <p:nvPr/>
          </p:nvGrpSpPr>
          <p:grpSpPr>
            <a:xfrm>
              <a:off x="8176597" y="2373886"/>
              <a:ext cx="333374" cy="228600"/>
              <a:chOff x="7558089" y="1504950"/>
              <a:chExt cx="333374" cy="228600"/>
            </a:xfrm>
          </p:grpSpPr>
          <p:sp>
            <p:nvSpPr>
              <p:cNvPr id="21" name="Rounded Rectangle 20"/>
              <p:cNvSpPr/>
              <p:nvPr/>
            </p:nvSpPr>
            <p:spPr>
              <a:xfrm>
                <a:off x="7573959" y="1504950"/>
                <a:ext cx="304800" cy="228600"/>
              </a:xfrm>
              <a:prstGeom prst="round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000" b="1" dirty="0"/>
              </a:p>
            </p:txBody>
          </p:sp>
          <p:sp>
            <p:nvSpPr>
              <p:cNvPr id="22" name="Freeform 21"/>
              <p:cNvSpPr/>
              <p:nvPr/>
            </p:nvSpPr>
            <p:spPr>
              <a:xfrm>
                <a:off x="7558089" y="1524000"/>
                <a:ext cx="333374" cy="188119"/>
              </a:xfrm>
              <a:custGeom>
                <a:avLst/>
                <a:gdLst>
                  <a:gd name="connsiteX0" fmla="*/ 0 w 172064"/>
                  <a:gd name="connsiteY0" fmla="*/ 68826 h 132736"/>
                  <a:gd name="connsiteX1" fmla="*/ 51619 w 172064"/>
                  <a:gd name="connsiteY1" fmla="*/ 68826 h 132736"/>
                  <a:gd name="connsiteX2" fmla="*/ 61452 w 172064"/>
                  <a:gd name="connsiteY2" fmla="*/ 19665 h 132736"/>
                  <a:gd name="connsiteX3" fmla="*/ 76200 w 172064"/>
                  <a:gd name="connsiteY3" fmla="*/ 110613 h 132736"/>
                  <a:gd name="connsiteX4" fmla="*/ 88490 w 172064"/>
                  <a:gd name="connsiteY4" fmla="*/ 63910 h 132736"/>
                  <a:gd name="connsiteX5" fmla="*/ 108155 w 172064"/>
                  <a:gd name="connsiteY5" fmla="*/ 63910 h 132736"/>
                  <a:gd name="connsiteX6" fmla="*/ 120445 w 172064"/>
                  <a:gd name="connsiteY6" fmla="*/ 0 h 132736"/>
                  <a:gd name="connsiteX7" fmla="*/ 135194 w 172064"/>
                  <a:gd name="connsiteY7" fmla="*/ 132736 h 132736"/>
                  <a:gd name="connsiteX8" fmla="*/ 145026 w 172064"/>
                  <a:gd name="connsiteY8" fmla="*/ 58994 h 132736"/>
                  <a:gd name="connsiteX9" fmla="*/ 169606 w 172064"/>
                  <a:gd name="connsiteY9" fmla="*/ 58994 h 132736"/>
                  <a:gd name="connsiteX10" fmla="*/ 172064 w 172064"/>
                  <a:gd name="connsiteY10" fmla="*/ 61452 h 132736"/>
                  <a:gd name="connsiteX0" fmla="*/ 0 w 161775"/>
                  <a:gd name="connsiteY0" fmla="*/ 68826 h 132736"/>
                  <a:gd name="connsiteX1" fmla="*/ 41330 w 161775"/>
                  <a:gd name="connsiteY1" fmla="*/ 68826 h 132736"/>
                  <a:gd name="connsiteX2" fmla="*/ 51163 w 161775"/>
                  <a:gd name="connsiteY2" fmla="*/ 19665 h 132736"/>
                  <a:gd name="connsiteX3" fmla="*/ 65911 w 161775"/>
                  <a:gd name="connsiteY3" fmla="*/ 110613 h 132736"/>
                  <a:gd name="connsiteX4" fmla="*/ 78201 w 161775"/>
                  <a:gd name="connsiteY4" fmla="*/ 63910 h 132736"/>
                  <a:gd name="connsiteX5" fmla="*/ 97866 w 161775"/>
                  <a:gd name="connsiteY5" fmla="*/ 63910 h 132736"/>
                  <a:gd name="connsiteX6" fmla="*/ 110156 w 161775"/>
                  <a:gd name="connsiteY6" fmla="*/ 0 h 132736"/>
                  <a:gd name="connsiteX7" fmla="*/ 124905 w 161775"/>
                  <a:gd name="connsiteY7" fmla="*/ 132736 h 132736"/>
                  <a:gd name="connsiteX8" fmla="*/ 134737 w 161775"/>
                  <a:gd name="connsiteY8" fmla="*/ 58994 h 132736"/>
                  <a:gd name="connsiteX9" fmla="*/ 159317 w 161775"/>
                  <a:gd name="connsiteY9" fmla="*/ 58994 h 132736"/>
                  <a:gd name="connsiteX10" fmla="*/ 161775 w 161775"/>
                  <a:gd name="connsiteY10" fmla="*/ 61452 h 132736"/>
                  <a:gd name="connsiteX0" fmla="*/ 0 w 147370"/>
                  <a:gd name="connsiteY0" fmla="*/ 70885 h 132736"/>
                  <a:gd name="connsiteX1" fmla="*/ 26925 w 147370"/>
                  <a:gd name="connsiteY1" fmla="*/ 68826 h 132736"/>
                  <a:gd name="connsiteX2" fmla="*/ 36758 w 147370"/>
                  <a:gd name="connsiteY2" fmla="*/ 19665 h 132736"/>
                  <a:gd name="connsiteX3" fmla="*/ 51506 w 147370"/>
                  <a:gd name="connsiteY3" fmla="*/ 110613 h 132736"/>
                  <a:gd name="connsiteX4" fmla="*/ 63796 w 147370"/>
                  <a:gd name="connsiteY4" fmla="*/ 63910 h 132736"/>
                  <a:gd name="connsiteX5" fmla="*/ 83461 w 147370"/>
                  <a:gd name="connsiteY5" fmla="*/ 63910 h 132736"/>
                  <a:gd name="connsiteX6" fmla="*/ 95751 w 147370"/>
                  <a:gd name="connsiteY6" fmla="*/ 0 h 132736"/>
                  <a:gd name="connsiteX7" fmla="*/ 110500 w 147370"/>
                  <a:gd name="connsiteY7" fmla="*/ 132736 h 132736"/>
                  <a:gd name="connsiteX8" fmla="*/ 120332 w 147370"/>
                  <a:gd name="connsiteY8" fmla="*/ 58994 h 132736"/>
                  <a:gd name="connsiteX9" fmla="*/ 144912 w 147370"/>
                  <a:gd name="connsiteY9" fmla="*/ 58994 h 132736"/>
                  <a:gd name="connsiteX10" fmla="*/ 147370 w 147370"/>
                  <a:gd name="connsiteY10" fmla="*/ 61452 h 132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370" h="132736">
                    <a:moveTo>
                      <a:pt x="0" y="70885"/>
                    </a:moveTo>
                    <a:lnTo>
                      <a:pt x="26925" y="68826"/>
                    </a:lnTo>
                    <a:lnTo>
                      <a:pt x="36758" y="19665"/>
                    </a:lnTo>
                    <a:lnTo>
                      <a:pt x="51506" y="110613"/>
                    </a:lnTo>
                    <a:lnTo>
                      <a:pt x="63796" y="63910"/>
                    </a:lnTo>
                    <a:lnTo>
                      <a:pt x="83461" y="63910"/>
                    </a:lnTo>
                    <a:lnTo>
                      <a:pt x="95751" y="0"/>
                    </a:lnTo>
                    <a:lnTo>
                      <a:pt x="110500" y="132736"/>
                    </a:lnTo>
                    <a:lnTo>
                      <a:pt x="120332" y="58994"/>
                    </a:lnTo>
                    <a:lnTo>
                      <a:pt x="144912" y="58994"/>
                    </a:lnTo>
                    <a:lnTo>
                      <a:pt x="147370" y="61452"/>
                    </a:lnTo>
                  </a:path>
                </a:pathLst>
              </a:custGeom>
              <a:noFill/>
              <a:ln w="19050">
                <a:solidFill>
                  <a:srgbClr val="3392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3" name="Group 22"/>
          <p:cNvGrpSpPr/>
          <p:nvPr/>
        </p:nvGrpSpPr>
        <p:grpSpPr>
          <a:xfrm>
            <a:off x="6168884" y="3181350"/>
            <a:ext cx="2406385" cy="807464"/>
            <a:chOff x="6168884" y="3181350"/>
            <a:chExt cx="2406385" cy="807464"/>
          </a:xfrm>
        </p:grpSpPr>
        <p:sp>
          <p:nvSpPr>
            <p:cNvPr id="24" name="Rounded Rectangle 23"/>
            <p:cNvSpPr>
              <a:spLocks noChangeArrowheads="1"/>
            </p:cNvSpPr>
            <p:nvPr/>
          </p:nvSpPr>
          <p:spPr bwMode="auto">
            <a:xfrm>
              <a:off x="6168884" y="3181350"/>
              <a:ext cx="2406385" cy="8074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0" rIns="0" bIns="91440" anchor="b" anchorCtr="0"/>
            <a:lstStyle/>
            <a:p>
              <a:pPr algn="ctr" fontAlgn="auto">
                <a:spcBef>
                  <a:spcPts val="0"/>
                </a:spcBef>
                <a:spcAft>
                  <a:spcPts val="0"/>
                </a:spcAft>
                <a:defRPr/>
              </a:pPr>
              <a:r>
                <a:rPr lang="en-US" sz="1200" b="1" dirty="0" smtClean="0">
                  <a:solidFill>
                    <a:schemeClr val="bg1"/>
                  </a:solidFill>
                  <a:latin typeface="+mn-lt"/>
                  <a:ea typeface="+mn-ea"/>
                </a:rPr>
                <a:t>         Cloud Controller</a:t>
              </a:r>
              <a:endParaRPr lang="en-US" sz="1200" b="1" dirty="0">
                <a:solidFill>
                  <a:schemeClr val="bg1"/>
                </a:solidFill>
                <a:latin typeface="+mn-lt"/>
                <a:ea typeface="+mn-ea"/>
              </a:endParaRPr>
            </a:p>
          </p:txBody>
        </p:sp>
        <p:sp>
          <p:nvSpPr>
            <p:cNvPr id="25" name="Rectangle 76"/>
            <p:cNvSpPr/>
            <p:nvPr/>
          </p:nvSpPr>
          <p:spPr>
            <a:xfrm>
              <a:off x="6701367" y="3677679"/>
              <a:ext cx="199082" cy="265671"/>
            </a:xfrm>
            <a:custGeom>
              <a:avLst/>
              <a:gdLst/>
              <a:ahLst/>
              <a:cxnLst/>
              <a:rect l="l" t="t" r="r" b="b"/>
              <a:pathLst>
                <a:path w="661988" h="883413">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ounded Rectangle 25"/>
            <p:cNvSpPr/>
            <p:nvPr/>
          </p:nvSpPr>
          <p:spPr>
            <a:xfrm>
              <a:off x="6248400" y="3257550"/>
              <a:ext cx="609600" cy="228600"/>
            </a:xfrm>
            <a:prstGeom prst="roundRect">
              <a:avLst/>
            </a:prstGeom>
            <a:solidFill>
              <a:srgbClr val="00685D"/>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smtClean="0"/>
                <a:t>AGENT</a:t>
              </a:r>
              <a:endParaRPr lang="en-US" sz="1000" b="1" dirty="0"/>
            </a:p>
          </p:txBody>
        </p:sp>
        <p:grpSp>
          <p:nvGrpSpPr>
            <p:cNvPr id="27" name="Group 26"/>
            <p:cNvGrpSpPr/>
            <p:nvPr/>
          </p:nvGrpSpPr>
          <p:grpSpPr>
            <a:xfrm>
              <a:off x="8177852" y="3257550"/>
              <a:ext cx="333374" cy="228600"/>
              <a:chOff x="7558089" y="1504950"/>
              <a:chExt cx="333374" cy="228600"/>
            </a:xfrm>
          </p:grpSpPr>
          <p:sp>
            <p:nvSpPr>
              <p:cNvPr id="28" name="Rounded Rectangle 27"/>
              <p:cNvSpPr/>
              <p:nvPr/>
            </p:nvSpPr>
            <p:spPr>
              <a:xfrm>
                <a:off x="7573959" y="1504950"/>
                <a:ext cx="304800" cy="228600"/>
              </a:xfrm>
              <a:prstGeom prst="round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000" b="1" dirty="0"/>
              </a:p>
            </p:txBody>
          </p:sp>
          <p:sp>
            <p:nvSpPr>
              <p:cNvPr id="29" name="Freeform 28"/>
              <p:cNvSpPr/>
              <p:nvPr/>
            </p:nvSpPr>
            <p:spPr>
              <a:xfrm>
                <a:off x="7558089" y="1524000"/>
                <a:ext cx="333374" cy="188119"/>
              </a:xfrm>
              <a:custGeom>
                <a:avLst/>
                <a:gdLst>
                  <a:gd name="connsiteX0" fmla="*/ 0 w 172064"/>
                  <a:gd name="connsiteY0" fmla="*/ 68826 h 132736"/>
                  <a:gd name="connsiteX1" fmla="*/ 51619 w 172064"/>
                  <a:gd name="connsiteY1" fmla="*/ 68826 h 132736"/>
                  <a:gd name="connsiteX2" fmla="*/ 61452 w 172064"/>
                  <a:gd name="connsiteY2" fmla="*/ 19665 h 132736"/>
                  <a:gd name="connsiteX3" fmla="*/ 76200 w 172064"/>
                  <a:gd name="connsiteY3" fmla="*/ 110613 h 132736"/>
                  <a:gd name="connsiteX4" fmla="*/ 88490 w 172064"/>
                  <a:gd name="connsiteY4" fmla="*/ 63910 h 132736"/>
                  <a:gd name="connsiteX5" fmla="*/ 108155 w 172064"/>
                  <a:gd name="connsiteY5" fmla="*/ 63910 h 132736"/>
                  <a:gd name="connsiteX6" fmla="*/ 120445 w 172064"/>
                  <a:gd name="connsiteY6" fmla="*/ 0 h 132736"/>
                  <a:gd name="connsiteX7" fmla="*/ 135194 w 172064"/>
                  <a:gd name="connsiteY7" fmla="*/ 132736 h 132736"/>
                  <a:gd name="connsiteX8" fmla="*/ 145026 w 172064"/>
                  <a:gd name="connsiteY8" fmla="*/ 58994 h 132736"/>
                  <a:gd name="connsiteX9" fmla="*/ 169606 w 172064"/>
                  <a:gd name="connsiteY9" fmla="*/ 58994 h 132736"/>
                  <a:gd name="connsiteX10" fmla="*/ 172064 w 172064"/>
                  <a:gd name="connsiteY10" fmla="*/ 61452 h 132736"/>
                  <a:gd name="connsiteX0" fmla="*/ 0 w 161775"/>
                  <a:gd name="connsiteY0" fmla="*/ 68826 h 132736"/>
                  <a:gd name="connsiteX1" fmla="*/ 41330 w 161775"/>
                  <a:gd name="connsiteY1" fmla="*/ 68826 h 132736"/>
                  <a:gd name="connsiteX2" fmla="*/ 51163 w 161775"/>
                  <a:gd name="connsiteY2" fmla="*/ 19665 h 132736"/>
                  <a:gd name="connsiteX3" fmla="*/ 65911 w 161775"/>
                  <a:gd name="connsiteY3" fmla="*/ 110613 h 132736"/>
                  <a:gd name="connsiteX4" fmla="*/ 78201 w 161775"/>
                  <a:gd name="connsiteY4" fmla="*/ 63910 h 132736"/>
                  <a:gd name="connsiteX5" fmla="*/ 97866 w 161775"/>
                  <a:gd name="connsiteY5" fmla="*/ 63910 h 132736"/>
                  <a:gd name="connsiteX6" fmla="*/ 110156 w 161775"/>
                  <a:gd name="connsiteY6" fmla="*/ 0 h 132736"/>
                  <a:gd name="connsiteX7" fmla="*/ 124905 w 161775"/>
                  <a:gd name="connsiteY7" fmla="*/ 132736 h 132736"/>
                  <a:gd name="connsiteX8" fmla="*/ 134737 w 161775"/>
                  <a:gd name="connsiteY8" fmla="*/ 58994 h 132736"/>
                  <a:gd name="connsiteX9" fmla="*/ 159317 w 161775"/>
                  <a:gd name="connsiteY9" fmla="*/ 58994 h 132736"/>
                  <a:gd name="connsiteX10" fmla="*/ 161775 w 161775"/>
                  <a:gd name="connsiteY10" fmla="*/ 61452 h 132736"/>
                  <a:gd name="connsiteX0" fmla="*/ 0 w 147370"/>
                  <a:gd name="connsiteY0" fmla="*/ 70885 h 132736"/>
                  <a:gd name="connsiteX1" fmla="*/ 26925 w 147370"/>
                  <a:gd name="connsiteY1" fmla="*/ 68826 h 132736"/>
                  <a:gd name="connsiteX2" fmla="*/ 36758 w 147370"/>
                  <a:gd name="connsiteY2" fmla="*/ 19665 h 132736"/>
                  <a:gd name="connsiteX3" fmla="*/ 51506 w 147370"/>
                  <a:gd name="connsiteY3" fmla="*/ 110613 h 132736"/>
                  <a:gd name="connsiteX4" fmla="*/ 63796 w 147370"/>
                  <a:gd name="connsiteY4" fmla="*/ 63910 h 132736"/>
                  <a:gd name="connsiteX5" fmla="*/ 83461 w 147370"/>
                  <a:gd name="connsiteY5" fmla="*/ 63910 h 132736"/>
                  <a:gd name="connsiteX6" fmla="*/ 95751 w 147370"/>
                  <a:gd name="connsiteY6" fmla="*/ 0 h 132736"/>
                  <a:gd name="connsiteX7" fmla="*/ 110500 w 147370"/>
                  <a:gd name="connsiteY7" fmla="*/ 132736 h 132736"/>
                  <a:gd name="connsiteX8" fmla="*/ 120332 w 147370"/>
                  <a:gd name="connsiteY8" fmla="*/ 58994 h 132736"/>
                  <a:gd name="connsiteX9" fmla="*/ 144912 w 147370"/>
                  <a:gd name="connsiteY9" fmla="*/ 58994 h 132736"/>
                  <a:gd name="connsiteX10" fmla="*/ 147370 w 147370"/>
                  <a:gd name="connsiteY10" fmla="*/ 61452 h 132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370" h="132736">
                    <a:moveTo>
                      <a:pt x="0" y="70885"/>
                    </a:moveTo>
                    <a:lnTo>
                      <a:pt x="26925" y="68826"/>
                    </a:lnTo>
                    <a:lnTo>
                      <a:pt x="36758" y="19665"/>
                    </a:lnTo>
                    <a:lnTo>
                      <a:pt x="51506" y="110613"/>
                    </a:lnTo>
                    <a:lnTo>
                      <a:pt x="63796" y="63910"/>
                    </a:lnTo>
                    <a:lnTo>
                      <a:pt x="83461" y="63910"/>
                    </a:lnTo>
                    <a:lnTo>
                      <a:pt x="95751" y="0"/>
                    </a:lnTo>
                    <a:lnTo>
                      <a:pt x="110500" y="132736"/>
                    </a:lnTo>
                    <a:lnTo>
                      <a:pt x="120332" y="58994"/>
                    </a:lnTo>
                    <a:lnTo>
                      <a:pt x="144912" y="58994"/>
                    </a:lnTo>
                    <a:lnTo>
                      <a:pt x="147370" y="61452"/>
                    </a:lnTo>
                  </a:path>
                </a:pathLst>
              </a:custGeom>
              <a:noFill/>
              <a:ln w="19050">
                <a:solidFill>
                  <a:srgbClr val="3392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30" name="Group 29"/>
          <p:cNvGrpSpPr/>
          <p:nvPr/>
        </p:nvGrpSpPr>
        <p:grpSpPr>
          <a:xfrm>
            <a:off x="3686175" y="2464186"/>
            <a:ext cx="1838202" cy="443726"/>
            <a:chOff x="3429000" y="2464186"/>
            <a:chExt cx="1838202" cy="443726"/>
          </a:xfrm>
        </p:grpSpPr>
        <p:sp>
          <p:nvSpPr>
            <p:cNvPr id="31" name="Rounded Rectangle 30"/>
            <p:cNvSpPr>
              <a:spLocks noChangeArrowheads="1"/>
            </p:cNvSpPr>
            <p:nvPr/>
          </p:nvSpPr>
          <p:spPr bwMode="auto">
            <a:xfrm>
              <a:off x="3429000" y="2464186"/>
              <a:ext cx="18382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     Message Bus</a:t>
              </a:r>
              <a:endParaRPr lang="en-US" sz="1200" b="1" dirty="0">
                <a:solidFill>
                  <a:schemeClr val="bg1"/>
                </a:solidFill>
                <a:latin typeface="+mn-lt"/>
                <a:ea typeface="+mn-ea"/>
              </a:endParaRPr>
            </a:p>
          </p:txBody>
        </p:sp>
        <p:sp>
          <p:nvSpPr>
            <p:cNvPr id="32" name="Teardrop 133"/>
            <p:cNvSpPr/>
            <p:nvPr/>
          </p:nvSpPr>
          <p:spPr>
            <a:xfrm rot="11254553">
              <a:off x="3670461" y="2585197"/>
              <a:ext cx="239023" cy="210913"/>
            </a:xfrm>
            <a:custGeom>
              <a:avLst/>
              <a:gdLst/>
              <a:ahLst/>
              <a:cxnLst/>
              <a:rect l="l" t="t" r="r" b="b"/>
              <a:pathLst>
                <a:path w="977409" h="862463">
                  <a:moveTo>
                    <a:pt x="259894" y="587617"/>
                  </a:moveTo>
                  <a:cubicBezTo>
                    <a:pt x="303121" y="581868"/>
                    <a:pt x="333503" y="542165"/>
                    <a:pt x="327754" y="498938"/>
                  </a:cubicBezTo>
                  <a:cubicBezTo>
                    <a:pt x="322005" y="455710"/>
                    <a:pt x="282301" y="425328"/>
                    <a:pt x="239074" y="431078"/>
                  </a:cubicBezTo>
                  <a:cubicBezTo>
                    <a:pt x="195846" y="436827"/>
                    <a:pt x="165465" y="476530"/>
                    <a:pt x="171214" y="519757"/>
                  </a:cubicBezTo>
                  <a:cubicBezTo>
                    <a:pt x="176963" y="562985"/>
                    <a:pt x="216666" y="593367"/>
                    <a:pt x="259894" y="587617"/>
                  </a:cubicBezTo>
                  <a:close/>
                  <a:moveTo>
                    <a:pt x="496117" y="556200"/>
                  </a:moveTo>
                  <a:cubicBezTo>
                    <a:pt x="539344" y="550450"/>
                    <a:pt x="569726" y="510747"/>
                    <a:pt x="563976" y="467520"/>
                  </a:cubicBezTo>
                  <a:cubicBezTo>
                    <a:pt x="558227" y="424293"/>
                    <a:pt x="518524" y="393911"/>
                    <a:pt x="475297" y="399660"/>
                  </a:cubicBezTo>
                  <a:cubicBezTo>
                    <a:pt x="432069" y="405409"/>
                    <a:pt x="401688" y="445112"/>
                    <a:pt x="407437" y="488340"/>
                  </a:cubicBezTo>
                  <a:cubicBezTo>
                    <a:pt x="413186" y="531567"/>
                    <a:pt x="452889" y="561949"/>
                    <a:pt x="496117" y="556200"/>
                  </a:cubicBezTo>
                  <a:close/>
                  <a:moveTo>
                    <a:pt x="732341" y="524782"/>
                  </a:moveTo>
                  <a:cubicBezTo>
                    <a:pt x="775568" y="519033"/>
                    <a:pt x="805950" y="479329"/>
                    <a:pt x="800200" y="436102"/>
                  </a:cubicBezTo>
                  <a:cubicBezTo>
                    <a:pt x="794451" y="392875"/>
                    <a:pt x="754748" y="362493"/>
                    <a:pt x="711521" y="368242"/>
                  </a:cubicBezTo>
                  <a:cubicBezTo>
                    <a:pt x="668293" y="373991"/>
                    <a:pt x="637912" y="413695"/>
                    <a:pt x="643661" y="456922"/>
                  </a:cubicBezTo>
                  <a:cubicBezTo>
                    <a:pt x="649410" y="500149"/>
                    <a:pt x="689113" y="530531"/>
                    <a:pt x="732341" y="524782"/>
                  </a:cubicBezTo>
                  <a:close/>
                  <a:moveTo>
                    <a:pt x="539319" y="856951"/>
                  </a:moveTo>
                  <a:cubicBezTo>
                    <a:pt x="270888" y="892653"/>
                    <a:pt x="30621" y="751209"/>
                    <a:pt x="2667" y="541027"/>
                  </a:cubicBezTo>
                  <a:cubicBezTo>
                    <a:pt x="-25288" y="330846"/>
                    <a:pt x="169657" y="131519"/>
                    <a:pt x="438089" y="95817"/>
                  </a:cubicBezTo>
                  <a:cubicBezTo>
                    <a:pt x="491646" y="88694"/>
                    <a:pt x="544084" y="88623"/>
                    <a:pt x="593712" y="96560"/>
                  </a:cubicBezTo>
                  <a:cubicBezTo>
                    <a:pt x="709420" y="94638"/>
                    <a:pt x="825104" y="62149"/>
                    <a:pt x="940790" y="0"/>
                  </a:cubicBezTo>
                  <a:cubicBezTo>
                    <a:pt x="908291" y="72634"/>
                    <a:pt x="884680" y="145268"/>
                    <a:pt x="870775" y="218069"/>
                  </a:cubicBezTo>
                  <a:cubicBezTo>
                    <a:pt x="927482" y="270002"/>
                    <a:pt x="964730" y="336463"/>
                    <a:pt x="974742" y="411741"/>
                  </a:cubicBezTo>
                  <a:cubicBezTo>
                    <a:pt x="1002697" y="621923"/>
                    <a:pt x="807751" y="821250"/>
                    <a:pt x="539319" y="856951"/>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3" name="Rounded Rectangle 32"/>
          <p:cNvSpPr>
            <a:spLocks noChangeArrowheads="1"/>
          </p:cNvSpPr>
          <p:nvPr/>
        </p:nvSpPr>
        <p:spPr bwMode="auto">
          <a:xfrm>
            <a:off x="609599" y="1619250"/>
            <a:ext cx="2428875" cy="23695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91440" rIns="0" bIns="0" anchor="t" anchorCtr="0"/>
          <a:lstStyle/>
          <a:p>
            <a:pPr fontAlgn="auto">
              <a:spcBef>
                <a:spcPts val="0"/>
              </a:spcBef>
              <a:spcAft>
                <a:spcPts val="0"/>
              </a:spcAft>
              <a:defRPr/>
            </a:pPr>
            <a:r>
              <a:rPr lang="en-US" sz="1200" b="1" dirty="0" smtClean="0">
                <a:solidFill>
                  <a:schemeClr val="bg1"/>
                </a:solidFill>
                <a:latin typeface="+mn-lt"/>
                <a:ea typeface="+mn-ea"/>
              </a:rPr>
              <a:t> Health Monitor</a:t>
            </a:r>
            <a:endParaRPr lang="en-US" sz="1200" b="1" dirty="0">
              <a:solidFill>
                <a:schemeClr val="bg1"/>
              </a:solidFill>
              <a:latin typeface="+mn-lt"/>
              <a:ea typeface="+mn-ea"/>
            </a:endParaRPr>
          </a:p>
        </p:txBody>
      </p:sp>
      <p:sp>
        <p:nvSpPr>
          <p:cNvPr id="34" name="Heart 33"/>
          <p:cNvSpPr/>
          <p:nvPr/>
        </p:nvSpPr>
        <p:spPr>
          <a:xfrm>
            <a:off x="721749" y="1740555"/>
            <a:ext cx="221226" cy="195189"/>
          </a:xfrm>
          <a:prstGeom prst="hear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ounded Rectangle 34"/>
          <p:cNvSpPr>
            <a:spLocks noChangeArrowheads="1"/>
          </p:cNvSpPr>
          <p:nvPr/>
        </p:nvSpPr>
        <p:spPr bwMode="auto">
          <a:xfrm>
            <a:off x="721749" y="2042952"/>
            <a:ext cx="1897626" cy="1835025"/>
          </a:xfrm>
          <a:prstGeom prst="roundRect">
            <a:avLst>
              <a:gd name="adj" fmla="val 2320"/>
            </a:avLst>
          </a:prstGeom>
          <a:noFill/>
          <a:ln w="25400">
            <a:solidFill>
              <a:schemeClr val="bg1"/>
            </a:solidFill>
            <a:round/>
            <a:headEnd/>
            <a:tailEnd/>
          </a:ln>
          <a:effectLst/>
        </p:spPr>
        <p:txBody>
          <a:bodyPr anchor="t"/>
          <a:lstStyle/>
          <a:p>
            <a:pPr>
              <a:spcAft>
                <a:spcPts val="600"/>
              </a:spcAft>
            </a:pPr>
            <a:r>
              <a:rPr lang="en-US" sz="1200" b="1" dirty="0" smtClean="0">
                <a:solidFill>
                  <a:schemeClr val="bg1"/>
                </a:solidFill>
              </a:rPr>
              <a:t>Responses:</a:t>
            </a:r>
            <a:endParaRPr lang="en-US" sz="1200" dirty="0"/>
          </a:p>
        </p:txBody>
      </p:sp>
      <p:cxnSp>
        <p:nvCxnSpPr>
          <p:cNvPr id="36" name="Straight Connector 35"/>
          <p:cNvCxnSpPr/>
          <p:nvPr/>
        </p:nvCxnSpPr>
        <p:spPr>
          <a:xfrm>
            <a:off x="721749" y="234775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721749" y="260185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721749" y="285625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721749" y="311065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821065" y="2310485"/>
            <a:ext cx="575799" cy="276999"/>
          </a:xfrm>
          <a:prstGeom prst="rect">
            <a:avLst/>
          </a:prstGeom>
          <a:noFill/>
        </p:spPr>
        <p:txBody>
          <a:bodyPr wrap="none" rtlCol="0">
            <a:spAutoFit/>
          </a:bodyPr>
          <a:lstStyle/>
          <a:p>
            <a:r>
              <a:rPr lang="en-US" sz="1200" dirty="0" smtClean="0">
                <a:solidFill>
                  <a:srgbClr val="00685D"/>
                </a:solidFill>
              </a:rPr>
              <a:t>pager</a:t>
            </a:r>
          </a:p>
        </p:txBody>
      </p:sp>
      <p:sp>
        <p:nvSpPr>
          <p:cNvPr id="41" name="TextBox 40"/>
          <p:cNvSpPr txBox="1"/>
          <p:nvPr/>
        </p:nvSpPr>
        <p:spPr>
          <a:xfrm>
            <a:off x="821065" y="2575097"/>
            <a:ext cx="550151" cy="276999"/>
          </a:xfrm>
          <a:prstGeom prst="rect">
            <a:avLst/>
          </a:prstGeom>
          <a:noFill/>
        </p:spPr>
        <p:txBody>
          <a:bodyPr wrap="none" rtlCol="0">
            <a:spAutoFit/>
          </a:bodyPr>
          <a:lstStyle/>
          <a:p>
            <a:r>
              <a:rPr lang="en-US" sz="1200" dirty="0" smtClean="0">
                <a:solidFill>
                  <a:srgbClr val="00685D"/>
                </a:solidFill>
              </a:rPr>
              <a:t>email</a:t>
            </a:r>
          </a:p>
        </p:txBody>
      </p:sp>
      <p:sp>
        <p:nvSpPr>
          <p:cNvPr id="42" name="TextBox 41"/>
          <p:cNvSpPr txBox="1"/>
          <p:nvPr/>
        </p:nvSpPr>
        <p:spPr>
          <a:xfrm>
            <a:off x="821065" y="2836816"/>
            <a:ext cx="899605" cy="276999"/>
          </a:xfrm>
          <a:prstGeom prst="rect">
            <a:avLst/>
          </a:prstGeom>
          <a:noFill/>
        </p:spPr>
        <p:txBody>
          <a:bodyPr wrap="none" rtlCol="0">
            <a:spAutoFit/>
          </a:bodyPr>
          <a:lstStyle/>
          <a:p>
            <a:r>
              <a:rPr lang="en-US" sz="1200" dirty="0" smtClean="0">
                <a:solidFill>
                  <a:srgbClr val="00685D"/>
                </a:solidFill>
              </a:rPr>
              <a:t>monitoring</a:t>
            </a:r>
          </a:p>
        </p:txBody>
      </p:sp>
      <p:sp>
        <p:nvSpPr>
          <p:cNvPr id="43" name="TextBox 42"/>
          <p:cNvSpPr txBox="1"/>
          <p:nvPr/>
        </p:nvSpPr>
        <p:spPr>
          <a:xfrm>
            <a:off x="821065" y="3091044"/>
            <a:ext cx="952505" cy="276999"/>
          </a:xfrm>
          <a:prstGeom prst="rect">
            <a:avLst/>
          </a:prstGeom>
          <a:noFill/>
        </p:spPr>
        <p:txBody>
          <a:bodyPr wrap="none" rtlCol="0">
            <a:spAutoFit/>
          </a:bodyPr>
          <a:lstStyle/>
          <a:p>
            <a:r>
              <a:rPr lang="en-US" sz="1200" dirty="0" err="1" smtClean="0">
                <a:solidFill>
                  <a:srgbClr val="00685D"/>
                </a:solidFill>
              </a:rPr>
              <a:t>ressurector</a:t>
            </a:r>
            <a:endParaRPr lang="en-US" sz="1200" dirty="0" smtClean="0">
              <a:solidFill>
                <a:srgbClr val="00685D"/>
              </a:solidFill>
            </a:endParaRPr>
          </a:p>
        </p:txBody>
      </p:sp>
      <p:cxnSp>
        <p:nvCxnSpPr>
          <p:cNvPr id="50" name="Straight Connector 49"/>
          <p:cNvCxnSpPr/>
          <p:nvPr/>
        </p:nvCxnSpPr>
        <p:spPr>
          <a:xfrm>
            <a:off x="721749" y="336804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51" name="TextBox 50"/>
          <p:cNvSpPr txBox="1"/>
          <p:nvPr/>
        </p:nvSpPr>
        <p:spPr>
          <a:xfrm>
            <a:off x="821065" y="3348434"/>
            <a:ext cx="338554" cy="276999"/>
          </a:xfrm>
          <a:prstGeom prst="rect">
            <a:avLst/>
          </a:prstGeom>
          <a:noFill/>
        </p:spPr>
        <p:txBody>
          <a:bodyPr wrap="none" rtlCol="0">
            <a:spAutoFit/>
          </a:bodyPr>
          <a:lstStyle/>
          <a:p>
            <a:r>
              <a:rPr lang="en-US" sz="1200" dirty="0" smtClean="0">
                <a:solidFill>
                  <a:srgbClr val="00685D"/>
                </a:solidFill>
              </a:rPr>
              <a:t>…</a:t>
            </a:r>
          </a:p>
        </p:txBody>
      </p:sp>
      <p:grpSp>
        <p:nvGrpSpPr>
          <p:cNvPr id="52" name="Group 51"/>
          <p:cNvGrpSpPr/>
          <p:nvPr/>
        </p:nvGrpSpPr>
        <p:grpSpPr>
          <a:xfrm>
            <a:off x="3686175" y="1624649"/>
            <a:ext cx="1838202" cy="443726"/>
            <a:chOff x="4876800" y="2326964"/>
            <a:chExt cx="1838202" cy="443726"/>
          </a:xfrm>
        </p:grpSpPr>
        <p:sp>
          <p:nvSpPr>
            <p:cNvPr id="53" name="Rounded Rectangle 52"/>
            <p:cNvSpPr>
              <a:spLocks noChangeArrowheads="1"/>
            </p:cNvSpPr>
            <p:nvPr/>
          </p:nvSpPr>
          <p:spPr bwMode="auto">
            <a:xfrm>
              <a:off x="4876800" y="2326964"/>
              <a:ext cx="18382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     BOSH Director</a:t>
              </a:r>
              <a:endParaRPr lang="en-US" sz="1200" b="1" dirty="0">
                <a:solidFill>
                  <a:schemeClr val="bg1"/>
                </a:solidFill>
                <a:latin typeface="+mn-lt"/>
                <a:ea typeface="+mn-ea"/>
              </a:endParaRPr>
            </a:p>
          </p:txBody>
        </p:sp>
        <p:sp>
          <p:nvSpPr>
            <p:cNvPr id="54" name="Rectangle 76"/>
            <p:cNvSpPr/>
            <p:nvPr/>
          </p:nvSpPr>
          <p:spPr>
            <a:xfrm>
              <a:off x="5138231" y="2430983"/>
              <a:ext cx="199082" cy="265671"/>
            </a:xfrm>
            <a:custGeom>
              <a:avLst/>
              <a:gdLst/>
              <a:ahLst/>
              <a:cxnLst/>
              <a:rect l="l" t="t" r="r" b="b"/>
              <a:pathLst>
                <a:path w="661988" h="883413">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9" name="Group 58"/>
          <p:cNvGrpSpPr/>
          <p:nvPr/>
        </p:nvGrpSpPr>
        <p:grpSpPr>
          <a:xfrm>
            <a:off x="663095" y="1105736"/>
            <a:ext cx="1165705" cy="499973"/>
            <a:chOff x="663095" y="1105736"/>
            <a:chExt cx="1165705" cy="499973"/>
          </a:xfrm>
        </p:grpSpPr>
        <p:sp>
          <p:nvSpPr>
            <p:cNvPr id="56" name="Rounded Rectangle 42"/>
            <p:cNvSpPr/>
            <p:nvPr/>
          </p:nvSpPr>
          <p:spPr>
            <a:xfrm>
              <a:off x="1041698" y="1105736"/>
              <a:ext cx="408500" cy="219564"/>
            </a:xfrm>
            <a:custGeom>
              <a:avLst/>
              <a:gdLst/>
              <a:ahLst/>
              <a:cxnLst/>
              <a:rect l="l" t="t" r="r" b="b"/>
              <a:pathLst>
                <a:path w="1929063" h="1036848">
                  <a:moveTo>
                    <a:pt x="658070" y="929116"/>
                  </a:moveTo>
                  <a:cubicBezTo>
                    <a:pt x="644442" y="929116"/>
                    <a:pt x="633396" y="940163"/>
                    <a:pt x="633395" y="953791"/>
                  </a:cubicBezTo>
                  <a:cubicBezTo>
                    <a:pt x="633396" y="967418"/>
                    <a:pt x="644442" y="978465"/>
                    <a:pt x="658070" y="978465"/>
                  </a:cubicBezTo>
                  <a:lnTo>
                    <a:pt x="829032" y="978466"/>
                  </a:lnTo>
                  <a:cubicBezTo>
                    <a:pt x="842660" y="978466"/>
                    <a:pt x="853707" y="967419"/>
                    <a:pt x="853707" y="953791"/>
                  </a:cubicBezTo>
                  <a:lnTo>
                    <a:pt x="853708" y="953791"/>
                  </a:lnTo>
                  <a:cubicBezTo>
                    <a:pt x="853708" y="940163"/>
                    <a:pt x="842661" y="929116"/>
                    <a:pt x="829033" y="929116"/>
                  </a:cubicBezTo>
                  <a:close/>
                  <a:moveTo>
                    <a:pt x="658070" y="820872"/>
                  </a:moveTo>
                  <a:cubicBezTo>
                    <a:pt x="644442" y="820872"/>
                    <a:pt x="633396" y="831919"/>
                    <a:pt x="633395" y="845547"/>
                  </a:cubicBezTo>
                  <a:cubicBezTo>
                    <a:pt x="633396" y="859174"/>
                    <a:pt x="644442" y="870221"/>
                    <a:pt x="658070" y="870221"/>
                  </a:cubicBezTo>
                  <a:lnTo>
                    <a:pt x="1270992" y="870222"/>
                  </a:lnTo>
                  <a:cubicBezTo>
                    <a:pt x="1284620" y="870222"/>
                    <a:pt x="1295667" y="859175"/>
                    <a:pt x="1295667" y="845547"/>
                  </a:cubicBezTo>
                  <a:lnTo>
                    <a:pt x="1295668" y="845547"/>
                  </a:lnTo>
                  <a:cubicBezTo>
                    <a:pt x="1295668" y="831919"/>
                    <a:pt x="1284621" y="820872"/>
                    <a:pt x="1270993" y="820872"/>
                  </a:cubicBezTo>
                  <a:close/>
                  <a:moveTo>
                    <a:pt x="658070" y="712628"/>
                  </a:moveTo>
                  <a:cubicBezTo>
                    <a:pt x="644442" y="712628"/>
                    <a:pt x="633396" y="723675"/>
                    <a:pt x="633395" y="737303"/>
                  </a:cubicBezTo>
                  <a:cubicBezTo>
                    <a:pt x="633396" y="750930"/>
                    <a:pt x="644442" y="761977"/>
                    <a:pt x="658070" y="761977"/>
                  </a:cubicBezTo>
                  <a:lnTo>
                    <a:pt x="1270992" y="761978"/>
                  </a:lnTo>
                  <a:cubicBezTo>
                    <a:pt x="1284620" y="761978"/>
                    <a:pt x="1295667" y="750931"/>
                    <a:pt x="1295667" y="737303"/>
                  </a:cubicBezTo>
                  <a:lnTo>
                    <a:pt x="1295668" y="737303"/>
                  </a:lnTo>
                  <a:cubicBezTo>
                    <a:pt x="1295668" y="723675"/>
                    <a:pt x="1284621" y="712628"/>
                    <a:pt x="1270993" y="712628"/>
                  </a:cubicBezTo>
                  <a:close/>
                  <a:moveTo>
                    <a:pt x="63768" y="0"/>
                  </a:moveTo>
                  <a:lnTo>
                    <a:pt x="774432" y="0"/>
                  </a:lnTo>
                  <a:cubicBezTo>
                    <a:pt x="809650" y="0"/>
                    <a:pt x="838200" y="28550"/>
                    <a:pt x="838200" y="63768"/>
                  </a:cubicBezTo>
                  <a:lnTo>
                    <a:pt x="838200" y="318835"/>
                  </a:lnTo>
                  <a:cubicBezTo>
                    <a:pt x="838200" y="354053"/>
                    <a:pt x="809650" y="382603"/>
                    <a:pt x="774432" y="382603"/>
                  </a:cubicBezTo>
                  <a:lnTo>
                    <a:pt x="607667" y="382603"/>
                  </a:lnTo>
                  <a:cubicBezTo>
                    <a:pt x="642504" y="463629"/>
                    <a:pt x="876046" y="485690"/>
                    <a:pt x="964567" y="580649"/>
                  </a:cubicBezTo>
                  <a:cubicBezTo>
                    <a:pt x="1052866" y="485701"/>
                    <a:pt x="1286545" y="463656"/>
                    <a:pt x="1321395" y="382603"/>
                  </a:cubicBezTo>
                  <a:lnTo>
                    <a:pt x="1154631" y="382603"/>
                  </a:lnTo>
                  <a:cubicBezTo>
                    <a:pt x="1119413" y="382603"/>
                    <a:pt x="1090863" y="354053"/>
                    <a:pt x="1090863" y="318835"/>
                  </a:cubicBezTo>
                  <a:lnTo>
                    <a:pt x="1090863" y="63768"/>
                  </a:lnTo>
                  <a:cubicBezTo>
                    <a:pt x="1090863" y="28550"/>
                    <a:pt x="1119413" y="0"/>
                    <a:pt x="1154631" y="0"/>
                  </a:cubicBezTo>
                  <a:lnTo>
                    <a:pt x="1865295" y="0"/>
                  </a:lnTo>
                  <a:cubicBezTo>
                    <a:pt x="1900513" y="0"/>
                    <a:pt x="1929063" y="28550"/>
                    <a:pt x="1929063" y="63768"/>
                  </a:cubicBezTo>
                  <a:lnTo>
                    <a:pt x="1929063" y="318835"/>
                  </a:lnTo>
                  <a:cubicBezTo>
                    <a:pt x="1929063" y="354053"/>
                    <a:pt x="1900513" y="382603"/>
                    <a:pt x="1865295" y="382603"/>
                  </a:cubicBezTo>
                  <a:lnTo>
                    <a:pt x="1505254" y="382603"/>
                  </a:lnTo>
                  <a:cubicBezTo>
                    <a:pt x="1477654" y="519908"/>
                    <a:pt x="1112668" y="555028"/>
                    <a:pt x="1108050" y="654245"/>
                  </a:cubicBezTo>
                  <a:lnTo>
                    <a:pt x="1491982" y="654245"/>
                  </a:lnTo>
                  <a:cubicBezTo>
                    <a:pt x="1527200" y="654245"/>
                    <a:pt x="1555750" y="682795"/>
                    <a:pt x="1555750" y="718013"/>
                  </a:cubicBezTo>
                  <a:lnTo>
                    <a:pt x="1555750" y="973080"/>
                  </a:lnTo>
                  <a:cubicBezTo>
                    <a:pt x="1555750" y="1008298"/>
                    <a:pt x="1527200" y="1036848"/>
                    <a:pt x="1491982" y="1036848"/>
                  </a:cubicBezTo>
                  <a:lnTo>
                    <a:pt x="437081" y="1036848"/>
                  </a:lnTo>
                  <a:cubicBezTo>
                    <a:pt x="401863" y="1036848"/>
                    <a:pt x="373313" y="1008298"/>
                    <a:pt x="373313" y="973080"/>
                  </a:cubicBezTo>
                  <a:lnTo>
                    <a:pt x="373313" y="718013"/>
                  </a:lnTo>
                  <a:cubicBezTo>
                    <a:pt x="373313" y="682795"/>
                    <a:pt x="401863" y="654245"/>
                    <a:pt x="437081" y="654245"/>
                  </a:cubicBezTo>
                  <a:lnTo>
                    <a:pt x="821012" y="654245"/>
                  </a:lnTo>
                  <a:cubicBezTo>
                    <a:pt x="816395" y="555028"/>
                    <a:pt x="451408" y="519908"/>
                    <a:pt x="423808" y="382603"/>
                  </a:cubicBezTo>
                  <a:lnTo>
                    <a:pt x="63768" y="382603"/>
                  </a:lnTo>
                  <a:cubicBezTo>
                    <a:pt x="28550" y="382603"/>
                    <a:pt x="0" y="354053"/>
                    <a:pt x="0" y="318835"/>
                  </a:cubicBezTo>
                  <a:lnTo>
                    <a:pt x="0" y="63768"/>
                  </a:lnTo>
                  <a:cubicBezTo>
                    <a:pt x="0" y="28550"/>
                    <a:pt x="28550" y="0"/>
                    <a:pt x="63768" y="0"/>
                  </a:cubicBezTo>
                  <a:close/>
                </a:path>
              </a:pathLst>
            </a:cu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50000"/>
                  </a:schemeClr>
                </a:solidFill>
              </a:endParaRPr>
            </a:p>
          </p:txBody>
        </p:sp>
        <p:sp>
          <p:nvSpPr>
            <p:cNvPr id="57" name="TextBox 56"/>
            <p:cNvSpPr txBox="1"/>
            <p:nvPr/>
          </p:nvSpPr>
          <p:spPr>
            <a:xfrm>
              <a:off x="663095" y="1328710"/>
              <a:ext cx="1165705" cy="276999"/>
            </a:xfrm>
            <a:prstGeom prst="rect">
              <a:avLst/>
            </a:prstGeom>
            <a:noFill/>
          </p:spPr>
          <p:txBody>
            <a:bodyPr wrap="none" rtlCol="0">
              <a:spAutoFit/>
            </a:bodyPr>
            <a:lstStyle/>
            <a:p>
              <a:pPr algn="ctr"/>
              <a:r>
                <a:rPr lang="en-US" sz="1200" b="1" dirty="0" smtClean="0">
                  <a:solidFill>
                    <a:schemeClr val="bg2"/>
                  </a:solidFill>
                </a:rPr>
                <a:t>Desired State</a:t>
              </a:r>
            </a:p>
          </p:txBody>
        </p:sp>
      </p:grpSp>
      <p:grpSp>
        <p:nvGrpSpPr>
          <p:cNvPr id="60" name="Group 59"/>
          <p:cNvGrpSpPr/>
          <p:nvPr/>
        </p:nvGrpSpPr>
        <p:grpSpPr>
          <a:xfrm>
            <a:off x="1878761" y="1105736"/>
            <a:ext cx="1072730" cy="496563"/>
            <a:chOff x="1878761" y="1105736"/>
            <a:chExt cx="1072730" cy="496563"/>
          </a:xfrm>
        </p:grpSpPr>
        <p:sp>
          <p:nvSpPr>
            <p:cNvPr id="55" name="Rounded Rectangle 42"/>
            <p:cNvSpPr/>
            <p:nvPr/>
          </p:nvSpPr>
          <p:spPr>
            <a:xfrm>
              <a:off x="2210875" y="1105736"/>
              <a:ext cx="408500" cy="219564"/>
            </a:xfrm>
            <a:custGeom>
              <a:avLst/>
              <a:gdLst/>
              <a:ahLst/>
              <a:cxnLst/>
              <a:rect l="l" t="t" r="r" b="b"/>
              <a:pathLst>
                <a:path w="1929063" h="1036848">
                  <a:moveTo>
                    <a:pt x="658070" y="929116"/>
                  </a:moveTo>
                  <a:cubicBezTo>
                    <a:pt x="644442" y="929116"/>
                    <a:pt x="633396" y="940163"/>
                    <a:pt x="633395" y="953791"/>
                  </a:cubicBezTo>
                  <a:cubicBezTo>
                    <a:pt x="633396" y="967418"/>
                    <a:pt x="644442" y="978465"/>
                    <a:pt x="658070" y="978465"/>
                  </a:cubicBezTo>
                  <a:lnTo>
                    <a:pt x="829032" y="978466"/>
                  </a:lnTo>
                  <a:cubicBezTo>
                    <a:pt x="842660" y="978466"/>
                    <a:pt x="853707" y="967419"/>
                    <a:pt x="853707" y="953791"/>
                  </a:cubicBezTo>
                  <a:lnTo>
                    <a:pt x="853708" y="953791"/>
                  </a:lnTo>
                  <a:cubicBezTo>
                    <a:pt x="853708" y="940163"/>
                    <a:pt x="842661" y="929116"/>
                    <a:pt x="829033" y="929116"/>
                  </a:cubicBezTo>
                  <a:close/>
                  <a:moveTo>
                    <a:pt x="658070" y="820872"/>
                  </a:moveTo>
                  <a:cubicBezTo>
                    <a:pt x="644442" y="820872"/>
                    <a:pt x="633396" y="831919"/>
                    <a:pt x="633395" y="845547"/>
                  </a:cubicBezTo>
                  <a:cubicBezTo>
                    <a:pt x="633396" y="859174"/>
                    <a:pt x="644442" y="870221"/>
                    <a:pt x="658070" y="870221"/>
                  </a:cubicBezTo>
                  <a:lnTo>
                    <a:pt x="1270992" y="870222"/>
                  </a:lnTo>
                  <a:cubicBezTo>
                    <a:pt x="1284620" y="870222"/>
                    <a:pt x="1295667" y="859175"/>
                    <a:pt x="1295667" y="845547"/>
                  </a:cubicBezTo>
                  <a:lnTo>
                    <a:pt x="1295668" y="845547"/>
                  </a:lnTo>
                  <a:cubicBezTo>
                    <a:pt x="1295668" y="831919"/>
                    <a:pt x="1284621" y="820872"/>
                    <a:pt x="1270993" y="820872"/>
                  </a:cubicBezTo>
                  <a:close/>
                  <a:moveTo>
                    <a:pt x="658070" y="712628"/>
                  </a:moveTo>
                  <a:cubicBezTo>
                    <a:pt x="644442" y="712628"/>
                    <a:pt x="633396" y="723675"/>
                    <a:pt x="633395" y="737303"/>
                  </a:cubicBezTo>
                  <a:cubicBezTo>
                    <a:pt x="633396" y="750930"/>
                    <a:pt x="644442" y="761977"/>
                    <a:pt x="658070" y="761977"/>
                  </a:cubicBezTo>
                  <a:lnTo>
                    <a:pt x="1270992" y="761978"/>
                  </a:lnTo>
                  <a:cubicBezTo>
                    <a:pt x="1284620" y="761978"/>
                    <a:pt x="1295667" y="750931"/>
                    <a:pt x="1295667" y="737303"/>
                  </a:cubicBezTo>
                  <a:lnTo>
                    <a:pt x="1295668" y="737303"/>
                  </a:lnTo>
                  <a:cubicBezTo>
                    <a:pt x="1295668" y="723675"/>
                    <a:pt x="1284621" y="712628"/>
                    <a:pt x="1270993" y="712628"/>
                  </a:cubicBezTo>
                  <a:close/>
                  <a:moveTo>
                    <a:pt x="63768" y="0"/>
                  </a:moveTo>
                  <a:lnTo>
                    <a:pt x="774432" y="0"/>
                  </a:lnTo>
                  <a:cubicBezTo>
                    <a:pt x="809650" y="0"/>
                    <a:pt x="838200" y="28550"/>
                    <a:pt x="838200" y="63768"/>
                  </a:cubicBezTo>
                  <a:lnTo>
                    <a:pt x="838200" y="318835"/>
                  </a:lnTo>
                  <a:cubicBezTo>
                    <a:pt x="838200" y="354053"/>
                    <a:pt x="809650" y="382603"/>
                    <a:pt x="774432" y="382603"/>
                  </a:cubicBezTo>
                  <a:lnTo>
                    <a:pt x="607667" y="382603"/>
                  </a:lnTo>
                  <a:cubicBezTo>
                    <a:pt x="642504" y="463629"/>
                    <a:pt x="876046" y="485690"/>
                    <a:pt x="964567" y="580649"/>
                  </a:cubicBezTo>
                  <a:cubicBezTo>
                    <a:pt x="1052866" y="485701"/>
                    <a:pt x="1286545" y="463656"/>
                    <a:pt x="1321395" y="382603"/>
                  </a:cubicBezTo>
                  <a:lnTo>
                    <a:pt x="1154631" y="382603"/>
                  </a:lnTo>
                  <a:cubicBezTo>
                    <a:pt x="1119413" y="382603"/>
                    <a:pt x="1090863" y="354053"/>
                    <a:pt x="1090863" y="318835"/>
                  </a:cubicBezTo>
                  <a:lnTo>
                    <a:pt x="1090863" y="63768"/>
                  </a:lnTo>
                  <a:cubicBezTo>
                    <a:pt x="1090863" y="28550"/>
                    <a:pt x="1119413" y="0"/>
                    <a:pt x="1154631" y="0"/>
                  </a:cubicBezTo>
                  <a:lnTo>
                    <a:pt x="1865295" y="0"/>
                  </a:lnTo>
                  <a:cubicBezTo>
                    <a:pt x="1900513" y="0"/>
                    <a:pt x="1929063" y="28550"/>
                    <a:pt x="1929063" y="63768"/>
                  </a:cubicBezTo>
                  <a:lnTo>
                    <a:pt x="1929063" y="318835"/>
                  </a:lnTo>
                  <a:cubicBezTo>
                    <a:pt x="1929063" y="354053"/>
                    <a:pt x="1900513" y="382603"/>
                    <a:pt x="1865295" y="382603"/>
                  </a:cubicBezTo>
                  <a:lnTo>
                    <a:pt x="1505254" y="382603"/>
                  </a:lnTo>
                  <a:cubicBezTo>
                    <a:pt x="1477654" y="519908"/>
                    <a:pt x="1112668" y="555028"/>
                    <a:pt x="1108050" y="654245"/>
                  </a:cubicBezTo>
                  <a:lnTo>
                    <a:pt x="1491982" y="654245"/>
                  </a:lnTo>
                  <a:cubicBezTo>
                    <a:pt x="1527200" y="654245"/>
                    <a:pt x="1555750" y="682795"/>
                    <a:pt x="1555750" y="718013"/>
                  </a:cubicBezTo>
                  <a:lnTo>
                    <a:pt x="1555750" y="973080"/>
                  </a:lnTo>
                  <a:cubicBezTo>
                    <a:pt x="1555750" y="1008298"/>
                    <a:pt x="1527200" y="1036848"/>
                    <a:pt x="1491982" y="1036848"/>
                  </a:cubicBezTo>
                  <a:lnTo>
                    <a:pt x="437081" y="1036848"/>
                  </a:lnTo>
                  <a:cubicBezTo>
                    <a:pt x="401863" y="1036848"/>
                    <a:pt x="373313" y="1008298"/>
                    <a:pt x="373313" y="973080"/>
                  </a:cubicBezTo>
                  <a:lnTo>
                    <a:pt x="373313" y="718013"/>
                  </a:lnTo>
                  <a:cubicBezTo>
                    <a:pt x="373313" y="682795"/>
                    <a:pt x="401863" y="654245"/>
                    <a:pt x="437081" y="654245"/>
                  </a:cubicBezTo>
                  <a:lnTo>
                    <a:pt x="821012" y="654245"/>
                  </a:lnTo>
                  <a:cubicBezTo>
                    <a:pt x="816395" y="555028"/>
                    <a:pt x="451408" y="519908"/>
                    <a:pt x="423808" y="382603"/>
                  </a:cubicBezTo>
                  <a:lnTo>
                    <a:pt x="63768" y="382603"/>
                  </a:lnTo>
                  <a:cubicBezTo>
                    <a:pt x="28550" y="382603"/>
                    <a:pt x="0" y="354053"/>
                    <a:pt x="0" y="318835"/>
                  </a:cubicBezTo>
                  <a:lnTo>
                    <a:pt x="0" y="63768"/>
                  </a:lnTo>
                  <a:cubicBezTo>
                    <a:pt x="0" y="28550"/>
                    <a:pt x="28550" y="0"/>
                    <a:pt x="63768" y="0"/>
                  </a:cubicBezTo>
                  <a:close/>
                </a:path>
              </a:pathLst>
            </a:cu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50000"/>
                  </a:schemeClr>
                </a:solidFill>
              </a:endParaRPr>
            </a:p>
          </p:txBody>
        </p:sp>
        <p:sp>
          <p:nvSpPr>
            <p:cNvPr id="58" name="TextBox 57"/>
            <p:cNvSpPr txBox="1"/>
            <p:nvPr/>
          </p:nvSpPr>
          <p:spPr>
            <a:xfrm>
              <a:off x="1878761" y="1325300"/>
              <a:ext cx="1072730" cy="276999"/>
            </a:xfrm>
            <a:prstGeom prst="rect">
              <a:avLst/>
            </a:prstGeom>
            <a:noFill/>
          </p:spPr>
          <p:txBody>
            <a:bodyPr wrap="none" rtlCol="0">
              <a:spAutoFit/>
            </a:bodyPr>
            <a:lstStyle/>
            <a:p>
              <a:pPr algn="ctr"/>
              <a:r>
                <a:rPr lang="en-US" sz="1200" b="1" dirty="0" smtClean="0">
                  <a:solidFill>
                    <a:schemeClr val="bg2"/>
                  </a:solidFill>
                </a:rPr>
                <a:t>Actual State</a:t>
              </a:r>
            </a:p>
          </p:txBody>
        </p:sp>
      </p:grpSp>
      <p:grpSp>
        <p:nvGrpSpPr>
          <p:cNvPr id="77" name="Group 76"/>
          <p:cNvGrpSpPr/>
          <p:nvPr/>
        </p:nvGrpSpPr>
        <p:grpSpPr>
          <a:xfrm>
            <a:off x="5524377" y="1619250"/>
            <a:ext cx="644507" cy="1965832"/>
            <a:chOff x="5524377" y="1619250"/>
            <a:chExt cx="644507" cy="1965832"/>
          </a:xfrm>
        </p:grpSpPr>
        <p:cxnSp>
          <p:nvCxnSpPr>
            <p:cNvPr id="62" name="Straight Arrow Connector 61"/>
            <p:cNvCxnSpPr>
              <a:stCxn id="10" idx="1"/>
            </p:cNvCxnSpPr>
            <p:nvPr/>
          </p:nvCxnSpPr>
          <p:spPr>
            <a:xfrm flipH="1">
              <a:off x="5524377" y="1619250"/>
              <a:ext cx="644507" cy="844936"/>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a:endCxn id="31" idx="3"/>
            </p:cNvCxnSpPr>
            <p:nvPr/>
          </p:nvCxnSpPr>
          <p:spPr>
            <a:xfrm flipH="1">
              <a:off x="5524377" y="2686049"/>
              <a:ext cx="644507" cy="0"/>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6" name="Straight Arrow Connector 65"/>
            <p:cNvCxnSpPr>
              <a:stCxn id="24" idx="1"/>
            </p:cNvCxnSpPr>
            <p:nvPr/>
          </p:nvCxnSpPr>
          <p:spPr>
            <a:xfrm flipH="1" flipV="1">
              <a:off x="5524377" y="2907912"/>
              <a:ext cx="644507" cy="677170"/>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cxnSp>
        <p:nvCxnSpPr>
          <p:cNvPr id="74" name="Straight Arrow Connector 73"/>
          <p:cNvCxnSpPr>
            <a:stCxn id="31" idx="1"/>
          </p:cNvCxnSpPr>
          <p:nvPr/>
        </p:nvCxnSpPr>
        <p:spPr>
          <a:xfrm flipH="1">
            <a:off x="3038474" y="2686049"/>
            <a:ext cx="647701" cy="0"/>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5" name="Straight Arrow Connector 74"/>
          <p:cNvCxnSpPr/>
          <p:nvPr/>
        </p:nvCxnSpPr>
        <p:spPr>
          <a:xfrm flipH="1">
            <a:off x="3038473" y="1828623"/>
            <a:ext cx="647701" cy="0"/>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p:nvPr/>
        </p:nvCxnSpPr>
        <p:spPr>
          <a:xfrm flipH="1">
            <a:off x="3038472" y="1944107"/>
            <a:ext cx="647701" cy="0"/>
          </a:xfrm>
          <a:prstGeom prst="straightConnector1">
            <a:avLst/>
          </a:prstGeom>
          <a:ln w="19050">
            <a:solidFill>
              <a:srgbClr val="7F7F7F"/>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86" name="Group 85"/>
          <p:cNvGrpSpPr/>
          <p:nvPr/>
        </p:nvGrpSpPr>
        <p:grpSpPr>
          <a:xfrm>
            <a:off x="3169175" y="1107627"/>
            <a:ext cx="416579" cy="416579"/>
            <a:chOff x="3169175" y="1107627"/>
            <a:chExt cx="416579" cy="416579"/>
          </a:xfrm>
        </p:grpSpPr>
        <p:sp>
          <p:nvSpPr>
            <p:cNvPr id="84" name="Oval 83"/>
            <p:cNvSpPr/>
            <p:nvPr/>
          </p:nvSpPr>
          <p:spPr>
            <a:xfrm>
              <a:off x="3169175" y="1107627"/>
              <a:ext cx="416579" cy="416579"/>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2" name="Group 81"/>
            <p:cNvGrpSpPr/>
            <p:nvPr/>
          </p:nvGrpSpPr>
          <p:grpSpPr>
            <a:xfrm>
              <a:off x="3196489" y="1134941"/>
              <a:ext cx="361950" cy="361950"/>
              <a:chOff x="4876800" y="325438"/>
              <a:chExt cx="483966" cy="483966"/>
            </a:xfrm>
          </p:grpSpPr>
          <p:sp>
            <p:nvSpPr>
              <p:cNvPr id="78" name="Chevron 77"/>
              <p:cNvSpPr/>
              <p:nvPr/>
            </p:nvSpPr>
            <p:spPr>
              <a:xfrm rot="5400000">
                <a:off x="4995306" y="444249"/>
                <a:ext cx="246950" cy="269057"/>
              </a:xfrm>
              <a:custGeom>
                <a:avLst/>
                <a:gdLst>
                  <a:gd name="connsiteX0" fmla="*/ 0 w 304800"/>
                  <a:gd name="connsiteY0" fmla="*/ 0 h 271463"/>
                  <a:gd name="connsiteX1" fmla="*/ 145487 w 304800"/>
                  <a:gd name="connsiteY1" fmla="*/ 0 h 271463"/>
                  <a:gd name="connsiteX2" fmla="*/ 304800 w 304800"/>
                  <a:gd name="connsiteY2" fmla="*/ 135732 h 271463"/>
                  <a:gd name="connsiteX3" fmla="*/ 145487 w 304800"/>
                  <a:gd name="connsiteY3" fmla="*/ 271463 h 271463"/>
                  <a:gd name="connsiteX4" fmla="*/ 0 w 304800"/>
                  <a:gd name="connsiteY4" fmla="*/ 271463 h 271463"/>
                  <a:gd name="connsiteX5" fmla="*/ 159313 w 304800"/>
                  <a:gd name="connsiteY5" fmla="*/ 135732 h 271463"/>
                  <a:gd name="connsiteX6" fmla="*/ 0 w 304800"/>
                  <a:gd name="connsiteY6" fmla="*/ 0 h 271463"/>
                  <a:gd name="connsiteX0" fmla="*/ 0 w 482962"/>
                  <a:gd name="connsiteY0" fmla="*/ 0 h 426047"/>
                  <a:gd name="connsiteX1" fmla="*/ 323649 w 482962"/>
                  <a:gd name="connsiteY1" fmla="*/ 154584 h 426047"/>
                  <a:gd name="connsiteX2" fmla="*/ 482962 w 482962"/>
                  <a:gd name="connsiteY2" fmla="*/ 290316 h 426047"/>
                  <a:gd name="connsiteX3" fmla="*/ 323649 w 482962"/>
                  <a:gd name="connsiteY3" fmla="*/ 426047 h 426047"/>
                  <a:gd name="connsiteX4" fmla="*/ 178162 w 482962"/>
                  <a:gd name="connsiteY4" fmla="*/ 426047 h 426047"/>
                  <a:gd name="connsiteX5" fmla="*/ 337475 w 482962"/>
                  <a:gd name="connsiteY5" fmla="*/ 290316 h 426047"/>
                  <a:gd name="connsiteX6" fmla="*/ 0 w 482962"/>
                  <a:gd name="connsiteY6" fmla="*/ 0 h 426047"/>
                  <a:gd name="connsiteX0" fmla="*/ 0 w 482962"/>
                  <a:gd name="connsiteY0" fmla="*/ 0 h 426047"/>
                  <a:gd name="connsiteX1" fmla="*/ 158588 w 482962"/>
                  <a:gd name="connsiteY1" fmla="*/ 2621 h 426047"/>
                  <a:gd name="connsiteX2" fmla="*/ 482962 w 482962"/>
                  <a:gd name="connsiteY2" fmla="*/ 290316 h 426047"/>
                  <a:gd name="connsiteX3" fmla="*/ 323649 w 482962"/>
                  <a:gd name="connsiteY3" fmla="*/ 426047 h 426047"/>
                  <a:gd name="connsiteX4" fmla="*/ 178162 w 482962"/>
                  <a:gd name="connsiteY4" fmla="*/ 426047 h 426047"/>
                  <a:gd name="connsiteX5" fmla="*/ 337475 w 482962"/>
                  <a:gd name="connsiteY5" fmla="*/ 290316 h 426047"/>
                  <a:gd name="connsiteX6" fmla="*/ 0 w 482962"/>
                  <a:gd name="connsiteY6" fmla="*/ 0 h 426047"/>
                  <a:gd name="connsiteX0" fmla="*/ 0 w 388637"/>
                  <a:gd name="connsiteY0" fmla="*/ 70740 h 423426"/>
                  <a:gd name="connsiteX1" fmla="*/ 64263 w 388637"/>
                  <a:gd name="connsiteY1" fmla="*/ 0 h 423426"/>
                  <a:gd name="connsiteX2" fmla="*/ 388637 w 388637"/>
                  <a:gd name="connsiteY2" fmla="*/ 287695 h 423426"/>
                  <a:gd name="connsiteX3" fmla="*/ 229324 w 388637"/>
                  <a:gd name="connsiteY3" fmla="*/ 423426 h 423426"/>
                  <a:gd name="connsiteX4" fmla="*/ 83837 w 388637"/>
                  <a:gd name="connsiteY4" fmla="*/ 423426 h 423426"/>
                  <a:gd name="connsiteX5" fmla="*/ 243150 w 388637"/>
                  <a:gd name="connsiteY5" fmla="*/ 287695 h 423426"/>
                  <a:gd name="connsiteX6" fmla="*/ 0 w 388637"/>
                  <a:gd name="connsiteY6" fmla="*/ 70740 h 423426"/>
                  <a:gd name="connsiteX0" fmla="*/ 0 w 388637"/>
                  <a:gd name="connsiteY0" fmla="*/ 70740 h 423426"/>
                  <a:gd name="connsiteX1" fmla="*/ 64263 w 388637"/>
                  <a:gd name="connsiteY1" fmla="*/ 0 h 423426"/>
                  <a:gd name="connsiteX2" fmla="*/ 388637 w 388637"/>
                  <a:gd name="connsiteY2" fmla="*/ 287695 h 423426"/>
                  <a:gd name="connsiteX3" fmla="*/ 229324 w 388637"/>
                  <a:gd name="connsiteY3" fmla="*/ 423426 h 423426"/>
                  <a:gd name="connsiteX4" fmla="*/ 162441 w 388637"/>
                  <a:gd name="connsiteY4" fmla="*/ 363165 h 423426"/>
                  <a:gd name="connsiteX5" fmla="*/ 243150 w 388637"/>
                  <a:gd name="connsiteY5" fmla="*/ 287695 h 423426"/>
                  <a:gd name="connsiteX6" fmla="*/ 0 w 388637"/>
                  <a:gd name="connsiteY6" fmla="*/ 70740 h 423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8637" h="423426">
                    <a:moveTo>
                      <a:pt x="0" y="70740"/>
                    </a:moveTo>
                    <a:lnTo>
                      <a:pt x="64263" y="0"/>
                    </a:lnTo>
                    <a:lnTo>
                      <a:pt x="388637" y="287695"/>
                    </a:lnTo>
                    <a:lnTo>
                      <a:pt x="229324" y="423426"/>
                    </a:lnTo>
                    <a:lnTo>
                      <a:pt x="162441" y="363165"/>
                    </a:lnTo>
                    <a:lnTo>
                      <a:pt x="243150" y="287695"/>
                    </a:lnTo>
                    <a:lnTo>
                      <a:pt x="0" y="70740"/>
                    </a:lnTo>
                    <a:close/>
                  </a:path>
                </a:pathLst>
              </a:custGeom>
              <a:solidFill>
                <a:srgbClr val="92D05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9" name="Oval 78"/>
              <p:cNvSpPr/>
              <p:nvPr/>
            </p:nvSpPr>
            <p:spPr>
              <a:xfrm>
                <a:off x="4876800" y="325438"/>
                <a:ext cx="483966" cy="483966"/>
              </a:xfrm>
              <a:custGeom>
                <a:avLst/>
                <a:gdLst/>
                <a:ahLst/>
                <a:cxnLst/>
                <a:rect l="l" t="t" r="r" b="b"/>
                <a:pathLst>
                  <a:path w="483966" h="483966">
                    <a:moveTo>
                      <a:pt x="241984" y="65509"/>
                    </a:moveTo>
                    <a:cubicBezTo>
                      <a:pt x="144520" y="65509"/>
                      <a:pt x="65509" y="144520"/>
                      <a:pt x="65509" y="241984"/>
                    </a:cubicBezTo>
                    <a:cubicBezTo>
                      <a:pt x="65509" y="339448"/>
                      <a:pt x="144520" y="418459"/>
                      <a:pt x="241984" y="418459"/>
                    </a:cubicBezTo>
                    <a:cubicBezTo>
                      <a:pt x="339448" y="418459"/>
                      <a:pt x="418459" y="339448"/>
                      <a:pt x="418459" y="241984"/>
                    </a:cubicBezTo>
                    <a:cubicBezTo>
                      <a:pt x="418459" y="144520"/>
                      <a:pt x="339448" y="65509"/>
                      <a:pt x="241984" y="65509"/>
                    </a:cubicBezTo>
                    <a:close/>
                    <a:moveTo>
                      <a:pt x="241983" y="0"/>
                    </a:moveTo>
                    <a:cubicBezTo>
                      <a:pt x="375627" y="0"/>
                      <a:pt x="483966" y="108339"/>
                      <a:pt x="483966" y="241983"/>
                    </a:cubicBezTo>
                    <a:cubicBezTo>
                      <a:pt x="483966" y="375627"/>
                      <a:pt x="375627" y="483966"/>
                      <a:pt x="241983" y="483966"/>
                    </a:cubicBezTo>
                    <a:cubicBezTo>
                      <a:pt x="108339" y="483966"/>
                      <a:pt x="0" y="375627"/>
                      <a:pt x="0" y="241983"/>
                    </a:cubicBezTo>
                    <a:cubicBezTo>
                      <a:pt x="0" y="108339"/>
                      <a:pt x="108339" y="0"/>
                      <a:pt x="241983" y="0"/>
                    </a:cubicBezTo>
                    <a:close/>
                  </a:path>
                </a:pathLst>
              </a:custGeom>
              <a:solidFill>
                <a:srgbClr val="92D05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67" name="Oval 194"/>
          <p:cNvSpPr/>
          <p:nvPr/>
        </p:nvSpPr>
        <p:spPr>
          <a:xfrm>
            <a:off x="6955971" y="1717938"/>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452407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77"/>
                                        </p:tgtEl>
                                        <p:attrNameLst>
                                          <p:attrName>style.visibility</p:attrName>
                                        </p:attrNameLst>
                                      </p:cBhvr>
                                      <p:to>
                                        <p:strVal val="visible"/>
                                      </p:to>
                                    </p:set>
                                    <p:animEffect transition="in" filter="wipe(right)">
                                      <p:cBhvr>
                                        <p:cTn id="7" dur="500"/>
                                        <p:tgtEl>
                                          <p:spTgt spid="7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74"/>
                                        </p:tgtEl>
                                        <p:attrNameLst>
                                          <p:attrName>style.visibility</p:attrName>
                                        </p:attrNameLst>
                                      </p:cBhvr>
                                      <p:to>
                                        <p:strVal val="visible"/>
                                      </p:to>
                                    </p:set>
                                    <p:animEffect transition="in" filter="wipe(right)">
                                      <p:cBhvr>
                                        <p:cTn id="12" dur="500"/>
                                        <p:tgtEl>
                                          <p:spTgt spid="74"/>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60"/>
                                        </p:tgtEl>
                                        <p:attrNameLst>
                                          <p:attrName>style.visibility</p:attrName>
                                        </p:attrNameLst>
                                      </p:cBhvr>
                                      <p:to>
                                        <p:strVal val="visible"/>
                                      </p:to>
                                    </p:set>
                                    <p:animEffect transition="in" filter="fade">
                                      <p:cBhvr>
                                        <p:cTn id="16" dur="500"/>
                                        <p:tgtEl>
                                          <p:spTgt spid="60"/>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76"/>
                                        </p:tgtEl>
                                        <p:attrNameLst>
                                          <p:attrName>style.visibility</p:attrName>
                                        </p:attrNameLst>
                                      </p:cBhvr>
                                      <p:to>
                                        <p:strVal val="visible"/>
                                      </p:to>
                                    </p:set>
                                    <p:animEffect transition="in" filter="wipe(left)">
                                      <p:cBhvr>
                                        <p:cTn id="21" dur="500"/>
                                        <p:tgtEl>
                                          <p:spTgt spid="76"/>
                                        </p:tgtEl>
                                      </p:cBhvr>
                                    </p:animEffect>
                                  </p:childTnLst>
                                </p:cTn>
                              </p:par>
                            </p:childTnLst>
                          </p:cTn>
                        </p:par>
                        <p:par>
                          <p:cTn id="22" fill="hold">
                            <p:stCondLst>
                              <p:cond delay="500"/>
                            </p:stCondLst>
                            <p:childTnLst>
                              <p:par>
                                <p:cTn id="23" presetID="22" presetClass="entr" presetSubtype="2" fill="hold" nodeType="afterEffect">
                                  <p:stCondLst>
                                    <p:cond delay="0"/>
                                  </p:stCondLst>
                                  <p:childTnLst>
                                    <p:set>
                                      <p:cBhvr>
                                        <p:cTn id="24" dur="1" fill="hold">
                                          <p:stCondLst>
                                            <p:cond delay="0"/>
                                          </p:stCondLst>
                                        </p:cTn>
                                        <p:tgtEl>
                                          <p:spTgt spid="75"/>
                                        </p:tgtEl>
                                        <p:attrNameLst>
                                          <p:attrName>style.visibility</p:attrName>
                                        </p:attrNameLst>
                                      </p:cBhvr>
                                      <p:to>
                                        <p:strVal val="visible"/>
                                      </p:to>
                                    </p:set>
                                    <p:animEffect transition="in" filter="wipe(right)">
                                      <p:cBhvr>
                                        <p:cTn id="25" dur="500"/>
                                        <p:tgtEl>
                                          <p:spTgt spid="75"/>
                                        </p:tgtEl>
                                      </p:cBhvr>
                                    </p:animEffect>
                                  </p:childTnLst>
                                </p:cTn>
                              </p:par>
                            </p:childTnLst>
                          </p:cTn>
                        </p:par>
                        <p:par>
                          <p:cTn id="26" fill="hold">
                            <p:stCondLst>
                              <p:cond delay="1000"/>
                            </p:stCondLst>
                            <p:childTnLst>
                              <p:par>
                                <p:cTn id="27" presetID="10" presetClass="entr" presetSubtype="0" fill="hold" nodeType="afterEffect">
                                  <p:stCondLst>
                                    <p:cond delay="0"/>
                                  </p:stCondLst>
                                  <p:childTnLst>
                                    <p:set>
                                      <p:cBhvr>
                                        <p:cTn id="28" dur="1" fill="hold">
                                          <p:stCondLst>
                                            <p:cond delay="0"/>
                                          </p:stCondLst>
                                        </p:cTn>
                                        <p:tgtEl>
                                          <p:spTgt spid="59"/>
                                        </p:tgtEl>
                                        <p:attrNameLst>
                                          <p:attrName>style.visibility</p:attrName>
                                        </p:attrNameLst>
                                      </p:cBhvr>
                                      <p:to>
                                        <p:strVal val="visible"/>
                                      </p:to>
                                    </p:set>
                                    <p:animEffect transition="in" filter="fade">
                                      <p:cBhvr>
                                        <p:cTn id="29" dur="500"/>
                                        <p:tgtEl>
                                          <p:spTgt spid="59"/>
                                        </p:tgtEl>
                                      </p:cBhvr>
                                    </p:animEffect>
                                  </p:childTnLst>
                                </p:cTn>
                              </p:par>
                            </p:childTnLst>
                          </p:cTn>
                        </p:par>
                        <p:par>
                          <p:cTn id="30" fill="hold">
                            <p:stCondLst>
                              <p:cond delay="1500"/>
                            </p:stCondLst>
                            <p:childTnLst>
                              <p:par>
                                <p:cTn id="31" presetID="10" presetClass="entr" presetSubtype="0" fill="hold" nodeType="afterEffect">
                                  <p:stCondLst>
                                    <p:cond delay="0"/>
                                  </p:stCondLst>
                                  <p:childTnLst>
                                    <p:set>
                                      <p:cBhvr>
                                        <p:cTn id="32" dur="1" fill="hold">
                                          <p:stCondLst>
                                            <p:cond delay="0"/>
                                          </p:stCondLst>
                                        </p:cTn>
                                        <p:tgtEl>
                                          <p:spTgt spid="86"/>
                                        </p:tgtEl>
                                        <p:attrNameLst>
                                          <p:attrName>style.visibility</p:attrName>
                                        </p:attrNameLst>
                                      </p:cBhvr>
                                      <p:to>
                                        <p:strVal val="visible"/>
                                      </p:to>
                                    </p:set>
                                    <p:animEffect transition="in" filter="fade">
                                      <p:cBhvr>
                                        <p:cTn id="33" dur="500"/>
                                        <p:tgtEl>
                                          <p:spTgt spid="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366713" y="325438"/>
            <a:ext cx="8410575" cy="460375"/>
          </a:xfrm>
        </p:spPr>
        <p:txBody>
          <a:bodyPr/>
          <a:lstStyle/>
          <a:p>
            <a:r>
              <a:rPr lang="en-US" sz="2800" dirty="0">
                <a:solidFill>
                  <a:srgbClr val="2C95DD"/>
                </a:solidFill>
              </a:rPr>
              <a:t>HA 3 - VMs are Monitored</a:t>
            </a:r>
          </a:p>
        </p:txBody>
      </p:sp>
      <p:sp>
        <p:nvSpPr>
          <p:cNvPr id="4" name="Rounded Rectangle 3"/>
          <p:cNvSpPr/>
          <p:nvPr/>
        </p:nvSpPr>
        <p:spPr>
          <a:xfrm>
            <a:off x="366713" y="971550"/>
            <a:ext cx="5576887" cy="3428999"/>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5" name="Rounded Rectangle 4"/>
          <p:cNvSpPr/>
          <p:nvPr/>
        </p:nvSpPr>
        <p:spPr>
          <a:xfrm>
            <a:off x="5943600" y="971550"/>
            <a:ext cx="2856952" cy="3428999"/>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6" name="Rectangle 5"/>
          <p:cNvSpPr/>
          <p:nvPr/>
        </p:nvSpPr>
        <p:spPr>
          <a:xfrm>
            <a:off x="6990119" y="4031218"/>
            <a:ext cx="1696681" cy="369332"/>
          </a:xfrm>
          <a:prstGeom prst="rect">
            <a:avLst/>
          </a:prstGeom>
        </p:spPr>
        <p:txBody>
          <a:bodyPr wrap="square">
            <a:spAutoFit/>
          </a:bodyPr>
          <a:lstStyle/>
          <a:p>
            <a:pPr algn="r" fontAlgn="auto">
              <a:spcBef>
                <a:spcPts val="0"/>
              </a:spcBef>
              <a:spcAft>
                <a:spcPts val="0"/>
              </a:spcAft>
            </a:pPr>
            <a:r>
              <a:rPr lang="en-US" dirty="0" err="1" smtClean="0">
                <a:solidFill>
                  <a:prstClr val="black"/>
                </a:solidFill>
                <a:latin typeface="Calibri"/>
              </a:rPr>
              <a:t>IaaS</a:t>
            </a:r>
            <a:endParaRPr lang="en-US" dirty="0">
              <a:solidFill>
                <a:prstClr val="black"/>
              </a:solidFill>
              <a:latin typeface="Calibri"/>
            </a:endParaRPr>
          </a:p>
        </p:txBody>
      </p:sp>
      <p:sp>
        <p:nvSpPr>
          <p:cNvPr id="7" name="Rectangle 6"/>
          <p:cNvSpPr/>
          <p:nvPr/>
        </p:nvSpPr>
        <p:spPr>
          <a:xfrm>
            <a:off x="2362200" y="4031218"/>
            <a:ext cx="3487929" cy="369332"/>
          </a:xfrm>
          <a:prstGeom prst="rect">
            <a:avLst/>
          </a:prstGeom>
        </p:spPr>
        <p:txBody>
          <a:bodyPr wrap="square">
            <a:spAutoFit/>
          </a:bodyPr>
          <a:lstStyle/>
          <a:p>
            <a:pPr algn="r" fontAlgn="auto">
              <a:spcBef>
                <a:spcPts val="0"/>
              </a:spcBef>
              <a:spcAft>
                <a:spcPts val="0"/>
              </a:spcAft>
            </a:pPr>
            <a:r>
              <a:rPr lang="en-US" dirty="0" smtClean="0">
                <a:solidFill>
                  <a:prstClr val="black"/>
                </a:solidFill>
                <a:latin typeface="Calibri"/>
              </a:rPr>
              <a:t>Pivotal CF Operations Manager</a:t>
            </a:r>
            <a:endParaRPr lang="en-US" dirty="0">
              <a:solidFill>
                <a:prstClr val="black"/>
              </a:solidFill>
              <a:latin typeface="Calibri"/>
            </a:endParaRPr>
          </a:p>
        </p:txBody>
      </p:sp>
      <p:sp>
        <p:nvSpPr>
          <p:cNvPr id="8" name="Rounded Rectangle 7"/>
          <p:cNvSpPr>
            <a:spLocks noChangeArrowheads="1"/>
          </p:cNvSpPr>
          <p:nvPr/>
        </p:nvSpPr>
        <p:spPr bwMode="auto">
          <a:xfrm>
            <a:off x="8153400" y="57150"/>
            <a:ext cx="914399" cy="278034"/>
          </a:xfrm>
          <a:prstGeom prst="roundRect">
            <a:avLst>
              <a:gd name="adj" fmla="val 16667"/>
            </a:avLst>
          </a:prstGeom>
          <a:solidFill>
            <a:schemeClr val="accent3"/>
          </a:solidFill>
          <a:ln w="19050">
            <a:solidFill>
              <a:schemeClr val="bg1"/>
            </a:solidFill>
            <a:round/>
            <a:headEnd/>
            <a:tailEnd/>
          </a:ln>
          <a:effectLst>
            <a:outerShdw blurRad="40000" dist="20000" dir="5400000" rotWithShape="0">
              <a:srgbClr val="808080">
                <a:alpha val="37999"/>
              </a:srgbClr>
            </a:outerShdw>
          </a:effectLst>
        </p:spPr>
        <p:txBody>
          <a:bodyPr anchor="ctr"/>
          <a:lstStyle/>
          <a:p>
            <a:pPr algn="ctr" fontAlgn="auto">
              <a:spcBef>
                <a:spcPts val="0"/>
              </a:spcBef>
              <a:spcAft>
                <a:spcPts val="0"/>
              </a:spcAft>
              <a:defRPr/>
            </a:pPr>
            <a:r>
              <a:rPr lang="en-US" sz="1200" dirty="0" err="1" smtClean="0">
                <a:solidFill>
                  <a:schemeClr val="lt1"/>
                </a:solidFill>
              </a:rPr>
              <a:t>PaaS</a:t>
            </a:r>
            <a:r>
              <a:rPr lang="en-US" sz="1200" dirty="0" smtClean="0">
                <a:solidFill>
                  <a:schemeClr val="lt1"/>
                </a:solidFill>
              </a:rPr>
              <a:t> Ops</a:t>
            </a:r>
            <a:endParaRPr lang="en-US" sz="1200" dirty="0">
              <a:solidFill>
                <a:schemeClr val="lt1"/>
              </a:solidFill>
              <a:latin typeface="+mn-lt"/>
              <a:ea typeface="+mn-ea"/>
            </a:endParaRPr>
          </a:p>
        </p:txBody>
      </p:sp>
      <p:grpSp>
        <p:nvGrpSpPr>
          <p:cNvPr id="9" name="Group 8"/>
          <p:cNvGrpSpPr/>
          <p:nvPr/>
        </p:nvGrpSpPr>
        <p:grpSpPr>
          <a:xfrm>
            <a:off x="6168884" y="1215518"/>
            <a:ext cx="2406385" cy="807464"/>
            <a:chOff x="6168884" y="1428750"/>
            <a:chExt cx="2406385" cy="807464"/>
          </a:xfrm>
        </p:grpSpPr>
        <p:sp>
          <p:nvSpPr>
            <p:cNvPr id="10" name="Rounded Rectangle 9"/>
            <p:cNvSpPr>
              <a:spLocks noChangeArrowheads="1"/>
            </p:cNvSpPr>
            <p:nvPr/>
          </p:nvSpPr>
          <p:spPr bwMode="auto">
            <a:xfrm>
              <a:off x="6168884" y="1428750"/>
              <a:ext cx="2406385" cy="8074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0" rIns="0" bIns="91440" anchor="b" anchorCtr="0"/>
            <a:lstStyle/>
            <a:p>
              <a:pPr algn="ctr" fontAlgn="auto">
                <a:spcBef>
                  <a:spcPts val="0"/>
                </a:spcBef>
                <a:spcAft>
                  <a:spcPts val="0"/>
                </a:spcAft>
                <a:defRPr/>
              </a:pPr>
              <a:r>
                <a:rPr lang="en-US" sz="1200" b="1" dirty="0" smtClean="0">
                  <a:solidFill>
                    <a:schemeClr val="bg1"/>
                  </a:solidFill>
                  <a:latin typeface="+mn-lt"/>
                  <a:ea typeface="+mn-ea"/>
                </a:rPr>
                <a:t>BBS</a:t>
              </a:r>
              <a:endParaRPr lang="en-US" sz="1200" b="1" dirty="0">
                <a:solidFill>
                  <a:schemeClr val="bg1"/>
                </a:solidFill>
                <a:latin typeface="+mn-lt"/>
                <a:ea typeface="+mn-ea"/>
              </a:endParaRPr>
            </a:p>
          </p:txBody>
        </p:sp>
        <p:sp>
          <p:nvSpPr>
            <p:cNvPr id="11" name="Rounded Rectangle 10"/>
            <p:cNvSpPr/>
            <p:nvPr/>
          </p:nvSpPr>
          <p:spPr>
            <a:xfrm>
              <a:off x="6248400" y="1504950"/>
              <a:ext cx="609600" cy="228600"/>
            </a:xfrm>
            <a:prstGeom prst="roundRect">
              <a:avLst/>
            </a:prstGeom>
            <a:solidFill>
              <a:srgbClr val="00685D"/>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smtClean="0"/>
                <a:t>AGENT</a:t>
              </a:r>
              <a:endParaRPr lang="en-US" sz="1000" b="1" dirty="0"/>
            </a:p>
          </p:txBody>
        </p:sp>
        <p:grpSp>
          <p:nvGrpSpPr>
            <p:cNvPr id="13" name="Group 12"/>
            <p:cNvGrpSpPr/>
            <p:nvPr/>
          </p:nvGrpSpPr>
          <p:grpSpPr>
            <a:xfrm>
              <a:off x="8176597" y="1504950"/>
              <a:ext cx="333374" cy="228600"/>
              <a:chOff x="7558089" y="1504950"/>
              <a:chExt cx="333374" cy="228600"/>
            </a:xfrm>
          </p:grpSpPr>
          <p:sp>
            <p:nvSpPr>
              <p:cNvPr id="14" name="Rounded Rectangle 13"/>
              <p:cNvSpPr/>
              <p:nvPr/>
            </p:nvSpPr>
            <p:spPr>
              <a:xfrm>
                <a:off x="7573959" y="1504950"/>
                <a:ext cx="304800" cy="228600"/>
              </a:xfrm>
              <a:prstGeom prst="round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000" b="1" dirty="0"/>
              </a:p>
            </p:txBody>
          </p:sp>
          <p:sp>
            <p:nvSpPr>
              <p:cNvPr id="15" name="Freeform 14"/>
              <p:cNvSpPr/>
              <p:nvPr/>
            </p:nvSpPr>
            <p:spPr>
              <a:xfrm>
                <a:off x="7558089" y="1524000"/>
                <a:ext cx="333374" cy="188119"/>
              </a:xfrm>
              <a:custGeom>
                <a:avLst/>
                <a:gdLst>
                  <a:gd name="connsiteX0" fmla="*/ 0 w 172064"/>
                  <a:gd name="connsiteY0" fmla="*/ 68826 h 132736"/>
                  <a:gd name="connsiteX1" fmla="*/ 51619 w 172064"/>
                  <a:gd name="connsiteY1" fmla="*/ 68826 h 132736"/>
                  <a:gd name="connsiteX2" fmla="*/ 61452 w 172064"/>
                  <a:gd name="connsiteY2" fmla="*/ 19665 h 132736"/>
                  <a:gd name="connsiteX3" fmla="*/ 76200 w 172064"/>
                  <a:gd name="connsiteY3" fmla="*/ 110613 h 132736"/>
                  <a:gd name="connsiteX4" fmla="*/ 88490 w 172064"/>
                  <a:gd name="connsiteY4" fmla="*/ 63910 h 132736"/>
                  <a:gd name="connsiteX5" fmla="*/ 108155 w 172064"/>
                  <a:gd name="connsiteY5" fmla="*/ 63910 h 132736"/>
                  <a:gd name="connsiteX6" fmla="*/ 120445 w 172064"/>
                  <a:gd name="connsiteY6" fmla="*/ 0 h 132736"/>
                  <a:gd name="connsiteX7" fmla="*/ 135194 w 172064"/>
                  <a:gd name="connsiteY7" fmla="*/ 132736 h 132736"/>
                  <a:gd name="connsiteX8" fmla="*/ 145026 w 172064"/>
                  <a:gd name="connsiteY8" fmla="*/ 58994 h 132736"/>
                  <a:gd name="connsiteX9" fmla="*/ 169606 w 172064"/>
                  <a:gd name="connsiteY9" fmla="*/ 58994 h 132736"/>
                  <a:gd name="connsiteX10" fmla="*/ 172064 w 172064"/>
                  <a:gd name="connsiteY10" fmla="*/ 61452 h 132736"/>
                  <a:gd name="connsiteX0" fmla="*/ 0 w 161775"/>
                  <a:gd name="connsiteY0" fmla="*/ 68826 h 132736"/>
                  <a:gd name="connsiteX1" fmla="*/ 41330 w 161775"/>
                  <a:gd name="connsiteY1" fmla="*/ 68826 h 132736"/>
                  <a:gd name="connsiteX2" fmla="*/ 51163 w 161775"/>
                  <a:gd name="connsiteY2" fmla="*/ 19665 h 132736"/>
                  <a:gd name="connsiteX3" fmla="*/ 65911 w 161775"/>
                  <a:gd name="connsiteY3" fmla="*/ 110613 h 132736"/>
                  <a:gd name="connsiteX4" fmla="*/ 78201 w 161775"/>
                  <a:gd name="connsiteY4" fmla="*/ 63910 h 132736"/>
                  <a:gd name="connsiteX5" fmla="*/ 97866 w 161775"/>
                  <a:gd name="connsiteY5" fmla="*/ 63910 h 132736"/>
                  <a:gd name="connsiteX6" fmla="*/ 110156 w 161775"/>
                  <a:gd name="connsiteY6" fmla="*/ 0 h 132736"/>
                  <a:gd name="connsiteX7" fmla="*/ 124905 w 161775"/>
                  <a:gd name="connsiteY7" fmla="*/ 132736 h 132736"/>
                  <a:gd name="connsiteX8" fmla="*/ 134737 w 161775"/>
                  <a:gd name="connsiteY8" fmla="*/ 58994 h 132736"/>
                  <a:gd name="connsiteX9" fmla="*/ 159317 w 161775"/>
                  <a:gd name="connsiteY9" fmla="*/ 58994 h 132736"/>
                  <a:gd name="connsiteX10" fmla="*/ 161775 w 161775"/>
                  <a:gd name="connsiteY10" fmla="*/ 61452 h 132736"/>
                  <a:gd name="connsiteX0" fmla="*/ 0 w 147370"/>
                  <a:gd name="connsiteY0" fmla="*/ 70885 h 132736"/>
                  <a:gd name="connsiteX1" fmla="*/ 26925 w 147370"/>
                  <a:gd name="connsiteY1" fmla="*/ 68826 h 132736"/>
                  <a:gd name="connsiteX2" fmla="*/ 36758 w 147370"/>
                  <a:gd name="connsiteY2" fmla="*/ 19665 h 132736"/>
                  <a:gd name="connsiteX3" fmla="*/ 51506 w 147370"/>
                  <a:gd name="connsiteY3" fmla="*/ 110613 h 132736"/>
                  <a:gd name="connsiteX4" fmla="*/ 63796 w 147370"/>
                  <a:gd name="connsiteY4" fmla="*/ 63910 h 132736"/>
                  <a:gd name="connsiteX5" fmla="*/ 83461 w 147370"/>
                  <a:gd name="connsiteY5" fmla="*/ 63910 h 132736"/>
                  <a:gd name="connsiteX6" fmla="*/ 95751 w 147370"/>
                  <a:gd name="connsiteY6" fmla="*/ 0 h 132736"/>
                  <a:gd name="connsiteX7" fmla="*/ 110500 w 147370"/>
                  <a:gd name="connsiteY7" fmla="*/ 132736 h 132736"/>
                  <a:gd name="connsiteX8" fmla="*/ 120332 w 147370"/>
                  <a:gd name="connsiteY8" fmla="*/ 58994 h 132736"/>
                  <a:gd name="connsiteX9" fmla="*/ 144912 w 147370"/>
                  <a:gd name="connsiteY9" fmla="*/ 58994 h 132736"/>
                  <a:gd name="connsiteX10" fmla="*/ 147370 w 147370"/>
                  <a:gd name="connsiteY10" fmla="*/ 61452 h 132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370" h="132736">
                    <a:moveTo>
                      <a:pt x="0" y="70885"/>
                    </a:moveTo>
                    <a:lnTo>
                      <a:pt x="26925" y="68826"/>
                    </a:lnTo>
                    <a:lnTo>
                      <a:pt x="36758" y="19665"/>
                    </a:lnTo>
                    <a:lnTo>
                      <a:pt x="51506" y="110613"/>
                    </a:lnTo>
                    <a:lnTo>
                      <a:pt x="63796" y="63910"/>
                    </a:lnTo>
                    <a:lnTo>
                      <a:pt x="83461" y="63910"/>
                    </a:lnTo>
                    <a:lnTo>
                      <a:pt x="95751" y="0"/>
                    </a:lnTo>
                    <a:lnTo>
                      <a:pt x="110500" y="132736"/>
                    </a:lnTo>
                    <a:lnTo>
                      <a:pt x="120332" y="58994"/>
                    </a:lnTo>
                    <a:lnTo>
                      <a:pt x="144912" y="58994"/>
                    </a:lnTo>
                    <a:lnTo>
                      <a:pt x="147370" y="61452"/>
                    </a:lnTo>
                  </a:path>
                </a:pathLst>
              </a:custGeom>
              <a:noFill/>
              <a:ln w="19050">
                <a:solidFill>
                  <a:srgbClr val="3392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6" name="Group 15"/>
          <p:cNvGrpSpPr/>
          <p:nvPr/>
        </p:nvGrpSpPr>
        <p:grpSpPr>
          <a:xfrm>
            <a:off x="6168884" y="2198434"/>
            <a:ext cx="2406385" cy="807464"/>
            <a:chOff x="6168884" y="2297686"/>
            <a:chExt cx="2406385" cy="807464"/>
          </a:xfrm>
        </p:grpSpPr>
        <p:sp>
          <p:nvSpPr>
            <p:cNvPr id="17" name="Rounded Rectangle 16"/>
            <p:cNvSpPr>
              <a:spLocks noChangeArrowheads="1"/>
            </p:cNvSpPr>
            <p:nvPr/>
          </p:nvSpPr>
          <p:spPr bwMode="auto">
            <a:xfrm>
              <a:off x="6168884" y="2297686"/>
              <a:ext cx="2406385" cy="8074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0" rIns="0" bIns="91440" anchor="b" anchorCtr="0"/>
            <a:lstStyle/>
            <a:p>
              <a:pPr algn="ctr" fontAlgn="auto">
                <a:spcBef>
                  <a:spcPts val="0"/>
                </a:spcBef>
                <a:spcAft>
                  <a:spcPts val="0"/>
                </a:spcAft>
                <a:defRPr/>
              </a:pPr>
              <a:r>
                <a:rPr lang="en-US" sz="1200" b="1" dirty="0" smtClean="0">
                  <a:solidFill>
                    <a:schemeClr val="bg1"/>
                  </a:solidFill>
                  <a:latin typeface="+mn-lt"/>
                  <a:ea typeface="+mn-ea"/>
                </a:rPr>
                <a:t>      </a:t>
              </a:r>
              <a:r>
                <a:rPr lang="en-US" sz="1200" b="1" dirty="0" smtClean="0">
                  <a:solidFill>
                    <a:schemeClr val="bg1"/>
                  </a:solidFill>
                </a:rPr>
                <a:t>CELL</a:t>
              </a:r>
              <a:endParaRPr lang="en-US" sz="1200" b="1" dirty="0">
                <a:solidFill>
                  <a:schemeClr val="bg1"/>
                </a:solidFill>
                <a:latin typeface="+mn-lt"/>
                <a:ea typeface="+mn-ea"/>
              </a:endParaRPr>
            </a:p>
          </p:txBody>
        </p:sp>
        <p:sp>
          <p:nvSpPr>
            <p:cNvPr id="18" name="Oval 170"/>
            <p:cNvSpPr/>
            <p:nvPr/>
          </p:nvSpPr>
          <p:spPr>
            <a:xfrm>
              <a:off x="7056169" y="2806782"/>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ed Rectangle 18"/>
            <p:cNvSpPr/>
            <p:nvPr/>
          </p:nvSpPr>
          <p:spPr>
            <a:xfrm>
              <a:off x="6248400" y="2373886"/>
              <a:ext cx="609600" cy="228600"/>
            </a:xfrm>
            <a:prstGeom prst="roundRect">
              <a:avLst/>
            </a:prstGeom>
            <a:solidFill>
              <a:srgbClr val="00685D"/>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smtClean="0"/>
                <a:t>AGENT</a:t>
              </a:r>
              <a:endParaRPr lang="en-US" sz="1000" b="1" dirty="0"/>
            </a:p>
          </p:txBody>
        </p:sp>
        <p:grpSp>
          <p:nvGrpSpPr>
            <p:cNvPr id="20" name="Group 19"/>
            <p:cNvGrpSpPr/>
            <p:nvPr/>
          </p:nvGrpSpPr>
          <p:grpSpPr>
            <a:xfrm>
              <a:off x="8176597" y="2373886"/>
              <a:ext cx="333374" cy="228600"/>
              <a:chOff x="7558089" y="1504950"/>
              <a:chExt cx="333374" cy="228600"/>
            </a:xfrm>
          </p:grpSpPr>
          <p:sp>
            <p:nvSpPr>
              <p:cNvPr id="21" name="Rounded Rectangle 20"/>
              <p:cNvSpPr/>
              <p:nvPr/>
            </p:nvSpPr>
            <p:spPr>
              <a:xfrm>
                <a:off x="7573959" y="1504950"/>
                <a:ext cx="304800" cy="228600"/>
              </a:xfrm>
              <a:prstGeom prst="round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000" b="1" dirty="0"/>
              </a:p>
            </p:txBody>
          </p:sp>
          <p:sp>
            <p:nvSpPr>
              <p:cNvPr id="22" name="Freeform 21"/>
              <p:cNvSpPr/>
              <p:nvPr/>
            </p:nvSpPr>
            <p:spPr>
              <a:xfrm>
                <a:off x="7558089" y="1524000"/>
                <a:ext cx="333374" cy="188119"/>
              </a:xfrm>
              <a:custGeom>
                <a:avLst/>
                <a:gdLst>
                  <a:gd name="connsiteX0" fmla="*/ 0 w 172064"/>
                  <a:gd name="connsiteY0" fmla="*/ 68826 h 132736"/>
                  <a:gd name="connsiteX1" fmla="*/ 51619 w 172064"/>
                  <a:gd name="connsiteY1" fmla="*/ 68826 h 132736"/>
                  <a:gd name="connsiteX2" fmla="*/ 61452 w 172064"/>
                  <a:gd name="connsiteY2" fmla="*/ 19665 h 132736"/>
                  <a:gd name="connsiteX3" fmla="*/ 76200 w 172064"/>
                  <a:gd name="connsiteY3" fmla="*/ 110613 h 132736"/>
                  <a:gd name="connsiteX4" fmla="*/ 88490 w 172064"/>
                  <a:gd name="connsiteY4" fmla="*/ 63910 h 132736"/>
                  <a:gd name="connsiteX5" fmla="*/ 108155 w 172064"/>
                  <a:gd name="connsiteY5" fmla="*/ 63910 h 132736"/>
                  <a:gd name="connsiteX6" fmla="*/ 120445 w 172064"/>
                  <a:gd name="connsiteY6" fmla="*/ 0 h 132736"/>
                  <a:gd name="connsiteX7" fmla="*/ 135194 w 172064"/>
                  <a:gd name="connsiteY7" fmla="*/ 132736 h 132736"/>
                  <a:gd name="connsiteX8" fmla="*/ 145026 w 172064"/>
                  <a:gd name="connsiteY8" fmla="*/ 58994 h 132736"/>
                  <a:gd name="connsiteX9" fmla="*/ 169606 w 172064"/>
                  <a:gd name="connsiteY9" fmla="*/ 58994 h 132736"/>
                  <a:gd name="connsiteX10" fmla="*/ 172064 w 172064"/>
                  <a:gd name="connsiteY10" fmla="*/ 61452 h 132736"/>
                  <a:gd name="connsiteX0" fmla="*/ 0 w 161775"/>
                  <a:gd name="connsiteY0" fmla="*/ 68826 h 132736"/>
                  <a:gd name="connsiteX1" fmla="*/ 41330 w 161775"/>
                  <a:gd name="connsiteY1" fmla="*/ 68826 h 132736"/>
                  <a:gd name="connsiteX2" fmla="*/ 51163 w 161775"/>
                  <a:gd name="connsiteY2" fmla="*/ 19665 h 132736"/>
                  <a:gd name="connsiteX3" fmla="*/ 65911 w 161775"/>
                  <a:gd name="connsiteY3" fmla="*/ 110613 h 132736"/>
                  <a:gd name="connsiteX4" fmla="*/ 78201 w 161775"/>
                  <a:gd name="connsiteY4" fmla="*/ 63910 h 132736"/>
                  <a:gd name="connsiteX5" fmla="*/ 97866 w 161775"/>
                  <a:gd name="connsiteY5" fmla="*/ 63910 h 132736"/>
                  <a:gd name="connsiteX6" fmla="*/ 110156 w 161775"/>
                  <a:gd name="connsiteY6" fmla="*/ 0 h 132736"/>
                  <a:gd name="connsiteX7" fmla="*/ 124905 w 161775"/>
                  <a:gd name="connsiteY7" fmla="*/ 132736 h 132736"/>
                  <a:gd name="connsiteX8" fmla="*/ 134737 w 161775"/>
                  <a:gd name="connsiteY8" fmla="*/ 58994 h 132736"/>
                  <a:gd name="connsiteX9" fmla="*/ 159317 w 161775"/>
                  <a:gd name="connsiteY9" fmla="*/ 58994 h 132736"/>
                  <a:gd name="connsiteX10" fmla="*/ 161775 w 161775"/>
                  <a:gd name="connsiteY10" fmla="*/ 61452 h 132736"/>
                  <a:gd name="connsiteX0" fmla="*/ 0 w 147370"/>
                  <a:gd name="connsiteY0" fmla="*/ 70885 h 132736"/>
                  <a:gd name="connsiteX1" fmla="*/ 26925 w 147370"/>
                  <a:gd name="connsiteY1" fmla="*/ 68826 h 132736"/>
                  <a:gd name="connsiteX2" fmla="*/ 36758 w 147370"/>
                  <a:gd name="connsiteY2" fmla="*/ 19665 h 132736"/>
                  <a:gd name="connsiteX3" fmla="*/ 51506 w 147370"/>
                  <a:gd name="connsiteY3" fmla="*/ 110613 h 132736"/>
                  <a:gd name="connsiteX4" fmla="*/ 63796 w 147370"/>
                  <a:gd name="connsiteY4" fmla="*/ 63910 h 132736"/>
                  <a:gd name="connsiteX5" fmla="*/ 83461 w 147370"/>
                  <a:gd name="connsiteY5" fmla="*/ 63910 h 132736"/>
                  <a:gd name="connsiteX6" fmla="*/ 95751 w 147370"/>
                  <a:gd name="connsiteY6" fmla="*/ 0 h 132736"/>
                  <a:gd name="connsiteX7" fmla="*/ 110500 w 147370"/>
                  <a:gd name="connsiteY7" fmla="*/ 132736 h 132736"/>
                  <a:gd name="connsiteX8" fmla="*/ 120332 w 147370"/>
                  <a:gd name="connsiteY8" fmla="*/ 58994 h 132736"/>
                  <a:gd name="connsiteX9" fmla="*/ 144912 w 147370"/>
                  <a:gd name="connsiteY9" fmla="*/ 58994 h 132736"/>
                  <a:gd name="connsiteX10" fmla="*/ 147370 w 147370"/>
                  <a:gd name="connsiteY10" fmla="*/ 61452 h 132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370" h="132736">
                    <a:moveTo>
                      <a:pt x="0" y="70885"/>
                    </a:moveTo>
                    <a:lnTo>
                      <a:pt x="26925" y="68826"/>
                    </a:lnTo>
                    <a:lnTo>
                      <a:pt x="36758" y="19665"/>
                    </a:lnTo>
                    <a:lnTo>
                      <a:pt x="51506" y="110613"/>
                    </a:lnTo>
                    <a:lnTo>
                      <a:pt x="63796" y="63910"/>
                    </a:lnTo>
                    <a:lnTo>
                      <a:pt x="83461" y="63910"/>
                    </a:lnTo>
                    <a:lnTo>
                      <a:pt x="95751" y="0"/>
                    </a:lnTo>
                    <a:lnTo>
                      <a:pt x="110500" y="132736"/>
                    </a:lnTo>
                    <a:lnTo>
                      <a:pt x="120332" y="58994"/>
                    </a:lnTo>
                    <a:lnTo>
                      <a:pt x="144912" y="58994"/>
                    </a:lnTo>
                    <a:lnTo>
                      <a:pt x="147370" y="61452"/>
                    </a:lnTo>
                  </a:path>
                </a:pathLst>
              </a:custGeom>
              <a:noFill/>
              <a:ln w="19050">
                <a:solidFill>
                  <a:srgbClr val="3392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3" name="Group 22"/>
          <p:cNvGrpSpPr/>
          <p:nvPr/>
        </p:nvGrpSpPr>
        <p:grpSpPr>
          <a:xfrm>
            <a:off x="6168884" y="3181350"/>
            <a:ext cx="2406385" cy="807464"/>
            <a:chOff x="6168884" y="3181350"/>
            <a:chExt cx="2406385" cy="807464"/>
          </a:xfrm>
        </p:grpSpPr>
        <p:sp>
          <p:nvSpPr>
            <p:cNvPr id="24" name="Rounded Rectangle 23"/>
            <p:cNvSpPr>
              <a:spLocks noChangeArrowheads="1"/>
            </p:cNvSpPr>
            <p:nvPr/>
          </p:nvSpPr>
          <p:spPr bwMode="auto">
            <a:xfrm>
              <a:off x="6168884" y="3181350"/>
              <a:ext cx="2406385" cy="8074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0" rIns="0" bIns="91440" anchor="b" anchorCtr="0"/>
            <a:lstStyle/>
            <a:p>
              <a:pPr algn="ctr" fontAlgn="auto">
                <a:spcBef>
                  <a:spcPts val="0"/>
                </a:spcBef>
                <a:spcAft>
                  <a:spcPts val="0"/>
                </a:spcAft>
                <a:defRPr/>
              </a:pPr>
              <a:r>
                <a:rPr lang="en-US" sz="1200" b="1" dirty="0" smtClean="0">
                  <a:solidFill>
                    <a:schemeClr val="bg1"/>
                  </a:solidFill>
                  <a:latin typeface="+mn-lt"/>
                  <a:ea typeface="+mn-ea"/>
                </a:rPr>
                <a:t>         Cloud Controller</a:t>
              </a:r>
              <a:endParaRPr lang="en-US" sz="1200" b="1" dirty="0">
                <a:solidFill>
                  <a:schemeClr val="bg1"/>
                </a:solidFill>
                <a:latin typeface="+mn-lt"/>
                <a:ea typeface="+mn-ea"/>
              </a:endParaRPr>
            </a:p>
          </p:txBody>
        </p:sp>
        <p:sp>
          <p:nvSpPr>
            <p:cNvPr id="25" name="Rectangle 76"/>
            <p:cNvSpPr/>
            <p:nvPr/>
          </p:nvSpPr>
          <p:spPr>
            <a:xfrm>
              <a:off x="6701367" y="3677679"/>
              <a:ext cx="199082" cy="265671"/>
            </a:xfrm>
            <a:custGeom>
              <a:avLst/>
              <a:gdLst/>
              <a:ahLst/>
              <a:cxnLst/>
              <a:rect l="l" t="t" r="r" b="b"/>
              <a:pathLst>
                <a:path w="661988" h="883413">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ounded Rectangle 25"/>
            <p:cNvSpPr/>
            <p:nvPr/>
          </p:nvSpPr>
          <p:spPr>
            <a:xfrm>
              <a:off x="6248400" y="3257550"/>
              <a:ext cx="609600" cy="228600"/>
            </a:xfrm>
            <a:prstGeom prst="roundRect">
              <a:avLst/>
            </a:prstGeom>
            <a:solidFill>
              <a:srgbClr val="00685D"/>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smtClean="0"/>
                <a:t>AGENT</a:t>
              </a:r>
              <a:endParaRPr lang="en-US" sz="1000" b="1" dirty="0"/>
            </a:p>
          </p:txBody>
        </p:sp>
        <p:grpSp>
          <p:nvGrpSpPr>
            <p:cNvPr id="27" name="Group 26"/>
            <p:cNvGrpSpPr/>
            <p:nvPr/>
          </p:nvGrpSpPr>
          <p:grpSpPr>
            <a:xfrm>
              <a:off x="8177852" y="3257550"/>
              <a:ext cx="333374" cy="228600"/>
              <a:chOff x="7558089" y="1504950"/>
              <a:chExt cx="333374" cy="228600"/>
            </a:xfrm>
          </p:grpSpPr>
          <p:sp>
            <p:nvSpPr>
              <p:cNvPr id="28" name="Rounded Rectangle 27"/>
              <p:cNvSpPr/>
              <p:nvPr/>
            </p:nvSpPr>
            <p:spPr>
              <a:xfrm>
                <a:off x="7573959" y="1504950"/>
                <a:ext cx="304800" cy="228600"/>
              </a:xfrm>
              <a:prstGeom prst="round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000" b="1" dirty="0"/>
              </a:p>
            </p:txBody>
          </p:sp>
          <p:sp>
            <p:nvSpPr>
              <p:cNvPr id="29" name="Freeform 28"/>
              <p:cNvSpPr/>
              <p:nvPr/>
            </p:nvSpPr>
            <p:spPr>
              <a:xfrm>
                <a:off x="7558089" y="1524000"/>
                <a:ext cx="333374" cy="188119"/>
              </a:xfrm>
              <a:custGeom>
                <a:avLst/>
                <a:gdLst>
                  <a:gd name="connsiteX0" fmla="*/ 0 w 172064"/>
                  <a:gd name="connsiteY0" fmla="*/ 68826 h 132736"/>
                  <a:gd name="connsiteX1" fmla="*/ 51619 w 172064"/>
                  <a:gd name="connsiteY1" fmla="*/ 68826 h 132736"/>
                  <a:gd name="connsiteX2" fmla="*/ 61452 w 172064"/>
                  <a:gd name="connsiteY2" fmla="*/ 19665 h 132736"/>
                  <a:gd name="connsiteX3" fmla="*/ 76200 w 172064"/>
                  <a:gd name="connsiteY3" fmla="*/ 110613 h 132736"/>
                  <a:gd name="connsiteX4" fmla="*/ 88490 w 172064"/>
                  <a:gd name="connsiteY4" fmla="*/ 63910 h 132736"/>
                  <a:gd name="connsiteX5" fmla="*/ 108155 w 172064"/>
                  <a:gd name="connsiteY5" fmla="*/ 63910 h 132736"/>
                  <a:gd name="connsiteX6" fmla="*/ 120445 w 172064"/>
                  <a:gd name="connsiteY6" fmla="*/ 0 h 132736"/>
                  <a:gd name="connsiteX7" fmla="*/ 135194 w 172064"/>
                  <a:gd name="connsiteY7" fmla="*/ 132736 h 132736"/>
                  <a:gd name="connsiteX8" fmla="*/ 145026 w 172064"/>
                  <a:gd name="connsiteY8" fmla="*/ 58994 h 132736"/>
                  <a:gd name="connsiteX9" fmla="*/ 169606 w 172064"/>
                  <a:gd name="connsiteY9" fmla="*/ 58994 h 132736"/>
                  <a:gd name="connsiteX10" fmla="*/ 172064 w 172064"/>
                  <a:gd name="connsiteY10" fmla="*/ 61452 h 132736"/>
                  <a:gd name="connsiteX0" fmla="*/ 0 w 161775"/>
                  <a:gd name="connsiteY0" fmla="*/ 68826 h 132736"/>
                  <a:gd name="connsiteX1" fmla="*/ 41330 w 161775"/>
                  <a:gd name="connsiteY1" fmla="*/ 68826 h 132736"/>
                  <a:gd name="connsiteX2" fmla="*/ 51163 w 161775"/>
                  <a:gd name="connsiteY2" fmla="*/ 19665 h 132736"/>
                  <a:gd name="connsiteX3" fmla="*/ 65911 w 161775"/>
                  <a:gd name="connsiteY3" fmla="*/ 110613 h 132736"/>
                  <a:gd name="connsiteX4" fmla="*/ 78201 w 161775"/>
                  <a:gd name="connsiteY4" fmla="*/ 63910 h 132736"/>
                  <a:gd name="connsiteX5" fmla="*/ 97866 w 161775"/>
                  <a:gd name="connsiteY5" fmla="*/ 63910 h 132736"/>
                  <a:gd name="connsiteX6" fmla="*/ 110156 w 161775"/>
                  <a:gd name="connsiteY6" fmla="*/ 0 h 132736"/>
                  <a:gd name="connsiteX7" fmla="*/ 124905 w 161775"/>
                  <a:gd name="connsiteY7" fmla="*/ 132736 h 132736"/>
                  <a:gd name="connsiteX8" fmla="*/ 134737 w 161775"/>
                  <a:gd name="connsiteY8" fmla="*/ 58994 h 132736"/>
                  <a:gd name="connsiteX9" fmla="*/ 159317 w 161775"/>
                  <a:gd name="connsiteY9" fmla="*/ 58994 h 132736"/>
                  <a:gd name="connsiteX10" fmla="*/ 161775 w 161775"/>
                  <a:gd name="connsiteY10" fmla="*/ 61452 h 132736"/>
                  <a:gd name="connsiteX0" fmla="*/ 0 w 147370"/>
                  <a:gd name="connsiteY0" fmla="*/ 70885 h 132736"/>
                  <a:gd name="connsiteX1" fmla="*/ 26925 w 147370"/>
                  <a:gd name="connsiteY1" fmla="*/ 68826 h 132736"/>
                  <a:gd name="connsiteX2" fmla="*/ 36758 w 147370"/>
                  <a:gd name="connsiteY2" fmla="*/ 19665 h 132736"/>
                  <a:gd name="connsiteX3" fmla="*/ 51506 w 147370"/>
                  <a:gd name="connsiteY3" fmla="*/ 110613 h 132736"/>
                  <a:gd name="connsiteX4" fmla="*/ 63796 w 147370"/>
                  <a:gd name="connsiteY4" fmla="*/ 63910 h 132736"/>
                  <a:gd name="connsiteX5" fmla="*/ 83461 w 147370"/>
                  <a:gd name="connsiteY5" fmla="*/ 63910 h 132736"/>
                  <a:gd name="connsiteX6" fmla="*/ 95751 w 147370"/>
                  <a:gd name="connsiteY6" fmla="*/ 0 h 132736"/>
                  <a:gd name="connsiteX7" fmla="*/ 110500 w 147370"/>
                  <a:gd name="connsiteY7" fmla="*/ 132736 h 132736"/>
                  <a:gd name="connsiteX8" fmla="*/ 120332 w 147370"/>
                  <a:gd name="connsiteY8" fmla="*/ 58994 h 132736"/>
                  <a:gd name="connsiteX9" fmla="*/ 144912 w 147370"/>
                  <a:gd name="connsiteY9" fmla="*/ 58994 h 132736"/>
                  <a:gd name="connsiteX10" fmla="*/ 147370 w 147370"/>
                  <a:gd name="connsiteY10" fmla="*/ 61452 h 132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370" h="132736">
                    <a:moveTo>
                      <a:pt x="0" y="70885"/>
                    </a:moveTo>
                    <a:lnTo>
                      <a:pt x="26925" y="68826"/>
                    </a:lnTo>
                    <a:lnTo>
                      <a:pt x="36758" y="19665"/>
                    </a:lnTo>
                    <a:lnTo>
                      <a:pt x="51506" y="110613"/>
                    </a:lnTo>
                    <a:lnTo>
                      <a:pt x="63796" y="63910"/>
                    </a:lnTo>
                    <a:lnTo>
                      <a:pt x="83461" y="63910"/>
                    </a:lnTo>
                    <a:lnTo>
                      <a:pt x="95751" y="0"/>
                    </a:lnTo>
                    <a:lnTo>
                      <a:pt x="110500" y="132736"/>
                    </a:lnTo>
                    <a:lnTo>
                      <a:pt x="120332" y="58994"/>
                    </a:lnTo>
                    <a:lnTo>
                      <a:pt x="144912" y="58994"/>
                    </a:lnTo>
                    <a:lnTo>
                      <a:pt x="147370" y="61452"/>
                    </a:lnTo>
                  </a:path>
                </a:pathLst>
              </a:custGeom>
              <a:noFill/>
              <a:ln w="19050">
                <a:solidFill>
                  <a:srgbClr val="3392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30" name="Group 29"/>
          <p:cNvGrpSpPr/>
          <p:nvPr/>
        </p:nvGrpSpPr>
        <p:grpSpPr>
          <a:xfrm>
            <a:off x="3686175" y="2464186"/>
            <a:ext cx="1838202" cy="443726"/>
            <a:chOff x="3429000" y="2464186"/>
            <a:chExt cx="1838202" cy="443726"/>
          </a:xfrm>
        </p:grpSpPr>
        <p:sp>
          <p:nvSpPr>
            <p:cNvPr id="31" name="Rounded Rectangle 30"/>
            <p:cNvSpPr>
              <a:spLocks noChangeArrowheads="1"/>
            </p:cNvSpPr>
            <p:nvPr/>
          </p:nvSpPr>
          <p:spPr bwMode="auto">
            <a:xfrm>
              <a:off x="3429000" y="2464186"/>
              <a:ext cx="18382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     Message Bus</a:t>
              </a:r>
              <a:endParaRPr lang="en-US" sz="1200" b="1" dirty="0">
                <a:solidFill>
                  <a:schemeClr val="bg1"/>
                </a:solidFill>
                <a:latin typeface="+mn-lt"/>
                <a:ea typeface="+mn-ea"/>
              </a:endParaRPr>
            </a:p>
          </p:txBody>
        </p:sp>
        <p:sp>
          <p:nvSpPr>
            <p:cNvPr id="32" name="Teardrop 133"/>
            <p:cNvSpPr/>
            <p:nvPr/>
          </p:nvSpPr>
          <p:spPr>
            <a:xfrm rot="11254553">
              <a:off x="3670461" y="2585197"/>
              <a:ext cx="239023" cy="210913"/>
            </a:xfrm>
            <a:custGeom>
              <a:avLst/>
              <a:gdLst/>
              <a:ahLst/>
              <a:cxnLst/>
              <a:rect l="l" t="t" r="r" b="b"/>
              <a:pathLst>
                <a:path w="977409" h="862463">
                  <a:moveTo>
                    <a:pt x="259894" y="587617"/>
                  </a:moveTo>
                  <a:cubicBezTo>
                    <a:pt x="303121" y="581868"/>
                    <a:pt x="333503" y="542165"/>
                    <a:pt x="327754" y="498938"/>
                  </a:cubicBezTo>
                  <a:cubicBezTo>
                    <a:pt x="322005" y="455710"/>
                    <a:pt x="282301" y="425328"/>
                    <a:pt x="239074" y="431078"/>
                  </a:cubicBezTo>
                  <a:cubicBezTo>
                    <a:pt x="195846" y="436827"/>
                    <a:pt x="165465" y="476530"/>
                    <a:pt x="171214" y="519757"/>
                  </a:cubicBezTo>
                  <a:cubicBezTo>
                    <a:pt x="176963" y="562985"/>
                    <a:pt x="216666" y="593367"/>
                    <a:pt x="259894" y="587617"/>
                  </a:cubicBezTo>
                  <a:close/>
                  <a:moveTo>
                    <a:pt x="496117" y="556200"/>
                  </a:moveTo>
                  <a:cubicBezTo>
                    <a:pt x="539344" y="550450"/>
                    <a:pt x="569726" y="510747"/>
                    <a:pt x="563976" y="467520"/>
                  </a:cubicBezTo>
                  <a:cubicBezTo>
                    <a:pt x="558227" y="424293"/>
                    <a:pt x="518524" y="393911"/>
                    <a:pt x="475297" y="399660"/>
                  </a:cubicBezTo>
                  <a:cubicBezTo>
                    <a:pt x="432069" y="405409"/>
                    <a:pt x="401688" y="445112"/>
                    <a:pt x="407437" y="488340"/>
                  </a:cubicBezTo>
                  <a:cubicBezTo>
                    <a:pt x="413186" y="531567"/>
                    <a:pt x="452889" y="561949"/>
                    <a:pt x="496117" y="556200"/>
                  </a:cubicBezTo>
                  <a:close/>
                  <a:moveTo>
                    <a:pt x="732341" y="524782"/>
                  </a:moveTo>
                  <a:cubicBezTo>
                    <a:pt x="775568" y="519033"/>
                    <a:pt x="805950" y="479329"/>
                    <a:pt x="800200" y="436102"/>
                  </a:cubicBezTo>
                  <a:cubicBezTo>
                    <a:pt x="794451" y="392875"/>
                    <a:pt x="754748" y="362493"/>
                    <a:pt x="711521" y="368242"/>
                  </a:cubicBezTo>
                  <a:cubicBezTo>
                    <a:pt x="668293" y="373991"/>
                    <a:pt x="637912" y="413695"/>
                    <a:pt x="643661" y="456922"/>
                  </a:cubicBezTo>
                  <a:cubicBezTo>
                    <a:pt x="649410" y="500149"/>
                    <a:pt x="689113" y="530531"/>
                    <a:pt x="732341" y="524782"/>
                  </a:cubicBezTo>
                  <a:close/>
                  <a:moveTo>
                    <a:pt x="539319" y="856951"/>
                  </a:moveTo>
                  <a:cubicBezTo>
                    <a:pt x="270888" y="892653"/>
                    <a:pt x="30621" y="751209"/>
                    <a:pt x="2667" y="541027"/>
                  </a:cubicBezTo>
                  <a:cubicBezTo>
                    <a:pt x="-25288" y="330846"/>
                    <a:pt x="169657" y="131519"/>
                    <a:pt x="438089" y="95817"/>
                  </a:cubicBezTo>
                  <a:cubicBezTo>
                    <a:pt x="491646" y="88694"/>
                    <a:pt x="544084" y="88623"/>
                    <a:pt x="593712" y="96560"/>
                  </a:cubicBezTo>
                  <a:cubicBezTo>
                    <a:pt x="709420" y="94638"/>
                    <a:pt x="825104" y="62149"/>
                    <a:pt x="940790" y="0"/>
                  </a:cubicBezTo>
                  <a:cubicBezTo>
                    <a:pt x="908291" y="72634"/>
                    <a:pt x="884680" y="145268"/>
                    <a:pt x="870775" y="218069"/>
                  </a:cubicBezTo>
                  <a:cubicBezTo>
                    <a:pt x="927482" y="270002"/>
                    <a:pt x="964730" y="336463"/>
                    <a:pt x="974742" y="411741"/>
                  </a:cubicBezTo>
                  <a:cubicBezTo>
                    <a:pt x="1002697" y="621923"/>
                    <a:pt x="807751" y="821250"/>
                    <a:pt x="539319" y="856951"/>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3" name="Rounded Rectangle 32"/>
          <p:cNvSpPr>
            <a:spLocks noChangeArrowheads="1"/>
          </p:cNvSpPr>
          <p:nvPr/>
        </p:nvSpPr>
        <p:spPr bwMode="auto">
          <a:xfrm>
            <a:off x="609599" y="1619250"/>
            <a:ext cx="2428875" cy="23695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91440" rIns="0" bIns="0" anchor="t" anchorCtr="0"/>
          <a:lstStyle/>
          <a:p>
            <a:pPr fontAlgn="auto">
              <a:spcBef>
                <a:spcPts val="0"/>
              </a:spcBef>
              <a:spcAft>
                <a:spcPts val="0"/>
              </a:spcAft>
              <a:defRPr/>
            </a:pPr>
            <a:r>
              <a:rPr lang="en-US" sz="1200" b="1" dirty="0" smtClean="0">
                <a:solidFill>
                  <a:schemeClr val="bg1"/>
                </a:solidFill>
                <a:latin typeface="+mn-lt"/>
                <a:ea typeface="+mn-ea"/>
              </a:rPr>
              <a:t> Health Monitor</a:t>
            </a:r>
            <a:endParaRPr lang="en-US" sz="1200" b="1" dirty="0">
              <a:solidFill>
                <a:schemeClr val="bg1"/>
              </a:solidFill>
              <a:latin typeface="+mn-lt"/>
              <a:ea typeface="+mn-ea"/>
            </a:endParaRPr>
          </a:p>
        </p:txBody>
      </p:sp>
      <p:sp>
        <p:nvSpPr>
          <p:cNvPr id="34" name="Heart 33"/>
          <p:cNvSpPr/>
          <p:nvPr/>
        </p:nvSpPr>
        <p:spPr>
          <a:xfrm>
            <a:off x="721749" y="1740555"/>
            <a:ext cx="221226" cy="195189"/>
          </a:xfrm>
          <a:prstGeom prst="hear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ounded Rectangle 34"/>
          <p:cNvSpPr>
            <a:spLocks noChangeArrowheads="1"/>
          </p:cNvSpPr>
          <p:nvPr/>
        </p:nvSpPr>
        <p:spPr bwMode="auto">
          <a:xfrm>
            <a:off x="721749" y="2042952"/>
            <a:ext cx="1897626" cy="1835025"/>
          </a:xfrm>
          <a:prstGeom prst="roundRect">
            <a:avLst>
              <a:gd name="adj" fmla="val 2320"/>
            </a:avLst>
          </a:prstGeom>
          <a:noFill/>
          <a:ln w="25400">
            <a:solidFill>
              <a:schemeClr val="bg1"/>
            </a:solidFill>
            <a:round/>
            <a:headEnd/>
            <a:tailEnd/>
          </a:ln>
          <a:effectLst/>
        </p:spPr>
        <p:txBody>
          <a:bodyPr anchor="t"/>
          <a:lstStyle/>
          <a:p>
            <a:pPr>
              <a:spcAft>
                <a:spcPts val="600"/>
              </a:spcAft>
            </a:pPr>
            <a:r>
              <a:rPr lang="en-US" sz="1200" b="1" dirty="0" smtClean="0">
                <a:solidFill>
                  <a:schemeClr val="bg1"/>
                </a:solidFill>
              </a:rPr>
              <a:t>Responses:</a:t>
            </a:r>
            <a:endParaRPr lang="en-US" sz="1200" dirty="0"/>
          </a:p>
        </p:txBody>
      </p:sp>
      <p:cxnSp>
        <p:nvCxnSpPr>
          <p:cNvPr id="36" name="Straight Connector 35"/>
          <p:cNvCxnSpPr/>
          <p:nvPr/>
        </p:nvCxnSpPr>
        <p:spPr>
          <a:xfrm>
            <a:off x="721749" y="234775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721749" y="260185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721749" y="285625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721749" y="311065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821065" y="2310485"/>
            <a:ext cx="575799" cy="276999"/>
          </a:xfrm>
          <a:prstGeom prst="rect">
            <a:avLst/>
          </a:prstGeom>
          <a:noFill/>
        </p:spPr>
        <p:txBody>
          <a:bodyPr wrap="none" rtlCol="0">
            <a:spAutoFit/>
          </a:bodyPr>
          <a:lstStyle/>
          <a:p>
            <a:r>
              <a:rPr lang="en-US" sz="1200" dirty="0" smtClean="0">
                <a:solidFill>
                  <a:srgbClr val="00685D"/>
                </a:solidFill>
              </a:rPr>
              <a:t>pager</a:t>
            </a:r>
          </a:p>
        </p:txBody>
      </p:sp>
      <p:sp>
        <p:nvSpPr>
          <p:cNvPr id="41" name="TextBox 40"/>
          <p:cNvSpPr txBox="1"/>
          <p:nvPr/>
        </p:nvSpPr>
        <p:spPr>
          <a:xfrm>
            <a:off x="821065" y="2575097"/>
            <a:ext cx="550151" cy="276999"/>
          </a:xfrm>
          <a:prstGeom prst="rect">
            <a:avLst/>
          </a:prstGeom>
          <a:noFill/>
        </p:spPr>
        <p:txBody>
          <a:bodyPr wrap="none" rtlCol="0">
            <a:spAutoFit/>
          </a:bodyPr>
          <a:lstStyle/>
          <a:p>
            <a:r>
              <a:rPr lang="en-US" sz="1200" dirty="0" smtClean="0">
                <a:solidFill>
                  <a:srgbClr val="00685D"/>
                </a:solidFill>
              </a:rPr>
              <a:t>email</a:t>
            </a:r>
          </a:p>
        </p:txBody>
      </p:sp>
      <p:sp>
        <p:nvSpPr>
          <p:cNvPr id="42" name="TextBox 41"/>
          <p:cNvSpPr txBox="1"/>
          <p:nvPr/>
        </p:nvSpPr>
        <p:spPr>
          <a:xfrm>
            <a:off x="821065" y="2836816"/>
            <a:ext cx="899605" cy="276999"/>
          </a:xfrm>
          <a:prstGeom prst="rect">
            <a:avLst/>
          </a:prstGeom>
          <a:noFill/>
        </p:spPr>
        <p:txBody>
          <a:bodyPr wrap="none" rtlCol="0">
            <a:spAutoFit/>
          </a:bodyPr>
          <a:lstStyle/>
          <a:p>
            <a:r>
              <a:rPr lang="en-US" sz="1200" dirty="0" smtClean="0">
                <a:solidFill>
                  <a:srgbClr val="00685D"/>
                </a:solidFill>
              </a:rPr>
              <a:t>monitoring</a:t>
            </a:r>
          </a:p>
        </p:txBody>
      </p:sp>
      <p:sp>
        <p:nvSpPr>
          <p:cNvPr id="43" name="TextBox 42"/>
          <p:cNvSpPr txBox="1"/>
          <p:nvPr/>
        </p:nvSpPr>
        <p:spPr>
          <a:xfrm>
            <a:off x="821065" y="3091044"/>
            <a:ext cx="952505" cy="276999"/>
          </a:xfrm>
          <a:prstGeom prst="rect">
            <a:avLst/>
          </a:prstGeom>
          <a:noFill/>
        </p:spPr>
        <p:txBody>
          <a:bodyPr wrap="none" rtlCol="0">
            <a:spAutoFit/>
          </a:bodyPr>
          <a:lstStyle/>
          <a:p>
            <a:r>
              <a:rPr lang="en-US" sz="1200" dirty="0" err="1" smtClean="0">
                <a:solidFill>
                  <a:srgbClr val="00685D"/>
                </a:solidFill>
              </a:rPr>
              <a:t>ressurector</a:t>
            </a:r>
            <a:endParaRPr lang="en-US" sz="1200" dirty="0" smtClean="0">
              <a:solidFill>
                <a:srgbClr val="00685D"/>
              </a:solidFill>
            </a:endParaRPr>
          </a:p>
        </p:txBody>
      </p:sp>
      <p:sp>
        <p:nvSpPr>
          <p:cNvPr id="44" name="Rectangle 43"/>
          <p:cNvSpPr/>
          <p:nvPr/>
        </p:nvSpPr>
        <p:spPr>
          <a:xfrm>
            <a:off x="2787081" y="2042952"/>
            <a:ext cx="102588" cy="1542130"/>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Isosceles Triangle 44"/>
          <p:cNvSpPr/>
          <p:nvPr/>
        </p:nvSpPr>
        <p:spPr>
          <a:xfrm rot="10800000">
            <a:off x="2724075" y="2041468"/>
            <a:ext cx="228600" cy="197069"/>
          </a:xfrm>
          <a:prstGeom prst="triangl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Connector 45"/>
          <p:cNvCxnSpPr/>
          <p:nvPr/>
        </p:nvCxnSpPr>
        <p:spPr>
          <a:xfrm>
            <a:off x="721749" y="336804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47" name="TextBox 46"/>
          <p:cNvSpPr txBox="1"/>
          <p:nvPr/>
        </p:nvSpPr>
        <p:spPr>
          <a:xfrm>
            <a:off x="821065" y="3348434"/>
            <a:ext cx="338554" cy="276999"/>
          </a:xfrm>
          <a:prstGeom prst="rect">
            <a:avLst/>
          </a:prstGeom>
          <a:noFill/>
        </p:spPr>
        <p:txBody>
          <a:bodyPr wrap="none" rtlCol="0">
            <a:spAutoFit/>
          </a:bodyPr>
          <a:lstStyle/>
          <a:p>
            <a:r>
              <a:rPr lang="en-US" sz="1200" dirty="0" smtClean="0">
                <a:solidFill>
                  <a:srgbClr val="00685D"/>
                </a:solidFill>
              </a:rPr>
              <a:t>…</a:t>
            </a:r>
          </a:p>
        </p:txBody>
      </p:sp>
      <p:grpSp>
        <p:nvGrpSpPr>
          <p:cNvPr id="48" name="Group 47"/>
          <p:cNvGrpSpPr/>
          <p:nvPr/>
        </p:nvGrpSpPr>
        <p:grpSpPr>
          <a:xfrm>
            <a:off x="3686175" y="1624649"/>
            <a:ext cx="1838202" cy="443726"/>
            <a:chOff x="4876800" y="2326964"/>
            <a:chExt cx="1838202" cy="443726"/>
          </a:xfrm>
        </p:grpSpPr>
        <p:sp>
          <p:nvSpPr>
            <p:cNvPr id="49" name="Rounded Rectangle 48"/>
            <p:cNvSpPr>
              <a:spLocks noChangeArrowheads="1"/>
            </p:cNvSpPr>
            <p:nvPr/>
          </p:nvSpPr>
          <p:spPr bwMode="auto">
            <a:xfrm>
              <a:off x="4876800" y="2326964"/>
              <a:ext cx="18382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     BOSH Director</a:t>
              </a:r>
              <a:endParaRPr lang="en-US" sz="1200" b="1" dirty="0">
                <a:solidFill>
                  <a:schemeClr val="bg1"/>
                </a:solidFill>
                <a:latin typeface="+mn-lt"/>
                <a:ea typeface="+mn-ea"/>
              </a:endParaRPr>
            </a:p>
          </p:txBody>
        </p:sp>
        <p:sp>
          <p:nvSpPr>
            <p:cNvPr id="50" name="Rectangle 76"/>
            <p:cNvSpPr/>
            <p:nvPr/>
          </p:nvSpPr>
          <p:spPr>
            <a:xfrm>
              <a:off x="5138231" y="2430983"/>
              <a:ext cx="199082" cy="265671"/>
            </a:xfrm>
            <a:custGeom>
              <a:avLst/>
              <a:gdLst/>
              <a:ahLst/>
              <a:cxnLst/>
              <a:rect l="l" t="t" r="r" b="b"/>
              <a:pathLst>
                <a:path w="661988" h="883413">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1" name="Group 50"/>
          <p:cNvGrpSpPr/>
          <p:nvPr/>
        </p:nvGrpSpPr>
        <p:grpSpPr>
          <a:xfrm>
            <a:off x="663095" y="1105736"/>
            <a:ext cx="1165705" cy="499973"/>
            <a:chOff x="663095" y="1105736"/>
            <a:chExt cx="1165705" cy="499973"/>
          </a:xfrm>
        </p:grpSpPr>
        <p:sp>
          <p:nvSpPr>
            <p:cNvPr id="52" name="Rounded Rectangle 42"/>
            <p:cNvSpPr/>
            <p:nvPr/>
          </p:nvSpPr>
          <p:spPr>
            <a:xfrm>
              <a:off x="1041698" y="1105736"/>
              <a:ext cx="408500" cy="219564"/>
            </a:xfrm>
            <a:custGeom>
              <a:avLst/>
              <a:gdLst/>
              <a:ahLst/>
              <a:cxnLst/>
              <a:rect l="l" t="t" r="r" b="b"/>
              <a:pathLst>
                <a:path w="1929063" h="1036848">
                  <a:moveTo>
                    <a:pt x="658070" y="929116"/>
                  </a:moveTo>
                  <a:cubicBezTo>
                    <a:pt x="644442" y="929116"/>
                    <a:pt x="633396" y="940163"/>
                    <a:pt x="633395" y="953791"/>
                  </a:cubicBezTo>
                  <a:cubicBezTo>
                    <a:pt x="633396" y="967418"/>
                    <a:pt x="644442" y="978465"/>
                    <a:pt x="658070" y="978465"/>
                  </a:cubicBezTo>
                  <a:lnTo>
                    <a:pt x="829032" y="978466"/>
                  </a:lnTo>
                  <a:cubicBezTo>
                    <a:pt x="842660" y="978466"/>
                    <a:pt x="853707" y="967419"/>
                    <a:pt x="853707" y="953791"/>
                  </a:cubicBezTo>
                  <a:lnTo>
                    <a:pt x="853708" y="953791"/>
                  </a:lnTo>
                  <a:cubicBezTo>
                    <a:pt x="853708" y="940163"/>
                    <a:pt x="842661" y="929116"/>
                    <a:pt x="829033" y="929116"/>
                  </a:cubicBezTo>
                  <a:close/>
                  <a:moveTo>
                    <a:pt x="658070" y="820872"/>
                  </a:moveTo>
                  <a:cubicBezTo>
                    <a:pt x="644442" y="820872"/>
                    <a:pt x="633396" y="831919"/>
                    <a:pt x="633395" y="845547"/>
                  </a:cubicBezTo>
                  <a:cubicBezTo>
                    <a:pt x="633396" y="859174"/>
                    <a:pt x="644442" y="870221"/>
                    <a:pt x="658070" y="870221"/>
                  </a:cubicBezTo>
                  <a:lnTo>
                    <a:pt x="1270992" y="870222"/>
                  </a:lnTo>
                  <a:cubicBezTo>
                    <a:pt x="1284620" y="870222"/>
                    <a:pt x="1295667" y="859175"/>
                    <a:pt x="1295667" y="845547"/>
                  </a:cubicBezTo>
                  <a:lnTo>
                    <a:pt x="1295668" y="845547"/>
                  </a:lnTo>
                  <a:cubicBezTo>
                    <a:pt x="1295668" y="831919"/>
                    <a:pt x="1284621" y="820872"/>
                    <a:pt x="1270993" y="820872"/>
                  </a:cubicBezTo>
                  <a:close/>
                  <a:moveTo>
                    <a:pt x="658070" y="712628"/>
                  </a:moveTo>
                  <a:cubicBezTo>
                    <a:pt x="644442" y="712628"/>
                    <a:pt x="633396" y="723675"/>
                    <a:pt x="633395" y="737303"/>
                  </a:cubicBezTo>
                  <a:cubicBezTo>
                    <a:pt x="633396" y="750930"/>
                    <a:pt x="644442" y="761977"/>
                    <a:pt x="658070" y="761977"/>
                  </a:cubicBezTo>
                  <a:lnTo>
                    <a:pt x="1270992" y="761978"/>
                  </a:lnTo>
                  <a:cubicBezTo>
                    <a:pt x="1284620" y="761978"/>
                    <a:pt x="1295667" y="750931"/>
                    <a:pt x="1295667" y="737303"/>
                  </a:cubicBezTo>
                  <a:lnTo>
                    <a:pt x="1295668" y="737303"/>
                  </a:lnTo>
                  <a:cubicBezTo>
                    <a:pt x="1295668" y="723675"/>
                    <a:pt x="1284621" y="712628"/>
                    <a:pt x="1270993" y="712628"/>
                  </a:cubicBezTo>
                  <a:close/>
                  <a:moveTo>
                    <a:pt x="63768" y="0"/>
                  </a:moveTo>
                  <a:lnTo>
                    <a:pt x="774432" y="0"/>
                  </a:lnTo>
                  <a:cubicBezTo>
                    <a:pt x="809650" y="0"/>
                    <a:pt x="838200" y="28550"/>
                    <a:pt x="838200" y="63768"/>
                  </a:cubicBezTo>
                  <a:lnTo>
                    <a:pt x="838200" y="318835"/>
                  </a:lnTo>
                  <a:cubicBezTo>
                    <a:pt x="838200" y="354053"/>
                    <a:pt x="809650" y="382603"/>
                    <a:pt x="774432" y="382603"/>
                  </a:cubicBezTo>
                  <a:lnTo>
                    <a:pt x="607667" y="382603"/>
                  </a:lnTo>
                  <a:cubicBezTo>
                    <a:pt x="642504" y="463629"/>
                    <a:pt x="876046" y="485690"/>
                    <a:pt x="964567" y="580649"/>
                  </a:cubicBezTo>
                  <a:cubicBezTo>
                    <a:pt x="1052866" y="485701"/>
                    <a:pt x="1286545" y="463656"/>
                    <a:pt x="1321395" y="382603"/>
                  </a:cubicBezTo>
                  <a:lnTo>
                    <a:pt x="1154631" y="382603"/>
                  </a:lnTo>
                  <a:cubicBezTo>
                    <a:pt x="1119413" y="382603"/>
                    <a:pt x="1090863" y="354053"/>
                    <a:pt x="1090863" y="318835"/>
                  </a:cubicBezTo>
                  <a:lnTo>
                    <a:pt x="1090863" y="63768"/>
                  </a:lnTo>
                  <a:cubicBezTo>
                    <a:pt x="1090863" y="28550"/>
                    <a:pt x="1119413" y="0"/>
                    <a:pt x="1154631" y="0"/>
                  </a:cubicBezTo>
                  <a:lnTo>
                    <a:pt x="1865295" y="0"/>
                  </a:lnTo>
                  <a:cubicBezTo>
                    <a:pt x="1900513" y="0"/>
                    <a:pt x="1929063" y="28550"/>
                    <a:pt x="1929063" y="63768"/>
                  </a:cubicBezTo>
                  <a:lnTo>
                    <a:pt x="1929063" y="318835"/>
                  </a:lnTo>
                  <a:cubicBezTo>
                    <a:pt x="1929063" y="354053"/>
                    <a:pt x="1900513" y="382603"/>
                    <a:pt x="1865295" y="382603"/>
                  </a:cubicBezTo>
                  <a:lnTo>
                    <a:pt x="1505254" y="382603"/>
                  </a:lnTo>
                  <a:cubicBezTo>
                    <a:pt x="1477654" y="519908"/>
                    <a:pt x="1112668" y="555028"/>
                    <a:pt x="1108050" y="654245"/>
                  </a:cubicBezTo>
                  <a:lnTo>
                    <a:pt x="1491982" y="654245"/>
                  </a:lnTo>
                  <a:cubicBezTo>
                    <a:pt x="1527200" y="654245"/>
                    <a:pt x="1555750" y="682795"/>
                    <a:pt x="1555750" y="718013"/>
                  </a:cubicBezTo>
                  <a:lnTo>
                    <a:pt x="1555750" y="973080"/>
                  </a:lnTo>
                  <a:cubicBezTo>
                    <a:pt x="1555750" y="1008298"/>
                    <a:pt x="1527200" y="1036848"/>
                    <a:pt x="1491982" y="1036848"/>
                  </a:cubicBezTo>
                  <a:lnTo>
                    <a:pt x="437081" y="1036848"/>
                  </a:lnTo>
                  <a:cubicBezTo>
                    <a:pt x="401863" y="1036848"/>
                    <a:pt x="373313" y="1008298"/>
                    <a:pt x="373313" y="973080"/>
                  </a:cubicBezTo>
                  <a:lnTo>
                    <a:pt x="373313" y="718013"/>
                  </a:lnTo>
                  <a:cubicBezTo>
                    <a:pt x="373313" y="682795"/>
                    <a:pt x="401863" y="654245"/>
                    <a:pt x="437081" y="654245"/>
                  </a:cubicBezTo>
                  <a:lnTo>
                    <a:pt x="821012" y="654245"/>
                  </a:lnTo>
                  <a:cubicBezTo>
                    <a:pt x="816395" y="555028"/>
                    <a:pt x="451408" y="519908"/>
                    <a:pt x="423808" y="382603"/>
                  </a:cubicBezTo>
                  <a:lnTo>
                    <a:pt x="63768" y="382603"/>
                  </a:lnTo>
                  <a:cubicBezTo>
                    <a:pt x="28550" y="382603"/>
                    <a:pt x="0" y="354053"/>
                    <a:pt x="0" y="318835"/>
                  </a:cubicBezTo>
                  <a:lnTo>
                    <a:pt x="0" y="63768"/>
                  </a:lnTo>
                  <a:cubicBezTo>
                    <a:pt x="0" y="28550"/>
                    <a:pt x="28550" y="0"/>
                    <a:pt x="63768" y="0"/>
                  </a:cubicBezTo>
                  <a:close/>
                </a:path>
              </a:pathLst>
            </a:cu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50000"/>
                  </a:schemeClr>
                </a:solidFill>
              </a:endParaRPr>
            </a:p>
          </p:txBody>
        </p:sp>
        <p:sp>
          <p:nvSpPr>
            <p:cNvPr id="53" name="TextBox 52"/>
            <p:cNvSpPr txBox="1"/>
            <p:nvPr/>
          </p:nvSpPr>
          <p:spPr>
            <a:xfrm>
              <a:off x="663095" y="1328710"/>
              <a:ext cx="1165705" cy="276999"/>
            </a:xfrm>
            <a:prstGeom prst="rect">
              <a:avLst/>
            </a:prstGeom>
            <a:noFill/>
          </p:spPr>
          <p:txBody>
            <a:bodyPr wrap="none" rtlCol="0">
              <a:spAutoFit/>
            </a:bodyPr>
            <a:lstStyle/>
            <a:p>
              <a:pPr algn="ctr"/>
              <a:r>
                <a:rPr lang="en-US" sz="1200" b="1" dirty="0" smtClean="0">
                  <a:solidFill>
                    <a:schemeClr val="bg2"/>
                  </a:solidFill>
                </a:rPr>
                <a:t>Desired State</a:t>
              </a:r>
            </a:p>
          </p:txBody>
        </p:sp>
      </p:grpSp>
      <p:grpSp>
        <p:nvGrpSpPr>
          <p:cNvPr id="63" name="Group 62"/>
          <p:cNvGrpSpPr/>
          <p:nvPr/>
        </p:nvGrpSpPr>
        <p:grpSpPr>
          <a:xfrm>
            <a:off x="5524377" y="1619250"/>
            <a:ext cx="644507" cy="1965832"/>
            <a:chOff x="5524377" y="1619250"/>
            <a:chExt cx="644507" cy="1965832"/>
          </a:xfrm>
        </p:grpSpPr>
        <p:cxnSp>
          <p:nvCxnSpPr>
            <p:cNvPr id="57" name="Straight Arrow Connector 56"/>
            <p:cNvCxnSpPr>
              <a:stCxn id="10" idx="1"/>
            </p:cNvCxnSpPr>
            <p:nvPr/>
          </p:nvCxnSpPr>
          <p:spPr>
            <a:xfrm flipH="1">
              <a:off x="5524377" y="1619250"/>
              <a:ext cx="644507" cy="844936"/>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a:stCxn id="24" idx="1"/>
            </p:cNvCxnSpPr>
            <p:nvPr/>
          </p:nvCxnSpPr>
          <p:spPr>
            <a:xfrm flipH="1" flipV="1">
              <a:off x="5524377" y="2907912"/>
              <a:ext cx="644507" cy="677170"/>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cxnSp>
        <p:nvCxnSpPr>
          <p:cNvPr id="60" name="Straight Arrow Connector 59"/>
          <p:cNvCxnSpPr>
            <a:stCxn id="31" idx="1"/>
          </p:cNvCxnSpPr>
          <p:nvPr/>
        </p:nvCxnSpPr>
        <p:spPr>
          <a:xfrm flipH="1">
            <a:off x="3038474" y="2686049"/>
            <a:ext cx="647701" cy="0"/>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a:xfrm flipH="1">
            <a:off x="3038473" y="1828623"/>
            <a:ext cx="647701" cy="0"/>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p:nvPr/>
        </p:nvCxnSpPr>
        <p:spPr>
          <a:xfrm flipH="1">
            <a:off x="3038472" y="1944107"/>
            <a:ext cx="647701" cy="0"/>
          </a:xfrm>
          <a:prstGeom prst="straightConnector1">
            <a:avLst/>
          </a:prstGeom>
          <a:ln w="19050">
            <a:solidFill>
              <a:srgbClr val="7F7F7F"/>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65" name="Group 64"/>
          <p:cNvGrpSpPr/>
          <p:nvPr/>
        </p:nvGrpSpPr>
        <p:grpSpPr>
          <a:xfrm>
            <a:off x="1878761" y="1105736"/>
            <a:ext cx="1072730" cy="496563"/>
            <a:chOff x="1878761" y="1105736"/>
            <a:chExt cx="1072730" cy="496563"/>
          </a:xfrm>
        </p:grpSpPr>
        <p:sp>
          <p:nvSpPr>
            <p:cNvPr id="56" name="TextBox 55"/>
            <p:cNvSpPr txBox="1"/>
            <p:nvPr/>
          </p:nvSpPr>
          <p:spPr>
            <a:xfrm>
              <a:off x="1878761" y="1325300"/>
              <a:ext cx="1072730" cy="276999"/>
            </a:xfrm>
            <a:prstGeom prst="rect">
              <a:avLst/>
            </a:prstGeom>
            <a:noFill/>
          </p:spPr>
          <p:txBody>
            <a:bodyPr wrap="none" rtlCol="0">
              <a:spAutoFit/>
            </a:bodyPr>
            <a:lstStyle/>
            <a:p>
              <a:pPr algn="ctr"/>
              <a:r>
                <a:rPr lang="en-US" sz="1200" b="1" dirty="0" smtClean="0">
                  <a:solidFill>
                    <a:schemeClr val="bg2"/>
                  </a:solidFill>
                </a:rPr>
                <a:t>Actual State</a:t>
              </a:r>
            </a:p>
          </p:txBody>
        </p:sp>
        <p:sp>
          <p:nvSpPr>
            <p:cNvPr id="64" name="Rounded Rectangle 67"/>
            <p:cNvSpPr/>
            <p:nvPr/>
          </p:nvSpPr>
          <p:spPr>
            <a:xfrm>
              <a:off x="2289928" y="1105736"/>
              <a:ext cx="329447" cy="219564"/>
            </a:xfrm>
            <a:custGeom>
              <a:avLst/>
              <a:gdLst/>
              <a:ahLst/>
              <a:cxnLst/>
              <a:rect l="l" t="t" r="r" b="b"/>
              <a:pathLst>
                <a:path w="1555750" h="1036848">
                  <a:moveTo>
                    <a:pt x="284757" y="929116"/>
                  </a:moveTo>
                  <a:cubicBezTo>
                    <a:pt x="271129" y="929116"/>
                    <a:pt x="260083" y="940163"/>
                    <a:pt x="260082" y="953791"/>
                  </a:cubicBezTo>
                  <a:cubicBezTo>
                    <a:pt x="260083" y="967418"/>
                    <a:pt x="271129" y="978465"/>
                    <a:pt x="284757" y="978465"/>
                  </a:cubicBezTo>
                  <a:lnTo>
                    <a:pt x="455719" y="978466"/>
                  </a:lnTo>
                  <a:cubicBezTo>
                    <a:pt x="469347" y="978466"/>
                    <a:pt x="480394" y="967419"/>
                    <a:pt x="480394" y="953791"/>
                  </a:cubicBezTo>
                  <a:lnTo>
                    <a:pt x="480395" y="953791"/>
                  </a:lnTo>
                  <a:cubicBezTo>
                    <a:pt x="480395" y="940163"/>
                    <a:pt x="469348" y="929116"/>
                    <a:pt x="455720" y="929116"/>
                  </a:cubicBezTo>
                  <a:close/>
                  <a:moveTo>
                    <a:pt x="284757" y="820872"/>
                  </a:moveTo>
                  <a:cubicBezTo>
                    <a:pt x="271129" y="820872"/>
                    <a:pt x="260083" y="831919"/>
                    <a:pt x="260082" y="845547"/>
                  </a:cubicBezTo>
                  <a:cubicBezTo>
                    <a:pt x="260083" y="859174"/>
                    <a:pt x="271129" y="870221"/>
                    <a:pt x="284757" y="870221"/>
                  </a:cubicBezTo>
                  <a:lnTo>
                    <a:pt x="897679" y="870222"/>
                  </a:lnTo>
                  <a:cubicBezTo>
                    <a:pt x="911307" y="870222"/>
                    <a:pt x="922354" y="859175"/>
                    <a:pt x="922354" y="845547"/>
                  </a:cubicBezTo>
                  <a:lnTo>
                    <a:pt x="922355" y="845547"/>
                  </a:lnTo>
                  <a:cubicBezTo>
                    <a:pt x="922355" y="831919"/>
                    <a:pt x="911308" y="820872"/>
                    <a:pt x="897680" y="820872"/>
                  </a:cubicBezTo>
                  <a:close/>
                  <a:moveTo>
                    <a:pt x="284757" y="712628"/>
                  </a:moveTo>
                  <a:cubicBezTo>
                    <a:pt x="271129" y="712628"/>
                    <a:pt x="260083" y="723675"/>
                    <a:pt x="260082" y="737303"/>
                  </a:cubicBezTo>
                  <a:cubicBezTo>
                    <a:pt x="260083" y="750930"/>
                    <a:pt x="271129" y="761977"/>
                    <a:pt x="284757" y="761977"/>
                  </a:cubicBezTo>
                  <a:lnTo>
                    <a:pt x="897679" y="761978"/>
                  </a:lnTo>
                  <a:cubicBezTo>
                    <a:pt x="911307" y="761978"/>
                    <a:pt x="922354" y="750931"/>
                    <a:pt x="922354" y="737303"/>
                  </a:cubicBezTo>
                  <a:lnTo>
                    <a:pt x="922355" y="737303"/>
                  </a:lnTo>
                  <a:cubicBezTo>
                    <a:pt x="922355" y="723675"/>
                    <a:pt x="911308" y="712628"/>
                    <a:pt x="897680" y="712628"/>
                  </a:cubicBezTo>
                  <a:close/>
                  <a:moveTo>
                    <a:pt x="781318" y="0"/>
                  </a:moveTo>
                  <a:lnTo>
                    <a:pt x="1491982" y="0"/>
                  </a:lnTo>
                  <a:cubicBezTo>
                    <a:pt x="1527200" y="0"/>
                    <a:pt x="1555750" y="28550"/>
                    <a:pt x="1555750" y="63768"/>
                  </a:cubicBezTo>
                  <a:lnTo>
                    <a:pt x="1555750" y="318835"/>
                  </a:lnTo>
                  <a:cubicBezTo>
                    <a:pt x="1555750" y="354053"/>
                    <a:pt x="1527200" y="382603"/>
                    <a:pt x="1491982" y="382603"/>
                  </a:cubicBezTo>
                  <a:lnTo>
                    <a:pt x="1131919" y="382603"/>
                  </a:lnTo>
                  <a:cubicBezTo>
                    <a:pt x="1104333" y="519908"/>
                    <a:pt x="739336" y="555028"/>
                    <a:pt x="734737" y="654245"/>
                  </a:cubicBezTo>
                  <a:lnTo>
                    <a:pt x="1118669" y="654245"/>
                  </a:lnTo>
                  <a:cubicBezTo>
                    <a:pt x="1153887" y="654245"/>
                    <a:pt x="1182437" y="682795"/>
                    <a:pt x="1182437" y="718013"/>
                  </a:cubicBezTo>
                  <a:lnTo>
                    <a:pt x="1182437" y="973080"/>
                  </a:lnTo>
                  <a:cubicBezTo>
                    <a:pt x="1182437" y="1008298"/>
                    <a:pt x="1153887" y="1036848"/>
                    <a:pt x="1118669" y="1036848"/>
                  </a:cubicBezTo>
                  <a:lnTo>
                    <a:pt x="63768" y="1036848"/>
                  </a:lnTo>
                  <a:cubicBezTo>
                    <a:pt x="28550" y="1036848"/>
                    <a:pt x="0" y="1008298"/>
                    <a:pt x="0" y="973080"/>
                  </a:cubicBezTo>
                  <a:lnTo>
                    <a:pt x="0" y="718013"/>
                  </a:lnTo>
                  <a:cubicBezTo>
                    <a:pt x="0" y="682795"/>
                    <a:pt x="28550" y="654245"/>
                    <a:pt x="63768" y="654245"/>
                  </a:cubicBezTo>
                  <a:lnTo>
                    <a:pt x="554063" y="654245"/>
                  </a:lnTo>
                  <a:cubicBezTo>
                    <a:pt x="563786" y="492284"/>
                    <a:pt x="906135" y="481714"/>
                    <a:pt x="949468" y="382603"/>
                  </a:cubicBezTo>
                  <a:lnTo>
                    <a:pt x="781318" y="382603"/>
                  </a:lnTo>
                  <a:cubicBezTo>
                    <a:pt x="746100" y="382603"/>
                    <a:pt x="717550" y="354053"/>
                    <a:pt x="717550" y="318835"/>
                  </a:cubicBezTo>
                  <a:lnTo>
                    <a:pt x="717550" y="63768"/>
                  </a:lnTo>
                  <a:cubicBezTo>
                    <a:pt x="717550" y="28550"/>
                    <a:pt x="746100" y="0"/>
                    <a:pt x="781318" y="0"/>
                  </a:cubicBezTo>
                  <a:close/>
                </a:path>
              </a:pathLst>
            </a:cu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3" name="Group 72"/>
          <p:cNvGrpSpPr/>
          <p:nvPr/>
        </p:nvGrpSpPr>
        <p:grpSpPr>
          <a:xfrm>
            <a:off x="3169175" y="1107627"/>
            <a:ext cx="416579" cy="416579"/>
            <a:chOff x="3169175" y="1107627"/>
            <a:chExt cx="416579" cy="416579"/>
          </a:xfrm>
        </p:grpSpPr>
        <p:sp>
          <p:nvSpPr>
            <p:cNvPr id="67" name="Oval 66"/>
            <p:cNvSpPr/>
            <p:nvPr/>
          </p:nvSpPr>
          <p:spPr>
            <a:xfrm>
              <a:off x="3169175" y="1107627"/>
              <a:ext cx="416579" cy="416579"/>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78"/>
            <p:cNvSpPr/>
            <p:nvPr/>
          </p:nvSpPr>
          <p:spPr>
            <a:xfrm>
              <a:off x="3196489" y="1134941"/>
              <a:ext cx="361950" cy="361950"/>
            </a:xfrm>
            <a:custGeom>
              <a:avLst/>
              <a:gdLst/>
              <a:ahLst/>
              <a:cxnLst/>
              <a:rect l="l" t="t" r="r" b="b"/>
              <a:pathLst>
                <a:path w="483966" h="483966">
                  <a:moveTo>
                    <a:pt x="241984" y="65509"/>
                  </a:moveTo>
                  <a:cubicBezTo>
                    <a:pt x="144520" y="65509"/>
                    <a:pt x="65509" y="144520"/>
                    <a:pt x="65509" y="241984"/>
                  </a:cubicBezTo>
                  <a:cubicBezTo>
                    <a:pt x="65509" y="339448"/>
                    <a:pt x="144520" y="418459"/>
                    <a:pt x="241984" y="418459"/>
                  </a:cubicBezTo>
                  <a:cubicBezTo>
                    <a:pt x="339448" y="418459"/>
                    <a:pt x="418459" y="339448"/>
                    <a:pt x="418459" y="241984"/>
                  </a:cubicBezTo>
                  <a:cubicBezTo>
                    <a:pt x="418459" y="144520"/>
                    <a:pt x="339448" y="65509"/>
                    <a:pt x="241984" y="65509"/>
                  </a:cubicBezTo>
                  <a:close/>
                  <a:moveTo>
                    <a:pt x="241983" y="0"/>
                  </a:moveTo>
                  <a:cubicBezTo>
                    <a:pt x="375627" y="0"/>
                    <a:pt x="483966" y="108339"/>
                    <a:pt x="483966" y="241983"/>
                  </a:cubicBezTo>
                  <a:cubicBezTo>
                    <a:pt x="483966" y="375627"/>
                    <a:pt x="375627" y="483966"/>
                    <a:pt x="241983" y="483966"/>
                  </a:cubicBezTo>
                  <a:cubicBezTo>
                    <a:pt x="108339" y="483966"/>
                    <a:pt x="0" y="375627"/>
                    <a:pt x="0" y="241983"/>
                  </a:cubicBezTo>
                  <a:cubicBezTo>
                    <a:pt x="0" y="108339"/>
                    <a:pt x="108339" y="0"/>
                    <a:pt x="241983" y="0"/>
                  </a:cubicBezTo>
                  <a:close/>
                </a:path>
              </a:pathLst>
            </a:custGeom>
            <a:solidFill>
              <a:srgbClr val="C0000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p:cNvSpPr/>
            <p:nvPr/>
          </p:nvSpPr>
          <p:spPr>
            <a:xfrm rot="2700000">
              <a:off x="3284594" y="1223047"/>
              <a:ext cx="185737" cy="185737"/>
            </a:xfrm>
            <a:custGeom>
              <a:avLst/>
              <a:gdLst/>
              <a:ahLst/>
              <a:cxnLst/>
              <a:rect l="l" t="t" r="r" b="b"/>
              <a:pathLst>
                <a:path w="185737" h="185737">
                  <a:moveTo>
                    <a:pt x="185737" y="70010"/>
                  </a:moveTo>
                  <a:lnTo>
                    <a:pt x="185737" y="115729"/>
                  </a:lnTo>
                  <a:lnTo>
                    <a:pt x="115728" y="115729"/>
                  </a:lnTo>
                  <a:lnTo>
                    <a:pt x="115728" y="185737"/>
                  </a:lnTo>
                  <a:lnTo>
                    <a:pt x="70009" y="185737"/>
                  </a:lnTo>
                  <a:lnTo>
                    <a:pt x="70009" y="115729"/>
                  </a:lnTo>
                  <a:lnTo>
                    <a:pt x="0" y="115729"/>
                  </a:lnTo>
                  <a:lnTo>
                    <a:pt x="0" y="70010"/>
                  </a:lnTo>
                  <a:lnTo>
                    <a:pt x="70009" y="70010"/>
                  </a:lnTo>
                  <a:lnTo>
                    <a:pt x="70009" y="0"/>
                  </a:lnTo>
                  <a:lnTo>
                    <a:pt x="115728" y="0"/>
                  </a:lnTo>
                  <a:lnTo>
                    <a:pt x="115728" y="70010"/>
                  </a:lnTo>
                  <a:close/>
                </a:path>
              </a:pathLst>
            </a:custGeom>
            <a:solidFill>
              <a:srgbClr val="C0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8" name="Oval 194"/>
          <p:cNvSpPr/>
          <p:nvPr/>
        </p:nvSpPr>
        <p:spPr>
          <a:xfrm>
            <a:off x="6955971" y="1717938"/>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748871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xit" presetSubtype="32" fill="hold" nodeType="afterEffect">
                                  <p:stCondLst>
                                    <p:cond delay="0"/>
                                  </p:stCondLst>
                                  <p:childTnLst>
                                    <p:anim calcmode="lin" valueType="num">
                                      <p:cBhvr>
                                        <p:cTn id="6" dur="500"/>
                                        <p:tgtEl>
                                          <p:spTgt spid="16"/>
                                        </p:tgtEl>
                                        <p:attrNameLst>
                                          <p:attrName>ppt_w</p:attrName>
                                        </p:attrNameLst>
                                      </p:cBhvr>
                                      <p:tavLst>
                                        <p:tav tm="0">
                                          <p:val>
                                            <p:strVal val="ppt_w"/>
                                          </p:val>
                                        </p:tav>
                                        <p:tav tm="100000">
                                          <p:val>
                                            <p:fltVal val="0"/>
                                          </p:val>
                                        </p:tav>
                                      </p:tavLst>
                                    </p:anim>
                                    <p:anim calcmode="lin" valueType="num">
                                      <p:cBhvr>
                                        <p:cTn id="7" dur="500"/>
                                        <p:tgtEl>
                                          <p:spTgt spid="16"/>
                                        </p:tgtEl>
                                        <p:attrNameLst>
                                          <p:attrName>ppt_h</p:attrName>
                                        </p:attrNameLst>
                                      </p:cBhvr>
                                      <p:tavLst>
                                        <p:tav tm="0">
                                          <p:val>
                                            <p:strVal val="ppt_h"/>
                                          </p:val>
                                        </p:tav>
                                        <p:tav tm="100000">
                                          <p:val>
                                            <p:fltVal val="0"/>
                                          </p:val>
                                        </p:tav>
                                      </p:tavLst>
                                    </p:anim>
                                    <p:animEffect transition="out" filter="fade">
                                      <p:cBhvr>
                                        <p:cTn id="8" dur="500"/>
                                        <p:tgtEl>
                                          <p:spTgt spid="16"/>
                                        </p:tgtEl>
                                      </p:cBhvr>
                                    </p:animEffect>
                                    <p:set>
                                      <p:cBhvr>
                                        <p:cTn id="9" dur="1" fill="hold">
                                          <p:stCondLst>
                                            <p:cond delay="499"/>
                                          </p:stCondLst>
                                        </p:cTn>
                                        <p:tgtEl>
                                          <p:spTgt spid="16"/>
                                        </p:tgtEl>
                                        <p:attrNameLst>
                                          <p:attrName>style.visibility</p:attrName>
                                        </p:attrNameLst>
                                      </p:cBhvr>
                                      <p:to>
                                        <p:strVal val="hidden"/>
                                      </p:to>
                                    </p:set>
                                  </p:childTnLst>
                                </p:cTn>
                              </p:par>
                            </p:childTnLst>
                          </p:cTn>
                        </p:par>
                        <p:par>
                          <p:cTn id="10" fill="hold">
                            <p:stCondLst>
                              <p:cond delay="500"/>
                            </p:stCondLst>
                            <p:childTnLst>
                              <p:par>
                                <p:cTn id="11" presetID="22" presetClass="entr" presetSubtype="2" fill="hold" nodeType="afterEffect">
                                  <p:stCondLst>
                                    <p:cond delay="0"/>
                                  </p:stCondLst>
                                  <p:childTnLst>
                                    <p:set>
                                      <p:cBhvr>
                                        <p:cTn id="12" dur="1" fill="hold">
                                          <p:stCondLst>
                                            <p:cond delay="0"/>
                                          </p:stCondLst>
                                        </p:cTn>
                                        <p:tgtEl>
                                          <p:spTgt spid="63"/>
                                        </p:tgtEl>
                                        <p:attrNameLst>
                                          <p:attrName>style.visibility</p:attrName>
                                        </p:attrNameLst>
                                      </p:cBhvr>
                                      <p:to>
                                        <p:strVal val="visible"/>
                                      </p:to>
                                    </p:set>
                                    <p:animEffect transition="in" filter="wipe(right)">
                                      <p:cBhvr>
                                        <p:cTn id="13" dur="500"/>
                                        <p:tgtEl>
                                          <p:spTgt spid="63"/>
                                        </p:tgtEl>
                                      </p:cBhvr>
                                    </p:animEffect>
                                  </p:childTnLst>
                                </p:cTn>
                              </p:par>
                            </p:childTnLst>
                          </p:cTn>
                        </p:par>
                        <p:par>
                          <p:cTn id="14" fill="hold">
                            <p:stCondLst>
                              <p:cond delay="1000"/>
                            </p:stCondLst>
                            <p:childTnLst>
                              <p:par>
                                <p:cTn id="15" presetID="22" presetClass="entr" presetSubtype="2" fill="hold" nodeType="afterEffect">
                                  <p:stCondLst>
                                    <p:cond delay="0"/>
                                  </p:stCondLst>
                                  <p:childTnLst>
                                    <p:set>
                                      <p:cBhvr>
                                        <p:cTn id="16" dur="1" fill="hold">
                                          <p:stCondLst>
                                            <p:cond delay="0"/>
                                          </p:stCondLst>
                                        </p:cTn>
                                        <p:tgtEl>
                                          <p:spTgt spid="60"/>
                                        </p:tgtEl>
                                        <p:attrNameLst>
                                          <p:attrName>style.visibility</p:attrName>
                                        </p:attrNameLst>
                                      </p:cBhvr>
                                      <p:to>
                                        <p:strVal val="visible"/>
                                      </p:to>
                                    </p:set>
                                    <p:animEffect transition="in" filter="wipe(right)">
                                      <p:cBhvr>
                                        <p:cTn id="17" dur="500"/>
                                        <p:tgtEl>
                                          <p:spTgt spid="60"/>
                                        </p:tgtEl>
                                      </p:cBhvr>
                                    </p:animEffect>
                                  </p:childTnLst>
                                </p:cTn>
                              </p:par>
                            </p:childTnLst>
                          </p:cTn>
                        </p:par>
                        <p:par>
                          <p:cTn id="18" fill="hold">
                            <p:stCondLst>
                              <p:cond delay="1500"/>
                            </p:stCondLst>
                            <p:childTnLst>
                              <p:par>
                                <p:cTn id="19" presetID="10" presetClass="entr" presetSubtype="0" fill="hold" nodeType="afterEffect">
                                  <p:stCondLst>
                                    <p:cond delay="0"/>
                                  </p:stCondLst>
                                  <p:childTnLst>
                                    <p:set>
                                      <p:cBhvr>
                                        <p:cTn id="20" dur="1" fill="hold">
                                          <p:stCondLst>
                                            <p:cond delay="0"/>
                                          </p:stCondLst>
                                        </p:cTn>
                                        <p:tgtEl>
                                          <p:spTgt spid="65"/>
                                        </p:tgtEl>
                                        <p:attrNameLst>
                                          <p:attrName>style.visibility</p:attrName>
                                        </p:attrNameLst>
                                      </p:cBhvr>
                                      <p:to>
                                        <p:strVal val="visible"/>
                                      </p:to>
                                    </p:set>
                                    <p:animEffect transition="in" filter="fade">
                                      <p:cBhvr>
                                        <p:cTn id="21" dur="500"/>
                                        <p:tgtEl>
                                          <p:spTgt spid="65"/>
                                        </p:tgtEl>
                                      </p:cBhvr>
                                    </p:animEffect>
                                  </p:childTnLst>
                                </p:cTn>
                              </p:par>
                            </p:childTnLst>
                          </p:cTn>
                        </p:par>
                        <p:par>
                          <p:cTn id="22" fill="hold">
                            <p:stCondLst>
                              <p:cond delay="2000"/>
                            </p:stCondLst>
                            <p:childTnLst>
                              <p:par>
                                <p:cTn id="23" presetID="22" presetClass="entr" presetSubtype="8" fill="hold" nodeType="afterEffect">
                                  <p:stCondLst>
                                    <p:cond delay="0"/>
                                  </p:stCondLst>
                                  <p:childTnLst>
                                    <p:set>
                                      <p:cBhvr>
                                        <p:cTn id="24" dur="1" fill="hold">
                                          <p:stCondLst>
                                            <p:cond delay="0"/>
                                          </p:stCondLst>
                                        </p:cTn>
                                        <p:tgtEl>
                                          <p:spTgt spid="62"/>
                                        </p:tgtEl>
                                        <p:attrNameLst>
                                          <p:attrName>style.visibility</p:attrName>
                                        </p:attrNameLst>
                                      </p:cBhvr>
                                      <p:to>
                                        <p:strVal val="visible"/>
                                      </p:to>
                                    </p:set>
                                    <p:animEffect transition="in" filter="wipe(left)">
                                      <p:cBhvr>
                                        <p:cTn id="25" dur="500"/>
                                        <p:tgtEl>
                                          <p:spTgt spid="62"/>
                                        </p:tgtEl>
                                      </p:cBhvr>
                                    </p:animEffect>
                                  </p:childTnLst>
                                </p:cTn>
                              </p:par>
                            </p:childTnLst>
                          </p:cTn>
                        </p:par>
                        <p:par>
                          <p:cTn id="26" fill="hold">
                            <p:stCondLst>
                              <p:cond delay="2500"/>
                            </p:stCondLst>
                            <p:childTnLst>
                              <p:par>
                                <p:cTn id="27" presetID="22" presetClass="entr" presetSubtype="2" fill="hold" nodeType="afterEffect">
                                  <p:stCondLst>
                                    <p:cond delay="0"/>
                                  </p:stCondLst>
                                  <p:childTnLst>
                                    <p:set>
                                      <p:cBhvr>
                                        <p:cTn id="28" dur="1" fill="hold">
                                          <p:stCondLst>
                                            <p:cond delay="0"/>
                                          </p:stCondLst>
                                        </p:cTn>
                                        <p:tgtEl>
                                          <p:spTgt spid="61"/>
                                        </p:tgtEl>
                                        <p:attrNameLst>
                                          <p:attrName>style.visibility</p:attrName>
                                        </p:attrNameLst>
                                      </p:cBhvr>
                                      <p:to>
                                        <p:strVal val="visible"/>
                                      </p:to>
                                    </p:set>
                                    <p:animEffect transition="in" filter="wipe(right)">
                                      <p:cBhvr>
                                        <p:cTn id="29" dur="500"/>
                                        <p:tgtEl>
                                          <p:spTgt spid="61"/>
                                        </p:tgtEl>
                                      </p:cBhvr>
                                    </p:animEffect>
                                  </p:childTnLst>
                                </p:cTn>
                              </p:par>
                            </p:childTnLst>
                          </p:cTn>
                        </p:par>
                        <p:par>
                          <p:cTn id="30" fill="hold">
                            <p:stCondLst>
                              <p:cond delay="3000"/>
                            </p:stCondLst>
                            <p:childTnLst>
                              <p:par>
                                <p:cTn id="31" presetID="10" presetClass="entr" presetSubtype="0" fill="hold" nodeType="afterEffect">
                                  <p:stCondLst>
                                    <p:cond delay="0"/>
                                  </p:stCondLst>
                                  <p:childTnLst>
                                    <p:set>
                                      <p:cBhvr>
                                        <p:cTn id="32" dur="1" fill="hold">
                                          <p:stCondLst>
                                            <p:cond delay="0"/>
                                          </p:stCondLst>
                                        </p:cTn>
                                        <p:tgtEl>
                                          <p:spTgt spid="51"/>
                                        </p:tgtEl>
                                        <p:attrNameLst>
                                          <p:attrName>style.visibility</p:attrName>
                                        </p:attrNameLst>
                                      </p:cBhvr>
                                      <p:to>
                                        <p:strVal val="visible"/>
                                      </p:to>
                                    </p:set>
                                    <p:animEffect transition="in" filter="fade">
                                      <p:cBhvr>
                                        <p:cTn id="33" dur="500"/>
                                        <p:tgtEl>
                                          <p:spTgt spid="51"/>
                                        </p:tgtEl>
                                      </p:cBhvr>
                                    </p:animEffect>
                                  </p:childTnLst>
                                </p:cTn>
                              </p:par>
                            </p:childTnLst>
                          </p:cTn>
                        </p:par>
                        <p:par>
                          <p:cTn id="34" fill="hold">
                            <p:stCondLst>
                              <p:cond delay="3500"/>
                            </p:stCondLst>
                            <p:childTnLst>
                              <p:par>
                                <p:cTn id="35" presetID="10" presetClass="entr" presetSubtype="0" fill="hold" nodeType="afterEffect">
                                  <p:stCondLst>
                                    <p:cond delay="0"/>
                                  </p:stCondLst>
                                  <p:childTnLst>
                                    <p:set>
                                      <p:cBhvr>
                                        <p:cTn id="36" dur="1" fill="hold">
                                          <p:stCondLst>
                                            <p:cond delay="0"/>
                                          </p:stCondLst>
                                        </p:cTn>
                                        <p:tgtEl>
                                          <p:spTgt spid="73"/>
                                        </p:tgtEl>
                                        <p:attrNameLst>
                                          <p:attrName>style.visibility</p:attrName>
                                        </p:attrNameLst>
                                      </p:cBhvr>
                                      <p:to>
                                        <p:strVal val="visible"/>
                                      </p:to>
                                    </p:set>
                                    <p:animEffect transition="in" filter="fade">
                                      <p:cBhvr>
                                        <p:cTn id="37" dur="500"/>
                                        <p:tgtEl>
                                          <p:spTgt spid="73"/>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grpId="0" nodeType="clickEffect">
                                  <p:stCondLst>
                                    <p:cond delay="0"/>
                                  </p:stCondLst>
                                  <p:childTnLst>
                                    <p:set>
                                      <p:cBhvr>
                                        <p:cTn id="41" dur="1" fill="hold">
                                          <p:stCondLst>
                                            <p:cond delay="0"/>
                                          </p:stCondLst>
                                        </p:cTn>
                                        <p:tgtEl>
                                          <p:spTgt spid="45"/>
                                        </p:tgtEl>
                                        <p:attrNameLst>
                                          <p:attrName>style.visibility</p:attrName>
                                        </p:attrNameLst>
                                      </p:cBhvr>
                                      <p:to>
                                        <p:strVal val="visible"/>
                                      </p:to>
                                    </p:set>
                                    <p:animEffect transition="in" filter="wipe(up)">
                                      <p:cBhvr>
                                        <p:cTn id="42" dur="500"/>
                                        <p:tgtEl>
                                          <p:spTgt spid="45"/>
                                        </p:tgtEl>
                                      </p:cBhvr>
                                    </p:animEffect>
                                  </p:childTnLst>
                                </p:cTn>
                              </p:par>
                            </p:childTnLst>
                          </p:cTn>
                        </p:par>
                        <p:par>
                          <p:cTn id="43" fill="hold">
                            <p:stCondLst>
                              <p:cond delay="500"/>
                            </p:stCondLst>
                            <p:childTnLst>
                              <p:par>
                                <p:cTn id="44" presetID="42" presetClass="path" presetSubtype="0" accel="50000" decel="50000" fill="hold" grpId="1" nodeType="afterEffect">
                                  <p:stCondLst>
                                    <p:cond delay="0"/>
                                  </p:stCondLst>
                                  <p:childTnLst>
                                    <p:animMotion origin="layout" path="M 3.33333E-6 6.17284E-7 L 3.33333E-6 0.28241 " pathEditMode="relative" rAng="0" ptsTypes="AA">
                                      <p:cBhvr>
                                        <p:cTn id="45" dur="2500" fill="hold"/>
                                        <p:tgtEl>
                                          <p:spTgt spid="45"/>
                                        </p:tgtEl>
                                        <p:attrNameLst>
                                          <p:attrName>ppt_x</p:attrName>
                                          <p:attrName>ppt_y</p:attrName>
                                        </p:attrNameLst>
                                      </p:cBhvr>
                                      <p:rCtr x="0" y="14105"/>
                                    </p:animMotion>
                                  </p:childTnLst>
                                </p:cTn>
                              </p:par>
                              <p:par>
                                <p:cTn id="46" presetID="22" presetClass="entr" presetSubtype="1" fill="hold" grpId="0" nodeType="withEffect">
                                  <p:stCondLst>
                                    <p:cond delay="250"/>
                                  </p:stCondLst>
                                  <p:childTnLst>
                                    <p:set>
                                      <p:cBhvr>
                                        <p:cTn id="47" dur="1" fill="hold">
                                          <p:stCondLst>
                                            <p:cond delay="0"/>
                                          </p:stCondLst>
                                        </p:cTn>
                                        <p:tgtEl>
                                          <p:spTgt spid="44"/>
                                        </p:tgtEl>
                                        <p:attrNameLst>
                                          <p:attrName>style.visibility</p:attrName>
                                        </p:attrNameLst>
                                      </p:cBhvr>
                                      <p:to>
                                        <p:strVal val="visible"/>
                                      </p:to>
                                    </p:set>
                                    <p:animEffect transition="in" filter="wipe(up)">
                                      <p:cBhvr>
                                        <p:cTn id="48" dur="2000"/>
                                        <p:tgtEl>
                                          <p:spTgt spid="44"/>
                                        </p:tgtEl>
                                      </p:cBhvr>
                                    </p:animEffect>
                                  </p:childTnLst>
                                </p:cTn>
                              </p:par>
                              <p:par>
                                <p:cTn id="49" presetID="3" presetClass="emph" presetSubtype="2" fill="hold" grpId="0" nodeType="withEffect">
                                  <p:stCondLst>
                                    <p:cond delay="250"/>
                                  </p:stCondLst>
                                  <p:childTnLst>
                                    <p:animClr clrSpc="rgb" dir="cw">
                                      <p:cBhvr override="childStyle">
                                        <p:cTn id="50" dur="500" fill="hold"/>
                                        <p:tgtEl>
                                          <p:spTgt spid="40"/>
                                        </p:tgtEl>
                                        <p:attrNameLst>
                                          <p:attrName>style.color</p:attrName>
                                        </p:attrNameLst>
                                      </p:cBhvr>
                                      <p:to>
                                        <a:srgbClr val="FFFFFF"/>
                                      </p:to>
                                    </p:animClr>
                                  </p:childTnLst>
                                </p:cTn>
                              </p:par>
                              <p:par>
                                <p:cTn id="51" presetID="3" presetClass="emph" presetSubtype="2" fill="hold" grpId="0" nodeType="withEffect">
                                  <p:stCondLst>
                                    <p:cond delay="750"/>
                                  </p:stCondLst>
                                  <p:childTnLst>
                                    <p:animClr clrSpc="rgb" dir="cw">
                                      <p:cBhvr override="childStyle">
                                        <p:cTn id="52" dur="500" fill="hold"/>
                                        <p:tgtEl>
                                          <p:spTgt spid="41"/>
                                        </p:tgtEl>
                                        <p:attrNameLst>
                                          <p:attrName>style.color</p:attrName>
                                        </p:attrNameLst>
                                      </p:cBhvr>
                                      <p:to>
                                        <a:srgbClr val="FFFFFF"/>
                                      </p:to>
                                    </p:animClr>
                                  </p:childTnLst>
                                </p:cTn>
                              </p:par>
                              <p:par>
                                <p:cTn id="53" presetID="3" presetClass="emph" presetSubtype="2" fill="hold" grpId="0" nodeType="withEffect">
                                  <p:stCondLst>
                                    <p:cond delay="1250"/>
                                  </p:stCondLst>
                                  <p:childTnLst>
                                    <p:animClr clrSpc="rgb" dir="cw">
                                      <p:cBhvr override="childStyle">
                                        <p:cTn id="54" dur="500" fill="hold"/>
                                        <p:tgtEl>
                                          <p:spTgt spid="42"/>
                                        </p:tgtEl>
                                        <p:attrNameLst>
                                          <p:attrName>style.color</p:attrName>
                                        </p:attrNameLst>
                                      </p:cBhvr>
                                      <p:to>
                                        <a:srgbClr val="FFFFFF"/>
                                      </p:to>
                                    </p:animClr>
                                  </p:childTnLst>
                                </p:cTn>
                              </p:par>
                              <p:par>
                                <p:cTn id="55" presetID="3" presetClass="emph" presetSubtype="2" fill="hold" grpId="0" nodeType="withEffect">
                                  <p:stCondLst>
                                    <p:cond delay="1750"/>
                                  </p:stCondLst>
                                  <p:childTnLst>
                                    <p:animClr clrSpc="rgb" dir="cw">
                                      <p:cBhvr override="childStyle">
                                        <p:cTn id="56" dur="500" fill="hold"/>
                                        <p:tgtEl>
                                          <p:spTgt spid="43"/>
                                        </p:tgtEl>
                                        <p:attrNameLst>
                                          <p:attrName>style.color</p:attrName>
                                        </p:attrNameLst>
                                      </p:cBhvr>
                                      <p:to>
                                        <a:srgbClr val="FFFFFF"/>
                                      </p:to>
                                    </p:animClr>
                                  </p:childTnLst>
                                </p:cTn>
                              </p:par>
                              <p:par>
                                <p:cTn id="57" presetID="3" presetClass="emph" presetSubtype="2" fill="hold" grpId="0" nodeType="withEffect">
                                  <p:stCondLst>
                                    <p:cond delay="2250"/>
                                  </p:stCondLst>
                                  <p:childTnLst>
                                    <p:animClr clrSpc="rgb" dir="cw">
                                      <p:cBhvr override="childStyle">
                                        <p:cTn id="58" dur="500" fill="hold"/>
                                        <p:tgtEl>
                                          <p:spTgt spid="47"/>
                                        </p:tgtEl>
                                        <p:attrNameLst>
                                          <p:attrName>style.color</p:attrName>
                                        </p:attrNameLst>
                                      </p:cBhvr>
                                      <p:to>
                                        <a:srgbClr val="FFFFFF"/>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41" grpId="0"/>
      <p:bldP spid="42" grpId="0"/>
      <p:bldP spid="43" grpId="0"/>
      <p:bldP spid="44" grpId="0" animBg="1"/>
      <p:bldP spid="45" grpId="0" animBg="1"/>
      <p:bldP spid="45" grpId="1" animBg="1"/>
      <p:bldP spid="47"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366713" y="325438"/>
            <a:ext cx="8410575" cy="460375"/>
          </a:xfrm>
        </p:spPr>
        <p:txBody>
          <a:bodyPr/>
          <a:lstStyle/>
          <a:p>
            <a:r>
              <a:rPr lang="en-US" sz="2800" dirty="0">
                <a:solidFill>
                  <a:srgbClr val="2C95DD"/>
                </a:solidFill>
              </a:rPr>
              <a:t>HA 3 - VMs are Monitored</a:t>
            </a:r>
          </a:p>
        </p:txBody>
      </p:sp>
      <p:sp>
        <p:nvSpPr>
          <p:cNvPr id="4" name="Rounded Rectangle 3"/>
          <p:cNvSpPr/>
          <p:nvPr/>
        </p:nvSpPr>
        <p:spPr>
          <a:xfrm>
            <a:off x="366713" y="971550"/>
            <a:ext cx="5576887" cy="3428999"/>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5" name="Rounded Rectangle 4"/>
          <p:cNvSpPr/>
          <p:nvPr/>
        </p:nvSpPr>
        <p:spPr>
          <a:xfrm>
            <a:off x="5943600" y="971550"/>
            <a:ext cx="2856952" cy="3428999"/>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6" name="Rectangle 5"/>
          <p:cNvSpPr/>
          <p:nvPr/>
        </p:nvSpPr>
        <p:spPr>
          <a:xfrm>
            <a:off x="6990119" y="4031218"/>
            <a:ext cx="1696681" cy="369332"/>
          </a:xfrm>
          <a:prstGeom prst="rect">
            <a:avLst/>
          </a:prstGeom>
        </p:spPr>
        <p:txBody>
          <a:bodyPr wrap="square">
            <a:spAutoFit/>
          </a:bodyPr>
          <a:lstStyle/>
          <a:p>
            <a:pPr algn="r" fontAlgn="auto">
              <a:spcBef>
                <a:spcPts val="0"/>
              </a:spcBef>
              <a:spcAft>
                <a:spcPts val="0"/>
              </a:spcAft>
            </a:pPr>
            <a:r>
              <a:rPr lang="en-US" dirty="0" err="1" smtClean="0">
                <a:solidFill>
                  <a:prstClr val="black"/>
                </a:solidFill>
                <a:latin typeface="Calibri"/>
              </a:rPr>
              <a:t>IaaS</a:t>
            </a:r>
            <a:endParaRPr lang="en-US" dirty="0">
              <a:solidFill>
                <a:prstClr val="black"/>
              </a:solidFill>
              <a:latin typeface="Calibri"/>
            </a:endParaRPr>
          </a:p>
        </p:txBody>
      </p:sp>
      <p:sp>
        <p:nvSpPr>
          <p:cNvPr id="7" name="Rectangle 6"/>
          <p:cNvSpPr/>
          <p:nvPr/>
        </p:nvSpPr>
        <p:spPr>
          <a:xfrm>
            <a:off x="2362200" y="4031218"/>
            <a:ext cx="3487929" cy="369332"/>
          </a:xfrm>
          <a:prstGeom prst="rect">
            <a:avLst/>
          </a:prstGeom>
        </p:spPr>
        <p:txBody>
          <a:bodyPr wrap="square">
            <a:spAutoFit/>
          </a:bodyPr>
          <a:lstStyle/>
          <a:p>
            <a:pPr algn="r" fontAlgn="auto">
              <a:spcBef>
                <a:spcPts val="0"/>
              </a:spcBef>
              <a:spcAft>
                <a:spcPts val="0"/>
              </a:spcAft>
            </a:pPr>
            <a:r>
              <a:rPr lang="en-US" dirty="0" smtClean="0">
                <a:solidFill>
                  <a:prstClr val="black"/>
                </a:solidFill>
                <a:latin typeface="Calibri"/>
              </a:rPr>
              <a:t>Pivotal CF Operations Manager</a:t>
            </a:r>
            <a:endParaRPr lang="en-US" dirty="0">
              <a:solidFill>
                <a:prstClr val="black"/>
              </a:solidFill>
              <a:latin typeface="Calibri"/>
            </a:endParaRPr>
          </a:p>
        </p:txBody>
      </p:sp>
      <p:sp>
        <p:nvSpPr>
          <p:cNvPr id="8" name="Rounded Rectangle 7"/>
          <p:cNvSpPr>
            <a:spLocks noChangeArrowheads="1"/>
          </p:cNvSpPr>
          <p:nvPr/>
        </p:nvSpPr>
        <p:spPr bwMode="auto">
          <a:xfrm>
            <a:off x="8153400" y="57150"/>
            <a:ext cx="914399" cy="278034"/>
          </a:xfrm>
          <a:prstGeom prst="roundRect">
            <a:avLst>
              <a:gd name="adj" fmla="val 16667"/>
            </a:avLst>
          </a:prstGeom>
          <a:solidFill>
            <a:schemeClr val="accent3"/>
          </a:solidFill>
          <a:ln w="19050">
            <a:solidFill>
              <a:schemeClr val="bg1"/>
            </a:solidFill>
            <a:round/>
            <a:headEnd/>
            <a:tailEnd/>
          </a:ln>
          <a:effectLst>
            <a:outerShdw blurRad="40000" dist="20000" dir="5400000" rotWithShape="0">
              <a:srgbClr val="808080">
                <a:alpha val="37999"/>
              </a:srgbClr>
            </a:outerShdw>
          </a:effectLst>
        </p:spPr>
        <p:txBody>
          <a:bodyPr anchor="ctr"/>
          <a:lstStyle/>
          <a:p>
            <a:pPr algn="ctr" fontAlgn="auto">
              <a:spcBef>
                <a:spcPts val="0"/>
              </a:spcBef>
              <a:spcAft>
                <a:spcPts val="0"/>
              </a:spcAft>
              <a:defRPr/>
            </a:pPr>
            <a:r>
              <a:rPr lang="en-US" sz="1200" dirty="0" err="1" smtClean="0">
                <a:solidFill>
                  <a:schemeClr val="lt1"/>
                </a:solidFill>
              </a:rPr>
              <a:t>PaaS</a:t>
            </a:r>
            <a:r>
              <a:rPr lang="en-US" sz="1200" dirty="0" smtClean="0">
                <a:solidFill>
                  <a:schemeClr val="lt1"/>
                </a:solidFill>
              </a:rPr>
              <a:t> Ops</a:t>
            </a:r>
            <a:endParaRPr lang="en-US" sz="1200" dirty="0">
              <a:solidFill>
                <a:schemeClr val="lt1"/>
              </a:solidFill>
              <a:latin typeface="+mn-lt"/>
              <a:ea typeface="+mn-ea"/>
            </a:endParaRPr>
          </a:p>
        </p:txBody>
      </p:sp>
      <p:grpSp>
        <p:nvGrpSpPr>
          <p:cNvPr id="9" name="Group 8"/>
          <p:cNvGrpSpPr/>
          <p:nvPr/>
        </p:nvGrpSpPr>
        <p:grpSpPr>
          <a:xfrm>
            <a:off x="6168884" y="1215518"/>
            <a:ext cx="2406385" cy="807464"/>
            <a:chOff x="6168884" y="1428750"/>
            <a:chExt cx="2406385" cy="807464"/>
          </a:xfrm>
        </p:grpSpPr>
        <p:sp>
          <p:nvSpPr>
            <p:cNvPr id="10" name="Rounded Rectangle 9"/>
            <p:cNvSpPr>
              <a:spLocks noChangeArrowheads="1"/>
            </p:cNvSpPr>
            <p:nvPr/>
          </p:nvSpPr>
          <p:spPr bwMode="auto">
            <a:xfrm>
              <a:off x="6168884" y="1428750"/>
              <a:ext cx="2406385" cy="8074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0" rIns="0" bIns="91440" anchor="b" anchorCtr="0"/>
            <a:lstStyle/>
            <a:p>
              <a:pPr algn="ctr" fontAlgn="auto">
                <a:spcBef>
                  <a:spcPts val="0"/>
                </a:spcBef>
                <a:spcAft>
                  <a:spcPts val="0"/>
                </a:spcAft>
                <a:defRPr/>
              </a:pPr>
              <a:r>
                <a:rPr lang="en-US" sz="1200" b="1" dirty="0" smtClean="0">
                  <a:solidFill>
                    <a:schemeClr val="bg1"/>
                  </a:solidFill>
                  <a:latin typeface="+mn-lt"/>
                  <a:ea typeface="+mn-ea"/>
                </a:rPr>
                <a:t>BBS</a:t>
              </a:r>
              <a:endParaRPr lang="en-US" sz="1200" b="1" dirty="0">
                <a:solidFill>
                  <a:schemeClr val="bg1"/>
                </a:solidFill>
                <a:latin typeface="+mn-lt"/>
                <a:ea typeface="+mn-ea"/>
              </a:endParaRPr>
            </a:p>
          </p:txBody>
        </p:sp>
        <p:sp>
          <p:nvSpPr>
            <p:cNvPr id="11" name="Rounded Rectangle 10"/>
            <p:cNvSpPr/>
            <p:nvPr/>
          </p:nvSpPr>
          <p:spPr>
            <a:xfrm>
              <a:off x="6248400" y="1504950"/>
              <a:ext cx="609600" cy="228600"/>
            </a:xfrm>
            <a:prstGeom prst="roundRect">
              <a:avLst/>
            </a:prstGeom>
            <a:solidFill>
              <a:srgbClr val="00685D"/>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smtClean="0"/>
                <a:t>AGENT</a:t>
              </a:r>
              <a:endParaRPr lang="en-US" sz="1000" b="1" dirty="0"/>
            </a:p>
          </p:txBody>
        </p:sp>
        <p:grpSp>
          <p:nvGrpSpPr>
            <p:cNvPr id="13" name="Group 12"/>
            <p:cNvGrpSpPr/>
            <p:nvPr/>
          </p:nvGrpSpPr>
          <p:grpSpPr>
            <a:xfrm>
              <a:off x="8176597" y="1504950"/>
              <a:ext cx="333374" cy="228600"/>
              <a:chOff x="7558089" y="1504950"/>
              <a:chExt cx="333374" cy="228600"/>
            </a:xfrm>
          </p:grpSpPr>
          <p:sp>
            <p:nvSpPr>
              <p:cNvPr id="14" name="Rounded Rectangle 13"/>
              <p:cNvSpPr/>
              <p:nvPr/>
            </p:nvSpPr>
            <p:spPr>
              <a:xfrm>
                <a:off x="7573959" y="1504950"/>
                <a:ext cx="304800" cy="228600"/>
              </a:xfrm>
              <a:prstGeom prst="round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000" b="1" dirty="0"/>
              </a:p>
            </p:txBody>
          </p:sp>
          <p:sp>
            <p:nvSpPr>
              <p:cNvPr id="15" name="Freeform 14"/>
              <p:cNvSpPr/>
              <p:nvPr/>
            </p:nvSpPr>
            <p:spPr>
              <a:xfrm>
                <a:off x="7558089" y="1524000"/>
                <a:ext cx="333374" cy="188119"/>
              </a:xfrm>
              <a:custGeom>
                <a:avLst/>
                <a:gdLst>
                  <a:gd name="connsiteX0" fmla="*/ 0 w 172064"/>
                  <a:gd name="connsiteY0" fmla="*/ 68826 h 132736"/>
                  <a:gd name="connsiteX1" fmla="*/ 51619 w 172064"/>
                  <a:gd name="connsiteY1" fmla="*/ 68826 h 132736"/>
                  <a:gd name="connsiteX2" fmla="*/ 61452 w 172064"/>
                  <a:gd name="connsiteY2" fmla="*/ 19665 h 132736"/>
                  <a:gd name="connsiteX3" fmla="*/ 76200 w 172064"/>
                  <a:gd name="connsiteY3" fmla="*/ 110613 h 132736"/>
                  <a:gd name="connsiteX4" fmla="*/ 88490 w 172064"/>
                  <a:gd name="connsiteY4" fmla="*/ 63910 h 132736"/>
                  <a:gd name="connsiteX5" fmla="*/ 108155 w 172064"/>
                  <a:gd name="connsiteY5" fmla="*/ 63910 h 132736"/>
                  <a:gd name="connsiteX6" fmla="*/ 120445 w 172064"/>
                  <a:gd name="connsiteY6" fmla="*/ 0 h 132736"/>
                  <a:gd name="connsiteX7" fmla="*/ 135194 w 172064"/>
                  <a:gd name="connsiteY7" fmla="*/ 132736 h 132736"/>
                  <a:gd name="connsiteX8" fmla="*/ 145026 w 172064"/>
                  <a:gd name="connsiteY8" fmla="*/ 58994 h 132736"/>
                  <a:gd name="connsiteX9" fmla="*/ 169606 w 172064"/>
                  <a:gd name="connsiteY9" fmla="*/ 58994 h 132736"/>
                  <a:gd name="connsiteX10" fmla="*/ 172064 w 172064"/>
                  <a:gd name="connsiteY10" fmla="*/ 61452 h 132736"/>
                  <a:gd name="connsiteX0" fmla="*/ 0 w 161775"/>
                  <a:gd name="connsiteY0" fmla="*/ 68826 h 132736"/>
                  <a:gd name="connsiteX1" fmla="*/ 41330 w 161775"/>
                  <a:gd name="connsiteY1" fmla="*/ 68826 h 132736"/>
                  <a:gd name="connsiteX2" fmla="*/ 51163 w 161775"/>
                  <a:gd name="connsiteY2" fmla="*/ 19665 h 132736"/>
                  <a:gd name="connsiteX3" fmla="*/ 65911 w 161775"/>
                  <a:gd name="connsiteY3" fmla="*/ 110613 h 132736"/>
                  <a:gd name="connsiteX4" fmla="*/ 78201 w 161775"/>
                  <a:gd name="connsiteY4" fmla="*/ 63910 h 132736"/>
                  <a:gd name="connsiteX5" fmla="*/ 97866 w 161775"/>
                  <a:gd name="connsiteY5" fmla="*/ 63910 h 132736"/>
                  <a:gd name="connsiteX6" fmla="*/ 110156 w 161775"/>
                  <a:gd name="connsiteY6" fmla="*/ 0 h 132736"/>
                  <a:gd name="connsiteX7" fmla="*/ 124905 w 161775"/>
                  <a:gd name="connsiteY7" fmla="*/ 132736 h 132736"/>
                  <a:gd name="connsiteX8" fmla="*/ 134737 w 161775"/>
                  <a:gd name="connsiteY8" fmla="*/ 58994 h 132736"/>
                  <a:gd name="connsiteX9" fmla="*/ 159317 w 161775"/>
                  <a:gd name="connsiteY9" fmla="*/ 58994 h 132736"/>
                  <a:gd name="connsiteX10" fmla="*/ 161775 w 161775"/>
                  <a:gd name="connsiteY10" fmla="*/ 61452 h 132736"/>
                  <a:gd name="connsiteX0" fmla="*/ 0 w 147370"/>
                  <a:gd name="connsiteY0" fmla="*/ 70885 h 132736"/>
                  <a:gd name="connsiteX1" fmla="*/ 26925 w 147370"/>
                  <a:gd name="connsiteY1" fmla="*/ 68826 h 132736"/>
                  <a:gd name="connsiteX2" fmla="*/ 36758 w 147370"/>
                  <a:gd name="connsiteY2" fmla="*/ 19665 h 132736"/>
                  <a:gd name="connsiteX3" fmla="*/ 51506 w 147370"/>
                  <a:gd name="connsiteY3" fmla="*/ 110613 h 132736"/>
                  <a:gd name="connsiteX4" fmla="*/ 63796 w 147370"/>
                  <a:gd name="connsiteY4" fmla="*/ 63910 h 132736"/>
                  <a:gd name="connsiteX5" fmla="*/ 83461 w 147370"/>
                  <a:gd name="connsiteY5" fmla="*/ 63910 h 132736"/>
                  <a:gd name="connsiteX6" fmla="*/ 95751 w 147370"/>
                  <a:gd name="connsiteY6" fmla="*/ 0 h 132736"/>
                  <a:gd name="connsiteX7" fmla="*/ 110500 w 147370"/>
                  <a:gd name="connsiteY7" fmla="*/ 132736 h 132736"/>
                  <a:gd name="connsiteX8" fmla="*/ 120332 w 147370"/>
                  <a:gd name="connsiteY8" fmla="*/ 58994 h 132736"/>
                  <a:gd name="connsiteX9" fmla="*/ 144912 w 147370"/>
                  <a:gd name="connsiteY9" fmla="*/ 58994 h 132736"/>
                  <a:gd name="connsiteX10" fmla="*/ 147370 w 147370"/>
                  <a:gd name="connsiteY10" fmla="*/ 61452 h 132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370" h="132736">
                    <a:moveTo>
                      <a:pt x="0" y="70885"/>
                    </a:moveTo>
                    <a:lnTo>
                      <a:pt x="26925" y="68826"/>
                    </a:lnTo>
                    <a:lnTo>
                      <a:pt x="36758" y="19665"/>
                    </a:lnTo>
                    <a:lnTo>
                      <a:pt x="51506" y="110613"/>
                    </a:lnTo>
                    <a:lnTo>
                      <a:pt x="63796" y="63910"/>
                    </a:lnTo>
                    <a:lnTo>
                      <a:pt x="83461" y="63910"/>
                    </a:lnTo>
                    <a:lnTo>
                      <a:pt x="95751" y="0"/>
                    </a:lnTo>
                    <a:lnTo>
                      <a:pt x="110500" y="132736"/>
                    </a:lnTo>
                    <a:lnTo>
                      <a:pt x="120332" y="58994"/>
                    </a:lnTo>
                    <a:lnTo>
                      <a:pt x="144912" y="58994"/>
                    </a:lnTo>
                    <a:lnTo>
                      <a:pt x="147370" y="61452"/>
                    </a:lnTo>
                  </a:path>
                </a:pathLst>
              </a:custGeom>
              <a:noFill/>
              <a:ln w="19050">
                <a:solidFill>
                  <a:srgbClr val="3392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6" name="Group 15"/>
          <p:cNvGrpSpPr/>
          <p:nvPr/>
        </p:nvGrpSpPr>
        <p:grpSpPr>
          <a:xfrm>
            <a:off x="6168884" y="2198434"/>
            <a:ext cx="2406385" cy="807464"/>
            <a:chOff x="6168884" y="2297686"/>
            <a:chExt cx="2406385" cy="807464"/>
          </a:xfrm>
        </p:grpSpPr>
        <p:sp>
          <p:nvSpPr>
            <p:cNvPr id="17" name="Rounded Rectangle 16"/>
            <p:cNvSpPr>
              <a:spLocks noChangeArrowheads="1"/>
            </p:cNvSpPr>
            <p:nvPr/>
          </p:nvSpPr>
          <p:spPr bwMode="auto">
            <a:xfrm>
              <a:off x="6168884" y="2297686"/>
              <a:ext cx="2406385" cy="8074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0" rIns="0" bIns="91440" anchor="b" anchorCtr="0"/>
            <a:lstStyle/>
            <a:p>
              <a:pPr algn="ctr" fontAlgn="auto">
                <a:spcBef>
                  <a:spcPts val="0"/>
                </a:spcBef>
                <a:spcAft>
                  <a:spcPts val="0"/>
                </a:spcAft>
                <a:defRPr/>
              </a:pPr>
              <a:r>
                <a:rPr lang="en-US" sz="1200" b="1" dirty="0" smtClean="0">
                  <a:solidFill>
                    <a:schemeClr val="bg1"/>
                  </a:solidFill>
                  <a:latin typeface="+mn-lt"/>
                  <a:ea typeface="+mn-ea"/>
                </a:rPr>
                <a:t>      </a:t>
              </a:r>
              <a:r>
                <a:rPr lang="en-US" sz="1200" b="1" dirty="0" smtClean="0">
                  <a:solidFill>
                    <a:schemeClr val="bg1"/>
                  </a:solidFill>
                </a:rPr>
                <a:t>CELL</a:t>
              </a:r>
              <a:endParaRPr lang="en-US" sz="1200" b="1" dirty="0">
                <a:solidFill>
                  <a:schemeClr val="bg1"/>
                </a:solidFill>
                <a:latin typeface="+mn-lt"/>
                <a:ea typeface="+mn-ea"/>
              </a:endParaRPr>
            </a:p>
          </p:txBody>
        </p:sp>
        <p:sp>
          <p:nvSpPr>
            <p:cNvPr id="18" name="Oval 170"/>
            <p:cNvSpPr/>
            <p:nvPr/>
          </p:nvSpPr>
          <p:spPr>
            <a:xfrm>
              <a:off x="7056169" y="2806782"/>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ed Rectangle 18"/>
            <p:cNvSpPr/>
            <p:nvPr/>
          </p:nvSpPr>
          <p:spPr>
            <a:xfrm>
              <a:off x="6248400" y="2373886"/>
              <a:ext cx="609600" cy="228600"/>
            </a:xfrm>
            <a:prstGeom prst="roundRect">
              <a:avLst/>
            </a:prstGeom>
            <a:solidFill>
              <a:srgbClr val="00685D"/>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smtClean="0"/>
                <a:t>AGENT</a:t>
              </a:r>
              <a:endParaRPr lang="en-US" sz="1000" b="1" dirty="0"/>
            </a:p>
          </p:txBody>
        </p:sp>
        <p:grpSp>
          <p:nvGrpSpPr>
            <p:cNvPr id="20" name="Group 19"/>
            <p:cNvGrpSpPr/>
            <p:nvPr/>
          </p:nvGrpSpPr>
          <p:grpSpPr>
            <a:xfrm>
              <a:off x="8176597" y="2373886"/>
              <a:ext cx="333374" cy="228600"/>
              <a:chOff x="7558089" y="1504950"/>
              <a:chExt cx="333374" cy="228600"/>
            </a:xfrm>
          </p:grpSpPr>
          <p:sp>
            <p:nvSpPr>
              <p:cNvPr id="21" name="Rounded Rectangle 20"/>
              <p:cNvSpPr/>
              <p:nvPr/>
            </p:nvSpPr>
            <p:spPr>
              <a:xfrm>
                <a:off x="7573959" y="1504950"/>
                <a:ext cx="304800" cy="228600"/>
              </a:xfrm>
              <a:prstGeom prst="round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000" b="1" dirty="0"/>
              </a:p>
            </p:txBody>
          </p:sp>
          <p:sp>
            <p:nvSpPr>
              <p:cNvPr id="22" name="Freeform 21"/>
              <p:cNvSpPr/>
              <p:nvPr/>
            </p:nvSpPr>
            <p:spPr>
              <a:xfrm>
                <a:off x="7558089" y="1524000"/>
                <a:ext cx="333374" cy="188119"/>
              </a:xfrm>
              <a:custGeom>
                <a:avLst/>
                <a:gdLst>
                  <a:gd name="connsiteX0" fmla="*/ 0 w 172064"/>
                  <a:gd name="connsiteY0" fmla="*/ 68826 h 132736"/>
                  <a:gd name="connsiteX1" fmla="*/ 51619 w 172064"/>
                  <a:gd name="connsiteY1" fmla="*/ 68826 h 132736"/>
                  <a:gd name="connsiteX2" fmla="*/ 61452 w 172064"/>
                  <a:gd name="connsiteY2" fmla="*/ 19665 h 132736"/>
                  <a:gd name="connsiteX3" fmla="*/ 76200 w 172064"/>
                  <a:gd name="connsiteY3" fmla="*/ 110613 h 132736"/>
                  <a:gd name="connsiteX4" fmla="*/ 88490 w 172064"/>
                  <a:gd name="connsiteY4" fmla="*/ 63910 h 132736"/>
                  <a:gd name="connsiteX5" fmla="*/ 108155 w 172064"/>
                  <a:gd name="connsiteY5" fmla="*/ 63910 h 132736"/>
                  <a:gd name="connsiteX6" fmla="*/ 120445 w 172064"/>
                  <a:gd name="connsiteY6" fmla="*/ 0 h 132736"/>
                  <a:gd name="connsiteX7" fmla="*/ 135194 w 172064"/>
                  <a:gd name="connsiteY7" fmla="*/ 132736 h 132736"/>
                  <a:gd name="connsiteX8" fmla="*/ 145026 w 172064"/>
                  <a:gd name="connsiteY8" fmla="*/ 58994 h 132736"/>
                  <a:gd name="connsiteX9" fmla="*/ 169606 w 172064"/>
                  <a:gd name="connsiteY9" fmla="*/ 58994 h 132736"/>
                  <a:gd name="connsiteX10" fmla="*/ 172064 w 172064"/>
                  <a:gd name="connsiteY10" fmla="*/ 61452 h 132736"/>
                  <a:gd name="connsiteX0" fmla="*/ 0 w 161775"/>
                  <a:gd name="connsiteY0" fmla="*/ 68826 h 132736"/>
                  <a:gd name="connsiteX1" fmla="*/ 41330 w 161775"/>
                  <a:gd name="connsiteY1" fmla="*/ 68826 h 132736"/>
                  <a:gd name="connsiteX2" fmla="*/ 51163 w 161775"/>
                  <a:gd name="connsiteY2" fmla="*/ 19665 h 132736"/>
                  <a:gd name="connsiteX3" fmla="*/ 65911 w 161775"/>
                  <a:gd name="connsiteY3" fmla="*/ 110613 h 132736"/>
                  <a:gd name="connsiteX4" fmla="*/ 78201 w 161775"/>
                  <a:gd name="connsiteY4" fmla="*/ 63910 h 132736"/>
                  <a:gd name="connsiteX5" fmla="*/ 97866 w 161775"/>
                  <a:gd name="connsiteY5" fmla="*/ 63910 h 132736"/>
                  <a:gd name="connsiteX6" fmla="*/ 110156 w 161775"/>
                  <a:gd name="connsiteY6" fmla="*/ 0 h 132736"/>
                  <a:gd name="connsiteX7" fmla="*/ 124905 w 161775"/>
                  <a:gd name="connsiteY7" fmla="*/ 132736 h 132736"/>
                  <a:gd name="connsiteX8" fmla="*/ 134737 w 161775"/>
                  <a:gd name="connsiteY8" fmla="*/ 58994 h 132736"/>
                  <a:gd name="connsiteX9" fmla="*/ 159317 w 161775"/>
                  <a:gd name="connsiteY9" fmla="*/ 58994 h 132736"/>
                  <a:gd name="connsiteX10" fmla="*/ 161775 w 161775"/>
                  <a:gd name="connsiteY10" fmla="*/ 61452 h 132736"/>
                  <a:gd name="connsiteX0" fmla="*/ 0 w 147370"/>
                  <a:gd name="connsiteY0" fmla="*/ 70885 h 132736"/>
                  <a:gd name="connsiteX1" fmla="*/ 26925 w 147370"/>
                  <a:gd name="connsiteY1" fmla="*/ 68826 h 132736"/>
                  <a:gd name="connsiteX2" fmla="*/ 36758 w 147370"/>
                  <a:gd name="connsiteY2" fmla="*/ 19665 h 132736"/>
                  <a:gd name="connsiteX3" fmla="*/ 51506 w 147370"/>
                  <a:gd name="connsiteY3" fmla="*/ 110613 h 132736"/>
                  <a:gd name="connsiteX4" fmla="*/ 63796 w 147370"/>
                  <a:gd name="connsiteY4" fmla="*/ 63910 h 132736"/>
                  <a:gd name="connsiteX5" fmla="*/ 83461 w 147370"/>
                  <a:gd name="connsiteY5" fmla="*/ 63910 h 132736"/>
                  <a:gd name="connsiteX6" fmla="*/ 95751 w 147370"/>
                  <a:gd name="connsiteY6" fmla="*/ 0 h 132736"/>
                  <a:gd name="connsiteX7" fmla="*/ 110500 w 147370"/>
                  <a:gd name="connsiteY7" fmla="*/ 132736 h 132736"/>
                  <a:gd name="connsiteX8" fmla="*/ 120332 w 147370"/>
                  <a:gd name="connsiteY8" fmla="*/ 58994 h 132736"/>
                  <a:gd name="connsiteX9" fmla="*/ 144912 w 147370"/>
                  <a:gd name="connsiteY9" fmla="*/ 58994 h 132736"/>
                  <a:gd name="connsiteX10" fmla="*/ 147370 w 147370"/>
                  <a:gd name="connsiteY10" fmla="*/ 61452 h 132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370" h="132736">
                    <a:moveTo>
                      <a:pt x="0" y="70885"/>
                    </a:moveTo>
                    <a:lnTo>
                      <a:pt x="26925" y="68826"/>
                    </a:lnTo>
                    <a:lnTo>
                      <a:pt x="36758" y="19665"/>
                    </a:lnTo>
                    <a:lnTo>
                      <a:pt x="51506" y="110613"/>
                    </a:lnTo>
                    <a:lnTo>
                      <a:pt x="63796" y="63910"/>
                    </a:lnTo>
                    <a:lnTo>
                      <a:pt x="83461" y="63910"/>
                    </a:lnTo>
                    <a:lnTo>
                      <a:pt x="95751" y="0"/>
                    </a:lnTo>
                    <a:lnTo>
                      <a:pt x="110500" y="132736"/>
                    </a:lnTo>
                    <a:lnTo>
                      <a:pt x="120332" y="58994"/>
                    </a:lnTo>
                    <a:lnTo>
                      <a:pt x="144912" y="58994"/>
                    </a:lnTo>
                    <a:lnTo>
                      <a:pt x="147370" y="61452"/>
                    </a:lnTo>
                  </a:path>
                </a:pathLst>
              </a:custGeom>
              <a:noFill/>
              <a:ln w="19050">
                <a:solidFill>
                  <a:srgbClr val="3392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3" name="Group 22"/>
          <p:cNvGrpSpPr/>
          <p:nvPr/>
        </p:nvGrpSpPr>
        <p:grpSpPr>
          <a:xfrm>
            <a:off x="6168884" y="3181350"/>
            <a:ext cx="2406385" cy="807464"/>
            <a:chOff x="6168884" y="3181350"/>
            <a:chExt cx="2406385" cy="807464"/>
          </a:xfrm>
        </p:grpSpPr>
        <p:sp>
          <p:nvSpPr>
            <p:cNvPr id="24" name="Rounded Rectangle 23"/>
            <p:cNvSpPr>
              <a:spLocks noChangeArrowheads="1"/>
            </p:cNvSpPr>
            <p:nvPr/>
          </p:nvSpPr>
          <p:spPr bwMode="auto">
            <a:xfrm>
              <a:off x="6168884" y="3181350"/>
              <a:ext cx="2406385" cy="8074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0" rIns="0" bIns="91440" anchor="b" anchorCtr="0"/>
            <a:lstStyle/>
            <a:p>
              <a:pPr algn="ctr" fontAlgn="auto">
                <a:spcBef>
                  <a:spcPts val="0"/>
                </a:spcBef>
                <a:spcAft>
                  <a:spcPts val="0"/>
                </a:spcAft>
                <a:defRPr/>
              </a:pPr>
              <a:r>
                <a:rPr lang="en-US" sz="1200" b="1" dirty="0" smtClean="0">
                  <a:solidFill>
                    <a:schemeClr val="bg1"/>
                  </a:solidFill>
                  <a:latin typeface="+mn-lt"/>
                  <a:ea typeface="+mn-ea"/>
                </a:rPr>
                <a:t>         Cloud Controller</a:t>
              </a:r>
              <a:endParaRPr lang="en-US" sz="1200" b="1" dirty="0">
                <a:solidFill>
                  <a:schemeClr val="bg1"/>
                </a:solidFill>
                <a:latin typeface="+mn-lt"/>
                <a:ea typeface="+mn-ea"/>
              </a:endParaRPr>
            </a:p>
          </p:txBody>
        </p:sp>
        <p:sp>
          <p:nvSpPr>
            <p:cNvPr id="25" name="Rectangle 76"/>
            <p:cNvSpPr/>
            <p:nvPr/>
          </p:nvSpPr>
          <p:spPr>
            <a:xfrm>
              <a:off x="6701367" y="3677679"/>
              <a:ext cx="199082" cy="265671"/>
            </a:xfrm>
            <a:custGeom>
              <a:avLst/>
              <a:gdLst/>
              <a:ahLst/>
              <a:cxnLst/>
              <a:rect l="l" t="t" r="r" b="b"/>
              <a:pathLst>
                <a:path w="661988" h="883413">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ounded Rectangle 25"/>
            <p:cNvSpPr/>
            <p:nvPr/>
          </p:nvSpPr>
          <p:spPr>
            <a:xfrm>
              <a:off x="6248400" y="3257550"/>
              <a:ext cx="609600" cy="228600"/>
            </a:xfrm>
            <a:prstGeom prst="roundRect">
              <a:avLst/>
            </a:prstGeom>
            <a:solidFill>
              <a:srgbClr val="00685D"/>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smtClean="0"/>
                <a:t>AGENT</a:t>
              </a:r>
              <a:endParaRPr lang="en-US" sz="1000" b="1" dirty="0"/>
            </a:p>
          </p:txBody>
        </p:sp>
        <p:grpSp>
          <p:nvGrpSpPr>
            <p:cNvPr id="27" name="Group 26"/>
            <p:cNvGrpSpPr/>
            <p:nvPr/>
          </p:nvGrpSpPr>
          <p:grpSpPr>
            <a:xfrm>
              <a:off x="8177852" y="3257550"/>
              <a:ext cx="333374" cy="228600"/>
              <a:chOff x="7558089" y="1504950"/>
              <a:chExt cx="333374" cy="228600"/>
            </a:xfrm>
          </p:grpSpPr>
          <p:sp>
            <p:nvSpPr>
              <p:cNvPr id="28" name="Rounded Rectangle 27"/>
              <p:cNvSpPr/>
              <p:nvPr/>
            </p:nvSpPr>
            <p:spPr>
              <a:xfrm>
                <a:off x="7573959" y="1504950"/>
                <a:ext cx="304800" cy="228600"/>
              </a:xfrm>
              <a:prstGeom prst="round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000" b="1" dirty="0"/>
              </a:p>
            </p:txBody>
          </p:sp>
          <p:sp>
            <p:nvSpPr>
              <p:cNvPr id="29" name="Freeform 28"/>
              <p:cNvSpPr/>
              <p:nvPr/>
            </p:nvSpPr>
            <p:spPr>
              <a:xfrm>
                <a:off x="7558089" y="1524000"/>
                <a:ext cx="333374" cy="188119"/>
              </a:xfrm>
              <a:custGeom>
                <a:avLst/>
                <a:gdLst>
                  <a:gd name="connsiteX0" fmla="*/ 0 w 172064"/>
                  <a:gd name="connsiteY0" fmla="*/ 68826 h 132736"/>
                  <a:gd name="connsiteX1" fmla="*/ 51619 w 172064"/>
                  <a:gd name="connsiteY1" fmla="*/ 68826 h 132736"/>
                  <a:gd name="connsiteX2" fmla="*/ 61452 w 172064"/>
                  <a:gd name="connsiteY2" fmla="*/ 19665 h 132736"/>
                  <a:gd name="connsiteX3" fmla="*/ 76200 w 172064"/>
                  <a:gd name="connsiteY3" fmla="*/ 110613 h 132736"/>
                  <a:gd name="connsiteX4" fmla="*/ 88490 w 172064"/>
                  <a:gd name="connsiteY4" fmla="*/ 63910 h 132736"/>
                  <a:gd name="connsiteX5" fmla="*/ 108155 w 172064"/>
                  <a:gd name="connsiteY5" fmla="*/ 63910 h 132736"/>
                  <a:gd name="connsiteX6" fmla="*/ 120445 w 172064"/>
                  <a:gd name="connsiteY6" fmla="*/ 0 h 132736"/>
                  <a:gd name="connsiteX7" fmla="*/ 135194 w 172064"/>
                  <a:gd name="connsiteY7" fmla="*/ 132736 h 132736"/>
                  <a:gd name="connsiteX8" fmla="*/ 145026 w 172064"/>
                  <a:gd name="connsiteY8" fmla="*/ 58994 h 132736"/>
                  <a:gd name="connsiteX9" fmla="*/ 169606 w 172064"/>
                  <a:gd name="connsiteY9" fmla="*/ 58994 h 132736"/>
                  <a:gd name="connsiteX10" fmla="*/ 172064 w 172064"/>
                  <a:gd name="connsiteY10" fmla="*/ 61452 h 132736"/>
                  <a:gd name="connsiteX0" fmla="*/ 0 w 161775"/>
                  <a:gd name="connsiteY0" fmla="*/ 68826 h 132736"/>
                  <a:gd name="connsiteX1" fmla="*/ 41330 w 161775"/>
                  <a:gd name="connsiteY1" fmla="*/ 68826 h 132736"/>
                  <a:gd name="connsiteX2" fmla="*/ 51163 w 161775"/>
                  <a:gd name="connsiteY2" fmla="*/ 19665 h 132736"/>
                  <a:gd name="connsiteX3" fmla="*/ 65911 w 161775"/>
                  <a:gd name="connsiteY3" fmla="*/ 110613 h 132736"/>
                  <a:gd name="connsiteX4" fmla="*/ 78201 w 161775"/>
                  <a:gd name="connsiteY4" fmla="*/ 63910 h 132736"/>
                  <a:gd name="connsiteX5" fmla="*/ 97866 w 161775"/>
                  <a:gd name="connsiteY5" fmla="*/ 63910 h 132736"/>
                  <a:gd name="connsiteX6" fmla="*/ 110156 w 161775"/>
                  <a:gd name="connsiteY6" fmla="*/ 0 h 132736"/>
                  <a:gd name="connsiteX7" fmla="*/ 124905 w 161775"/>
                  <a:gd name="connsiteY7" fmla="*/ 132736 h 132736"/>
                  <a:gd name="connsiteX8" fmla="*/ 134737 w 161775"/>
                  <a:gd name="connsiteY8" fmla="*/ 58994 h 132736"/>
                  <a:gd name="connsiteX9" fmla="*/ 159317 w 161775"/>
                  <a:gd name="connsiteY9" fmla="*/ 58994 h 132736"/>
                  <a:gd name="connsiteX10" fmla="*/ 161775 w 161775"/>
                  <a:gd name="connsiteY10" fmla="*/ 61452 h 132736"/>
                  <a:gd name="connsiteX0" fmla="*/ 0 w 147370"/>
                  <a:gd name="connsiteY0" fmla="*/ 70885 h 132736"/>
                  <a:gd name="connsiteX1" fmla="*/ 26925 w 147370"/>
                  <a:gd name="connsiteY1" fmla="*/ 68826 h 132736"/>
                  <a:gd name="connsiteX2" fmla="*/ 36758 w 147370"/>
                  <a:gd name="connsiteY2" fmla="*/ 19665 h 132736"/>
                  <a:gd name="connsiteX3" fmla="*/ 51506 w 147370"/>
                  <a:gd name="connsiteY3" fmla="*/ 110613 h 132736"/>
                  <a:gd name="connsiteX4" fmla="*/ 63796 w 147370"/>
                  <a:gd name="connsiteY4" fmla="*/ 63910 h 132736"/>
                  <a:gd name="connsiteX5" fmla="*/ 83461 w 147370"/>
                  <a:gd name="connsiteY5" fmla="*/ 63910 h 132736"/>
                  <a:gd name="connsiteX6" fmla="*/ 95751 w 147370"/>
                  <a:gd name="connsiteY6" fmla="*/ 0 h 132736"/>
                  <a:gd name="connsiteX7" fmla="*/ 110500 w 147370"/>
                  <a:gd name="connsiteY7" fmla="*/ 132736 h 132736"/>
                  <a:gd name="connsiteX8" fmla="*/ 120332 w 147370"/>
                  <a:gd name="connsiteY8" fmla="*/ 58994 h 132736"/>
                  <a:gd name="connsiteX9" fmla="*/ 144912 w 147370"/>
                  <a:gd name="connsiteY9" fmla="*/ 58994 h 132736"/>
                  <a:gd name="connsiteX10" fmla="*/ 147370 w 147370"/>
                  <a:gd name="connsiteY10" fmla="*/ 61452 h 132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370" h="132736">
                    <a:moveTo>
                      <a:pt x="0" y="70885"/>
                    </a:moveTo>
                    <a:lnTo>
                      <a:pt x="26925" y="68826"/>
                    </a:lnTo>
                    <a:lnTo>
                      <a:pt x="36758" y="19665"/>
                    </a:lnTo>
                    <a:lnTo>
                      <a:pt x="51506" y="110613"/>
                    </a:lnTo>
                    <a:lnTo>
                      <a:pt x="63796" y="63910"/>
                    </a:lnTo>
                    <a:lnTo>
                      <a:pt x="83461" y="63910"/>
                    </a:lnTo>
                    <a:lnTo>
                      <a:pt x="95751" y="0"/>
                    </a:lnTo>
                    <a:lnTo>
                      <a:pt x="110500" y="132736"/>
                    </a:lnTo>
                    <a:lnTo>
                      <a:pt x="120332" y="58994"/>
                    </a:lnTo>
                    <a:lnTo>
                      <a:pt x="144912" y="58994"/>
                    </a:lnTo>
                    <a:lnTo>
                      <a:pt x="147370" y="61452"/>
                    </a:lnTo>
                  </a:path>
                </a:pathLst>
              </a:custGeom>
              <a:noFill/>
              <a:ln w="19050">
                <a:solidFill>
                  <a:srgbClr val="3392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30" name="Group 29"/>
          <p:cNvGrpSpPr/>
          <p:nvPr/>
        </p:nvGrpSpPr>
        <p:grpSpPr>
          <a:xfrm>
            <a:off x="3686175" y="2464186"/>
            <a:ext cx="1838202" cy="443726"/>
            <a:chOff x="3429000" y="2464186"/>
            <a:chExt cx="1838202" cy="443726"/>
          </a:xfrm>
        </p:grpSpPr>
        <p:sp>
          <p:nvSpPr>
            <p:cNvPr id="31" name="Rounded Rectangle 30"/>
            <p:cNvSpPr>
              <a:spLocks noChangeArrowheads="1"/>
            </p:cNvSpPr>
            <p:nvPr/>
          </p:nvSpPr>
          <p:spPr bwMode="auto">
            <a:xfrm>
              <a:off x="3429000" y="2464186"/>
              <a:ext cx="18382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     Message Bus</a:t>
              </a:r>
              <a:endParaRPr lang="en-US" sz="1200" b="1" dirty="0">
                <a:solidFill>
                  <a:schemeClr val="bg1"/>
                </a:solidFill>
                <a:latin typeface="+mn-lt"/>
                <a:ea typeface="+mn-ea"/>
              </a:endParaRPr>
            </a:p>
          </p:txBody>
        </p:sp>
        <p:sp>
          <p:nvSpPr>
            <p:cNvPr id="32" name="Teardrop 133"/>
            <p:cNvSpPr/>
            <p:nvPr/>
          </p:nvSpPr>
          <p:spPr>
            <a:xfrm rot="11254553">
              <a:off x="3670461" y="2585197"/>
              <a:ext cx="239023" cy="210913"/>
            </a:xfrm>
            <a:custGeom>
              <a:avLst/>
              <a:gdLst/>
              <a:ahLst/>
              <a:cxnLst/>
              <a:rect l="l" t="t" r="r" b="b"/>
              <a:pathLst>
                <a:path w="977409" h="862463">
                  <a:moveTo>
                    <a:pt x="259894" y="587617"/>
                  </a:moveTo>
                  <a:cubicBezTo>
                    <a:pt x="303121" y="581868"/>
                    <a:pt x="333503" y="542165"/>
                    <a:pt x="327754" y="498938"/>
                  </a:cubicBezTo>
                  <a:cubicBezTo>
                    <a:pt x="322005" y="455710"/>
                    <a:pt x="282301" y="425328"/>
                    <a:pt x="239074" y="431078"/>
                  </a:cubicBezTo>
                  <a:cubicBezTo>
                    <a:pt x="195846" y="436827"/>
                    <a:pt x="165465" y="476530"/>
                    <a:pt x="171214" y="519757"/>
                  </a:cubicBezTo>
                  <a:cubicBezTo>
                    <a:pt x="176963" y="562985"/>
                    <a:pt x="216666" y="593367"/>
                    <a:pt x="259894" y="587617"/>
                  </a:cubicBezTo>
                  <a:close/>
                  <a:moveTo>
                    <a:pt x="496117" y="556200"/>
                  </a:moveTo>
                  <a:cubicBezTo>
                    <a:pt x="539344" y="550450"/>
                    <a:pt x="569726" y="510747"/>
                    <a:pt x="563976" y="467520"/>
                  </a:cubicBezTo>
                  <a:cubicBezTo>
                    <a:pt x="558227" y="424293"/>
                    <a:pt x="518524" y="393911"/>
                    <a:pt x="475297" y="399660"/>
                  </a:cubicBezTo>
                  <a:cubicBezTo>
                    <a:pt x="432069" y="405409"/>
                    <a:pt x="401688" y="445112"/>
                    <a:pt x="407437" y="488340"/>
                  </a:cubicBezTo>
                  <a:cubicBezTo>
                    <a:pt x="413186" y="531567"/>
                    <a:pt x="452889" y="561949"/>
                    <a:pt x="496117" y="556200"/>
                  </a:cubicBezTo>
                  <a:close/>
                  <a:moveTo>
                    <a:pt x="732341" y="524782"/>
                  </a:moveTo>
                  <a:cubicBezTo>
                    <a:pt x="775568" y="519033"/>
                    <a:pt x="805950" y="479329"/>
                    <a:pt x="800200" y="436102"/>
                  </a:cubicBezTo>
                  <a:cubicBezTo>
                    <a:pt x="794451" y="392875"/>
                    <a:pt x="754748" y="362493"/>
                    <a:pt x="711521" y="368242"/>
                  </a:cubicBezTo>
                  <a:cubicBezTo>
                    <a:pt x="668293" y="373991"/>
                    <a:pt x="637912" y="413695"/>
                    <a:pt x="643661" y="456922"/>
                  </a:cubicBezTo>
                  <a:cubicBezTo>
                    <a:pt x="649410" y="500149"/>
                    <a:pt x="689113" y="530531"/>
                    <a:pt x="732341" y="524782"/>
                  </a:cubicBezTo>
                  <a:close/>
                  <a:moveTo>
                    <a:pt x="539319" y="856951"/>
                  </a:moveTo>
                  <a:cubicBezTo>
                    <a:pt x="270888" y="892653"/>
                    <a:pt x="30621" y="751209"/>
                    <a:pt x="2667" y="541027"/>
                  </a:cubicBezTo>
                  <a:cubicBezTo>
                    <a:pt x="-25288" y="330846"/>
                    <a:pt x="169657" y="131519"/>
                    <a:pt x="438089" y="95817"/>
                  </a:cubicBezTo>
                  <a:cubicBezTo>
                    <a:pt x="491646" y="88694"/>
                    <a:pt x="544084" y="88623"/>
                    <a:pt x="593712" y="96560"/>
                  </a:cubicBezTo>
                  <a:cubicBezTo>
                    <a:pt x="709420" y="94638"/>
                    <a:pt x="825104" y="62149"/>
                    <a:pt x="940790" y="0"/>
                  </a:cubicBezTo>
                  <a:cubicBezTo>
                    <a:pt x="908291" y="72634"/>
                    <a:pt x="884680" y="145268"/>
                    <a:pt x="870775" y="218069"/>
                  </a:cubicBezTo>
                  <a:cubicBezTo>
                    <a:pt x="927482" y="270002"/>
                    <a:pt x="964730" y="336463"/>
                    <a:pt x="974742" y="411741"/>
                  </a:cubicBezTo>
                  <a:cubicBezTo>
                    <a:pt x="1002697" y="621923"/>
                    <a:pt x="807751" y="821250"/>
                    <a:pt x="539319" y="856951"/>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3" name="Rounded Rectangle 32"/>
          <p:cNvSpPr>
            <a:spLocks noChangeArrowheads="1"/>
          </p:cNvSpPr>
          <p:nvPr/>
        </p:nvSpPr>
        <p:spPr bwMode="auto">
          <a:xfrm>
            <a:off x="609599" y="1619250"/>
            <a:ext cx="2428875" cy="23695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91440" rIns="0" bIns="0" anchor="t" anchorCtr="0"/>
          <a:lstStyle/>
          <a:p>
            <a:pPr fontAlgn="auto">
              <a:spcBef>
                <a:spcPts val="0"/>
              </a:spcBef>
              <a:spcAft>
                <a:spcPts val="0"/>
              </a:spcAft>
              <a:defRPr/>
            </a:pPr>
            <a:r>
              <a:rPr lang="en-US" sz="1200" b="1" dirty="0" smtClean="0">
                <a:solidFill>
                  <a:schemeClr val="bg1"/>
                </a:solidFill>
                <a:latin typeface="+mn-lt"/>
                <a:ea typeface="+mn-ea"/>
              </a:rPr>
              <a:t> Health Monitor</a:t>
            </a:r>
            <a:endParaRPr lang="en-US" sz="1200" b="1" dirty="0">
              <a:solidFill>
                <a:schemeClr val="bg1"/>
              </a:solidFill>
              <a:latin typeface="+mn-lt"/>
              <a:ea typeface="+mn-ea"/>
            </a:endParaRPr>
          </a:p>
        </p:txBody>
      </p:sp>
      <p:sp>
        <p:nvSpPr>
          <p:cNvPr id="34" name="Heart 33"/>
          <p:cNvSpPr/>
          <p:nvPr/>
        </p:nvSpPr>
        <p:spPr>
          <a:xfrm>
            <a:off x="721749" y="1740555"/>
            <a:ext cx="221226" cy="195189"/>
          </a:xfrm>
          <a:prstGeom prst="hear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ounded Rectangle 34"/>
          <p:cNvSpPr>
            <a:spLocks noChangeArrowheads="1"/>
          </p:cNvSpPr>
          <p:nvPr/>
        </p:nvSpPr>
        <p:spPr bwMode="auto">
          <a:xfrm>
            <a:off x="721749" y="2042952"/>
            <a:ext cx="1897626" cy="1835025"/>
          </a:xfrm>
          <a:prstGeom prst="roundRect">
            <a:avLst>
              <a:gd name="adj" fmla="val 2320"/>
            </a:avLst>
          </a:prstGeom>
          <a:noFill/>
          <a:ln w="25400">
            <a:solidFill>
              <a:schemeClr val="bg1"/>
            </a:solidFill>
            <a:round/>
            <a:headEnd/>
            <a:tailEnd/>
          </a:ln>
          <a:effectLst/>
        </p:spPr>
        <p:txBody>
          <a:bodyPr anchor="t"/>
          <a:lstStyle/>
          <a:p>
            <a:pPr>
              <a:spcAft>
                <a:spcPts val="600"/>
              </a:spcAft>
            </a:pPr>
            <a:r>
              <a:rPr lang="en-US" sz="1200" b="1" dirty="0" smtClean="0">
                <a:solidFill>
                  <a:schemeClr val="bg1"/>
                </a:solidFill>
              </a:rPr>
              <a:t>Responses:</a:t>
            </a:r>
            <a:endParaRPr lang="en-US" sz="1200" dirty="0"/>
          </a:p>
        </p:txBody>
      </p:sp>
      <p:cxnSp>
        <p:nvCxnSpPr>
          <p:cNvPr id="36" name="Straight Connector 35"/>
          <p:cNvCxnSpPr/>
          <p:nvPr/>
        </p:nvCxnSpPr>
        <p:spPr>
          <a:xfrm>
            <a:off x="721749" y="234775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721749" y="260185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721749" y="285625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721749" y="311065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821065" y="2310485"/>
            <a:ext cx="575799" cy="276999"/>
          </a:xfrm>
          <a:prstGeom prst="rect">
            <a:avLst/>
          </a:prstGeom>
          <a:noFill/>
        </p:spPr>
        <p:txBody>
          <a:bodyPr wrap="none" rtlCol="0">
            <a:spAutoFit/>
          </a:bodyPr>
          <a:lstStyle/>
          <a:p>
            <a:r>
              <a:rPr lang="en-US" sz="1200" dirty="0" smtClean="0">
                <a:solidFill>
                  <a:schemeClr val="bg1"/>
                </a:solidFill>
              </a:rPr>
              <a:t>pager</a:t>
            </a:r>
          </a:p>
        </p:txBody>
      </p:sp>
      <p:sp>
        <p:nvSpPr>
          <p:cNvPr id="41" name="TextBox 40"/>
          <p:cNvSpPr txBox="1"/>
          <p:nvPr/>
        </p:nvSpPr>
        <p:spPr>
          <a:xfrm>
            <a:off x="821065" y="2575097"/>
            <a:ext cx="550151" cy="276999"/>
          </a:xfrm>
          <a:prstGeom prst="rect">
            <a:avLst/>
          </a:prstGeom>
          <a:noFill/>
        </p:spPr>
        <p:txBody>
          <a:bodyPr wrap="none" rtlCol="0">
            <a:spAutoFit/>
          </a:bodyPr>
          <a:lstStyle/>
          <a:p>
            <a:r>
              <a:rPr lang="en-US" sz="1200" dirty="0" smtClean="0">
                <a:solidFill>
                  <a:schemeClr val="bg1"/>
                </a:solidFill>
              </a:rPr>
              <a:t>email</a:t>
            </a:r>
          </a:p>
        </p:txBody>
      </p:sp>
      <p:sp>
        <p:nvSpPr>
          <p:cNvPr id="42" name="TextBox 41"/>
          <p:cNvSpPr txBox="1"/>
          <p:nvPr/>
        </p:nvSpPr>
        <p:spPr>
          <a:xfrm>
            <a:off x="821065" y="2836816"/>
            <a:ext cx="899605" cy="276999"/>
          </a:xfrm>
          <a:prstGeom prst="rect">
            <a:avLst/>
          </a:prstGeom>
          <a:noFill/>
        </p:spPr>
        <p:txBody>
          <a:bodyPr wrap="none" rtlCol="0">
            <a:spAutoFit/>
          </a:bodyPr>
          <a:lstStyle/>
          <a:p>
            <a:r>
              <a:rPr lang="en-US" sz="1200" dirty="0" smtClean="0">
                <a:solidFill>
                  <a:schemeClr val="bg1"/>
                </a:solidFill>
              </a:rPr>
              <a:t>monitoring</a:t>
            </a:r>
          </a:p>
        </p:txBody>
      </p:sp>
      <p:sp>
        <p:nvSpPr>
          <p:cNvPr id="43" name="TextBox 42"/>
          <p:cNvSpPr txBox="1"/>
          <p:nvPr/>
        </p:nvSpPr>
        <p:spPr>
          <a:xfrm>
            <a:off x="821065" y="3091044"/>
            <a:ext cx="952505" cy="276999"/>
          </a:xfrm>
          <a:prstGeom prst="rect">
            <a:avLst/>
          </a:prstGeom>
          <a:noFill/>
        </p:spPr>
        <p:txBody>
          <a:bodyPr wrap="none" rtlCol="0">
            <a:spAutoFit/>
          </a:bodyPr>
          <a:lstStyle/>
          <a:p>
            <a:r>
              <a:rPr lang="en-US" sz="1200" dirty="0" err="1" smtClean="0">
                <a:solidFill>
                  <a:schemeClr val="bg1"/>
                </a:solidFill>
              </a:rPr>
              <a:t>ressurector</a:t>
            </a:r>
            <a:endParaRPr lang="en-US" sz="1200" dirty="0" smtClean="0">
              <a:solidFill>
                <a:schemeClr val="bg1"/>
              </a:solidFill>
            </a:endParaRPr>
          </a:p>
        </p:txBody>
      </p:sp>
      <p:sp>
        <p:nvSpPr>
          <p:cNvPr id="44" name="Rectangle 43"/>
          <p:cNvSpPr/>
          <p:nvPr/>
        </p:nvSpPr>
        <p:spPr>
          <a:xfrm>
            <a:off x="2787081" y="2042952"/>
            <a:ext cx="102588" cy="1542130"/>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Isosceles Triangle 44"/>
          <p:cNvSpPr/>
          <p:nvPr/>
        </p:nvSpPr>
        <p:spPr>
          <a:xfrm rot="10800000">
            <a:off x="2724075" y="3486150"/>
            <a:ext cx="228600" cy="197069"/>
          </a:xfrm>
          <a:prstGeom prst="triangl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Connector 45"/>
          <p:cNvCxnSpPr/>
          <p:nvPr/>
        </p:nvCxnSpPr>
        <p:spPr>
          <a:xfrm>
            <a:off x="721749" y="336804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47" name="TextBox 46"/>
          <p:cNvSpPr txBox="1"/>
          <p:nvPr/>
        </p:nvSpPr>
        <p:spPr>
          <a:xfrm>
            <a:off x="821065" y="3348434"/>
            <a:ext cx="338554" cy="276999"/>
          </a:xfrm>
          <a:prstGeom prst="rect">
            <a:avLst/>
          </a:prstGeom>
          <a:noFill/>
        </p:spPr>
        <p:txBody>
          <a:bodyPr wrap="none" rtlCol="0">
            <a:spAutoFit/>
          </a:bodyPr>
          <a:lstStyle/>
          <a:p>
            <a:r>
              <a:rPr lang="en-US" sz="1200" dirty="0" smtClean="0">
                <a:solidFill>
                  <a:schemeClr val="bg1"/>
                </a:solidFill>
              </a:rPr>
              <a:t>…</a:t>
            </a:r>
          </a:p>
        </p:txBody>
      </p:sp>
      <p:grpSp>
        <p:nvGrpSpPr>
          <p:cNvPr id="48" name="Group 47"/>
          <p:cNvGrpSpPr/>
          <p:nvPr/>
        </p:nvGrpSpPr>
        <p:grpSpPr>
          <a:xfrm>
            <a:off x="3686175" y="1624649"/>
            <a:ext cx="1838202" cy="443726"/>
            <a:chOff x="4876800" y="2326964"/>
            <a:chExt cx="1838202" cy="443726"/>
          </a:xfrm>
        </p:grpSpPr>
        <p:sp>
          <p:nvSpPr>
            <p:cNvPr id="49" name="Rounded Rectangle 48"/>
            <p:cNvSpPr>
              <a:spLocks noChangeArrowheads="1"/>
            </p:cNvSpPr>
            <p:nvPr/>
          </p:nvSpPr>
          <p:spPr bwMode="auto">
            <a:xfrm>
              <a:off x="4876800" y="2326964"/>
              <a:ext cx="18382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     BOSH Director</a:t>
              </a:r>
              <a:endParaRPr lang="en-US" sz="1200" b="1" dirty="0">
                <a:solidFill>
                  <a:schemeClr val="bg1"/>
                </a:solidFill>
                <a:latin typeface="+mn-lt"/>
                <a:ea typeface="+mn-ea"/>
              </a:endParaRPr>
            </a:p>
          </p:txBody>
        </p:sp>
        <p:sp>
          <p:nvSpPr>
            <p:cNvPr id="50" name="Rectangle 76"/>
            <p:cNvSpPr/>
            <p:nvPr/>
          </p:nvSpPr>
          <p:spPr>
            <a:xfrm>
              <a:off x="5138231" y="2430983"/>
              <a:ext cx="199082" cy="265671"/>
            </a:xfrm>
            <a:custGeom>
              <a:avLst/>
              <a:gdLst/>
              <a:ahLst/>
              <a:cxnLst/>
              <a:rect l="l" t="t" r="r" b="b"/>
              <a:pathLst>
                <a:path w="661988" h="883413">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1" name="Group 50"/>
          <p:cNvGrpSpPr/>
          <p:nvPr/>
        </p:nvGrpSpPr>
        <p:grpSpPr>
          <a:xfrm>
            <a:off x="663095" y="1105736"/>
            <a:ext cx="1165705" cy="499973"/>
            <a:chOff x="663095" y="1105736"/>
            <a:chExt cx="1165705" cy="499973"/>
          </a:xfrm>
        </p:grpSpPr>
        <p:sp>
          <p:nvSpPr>
            <p:cNvPr id="52" name="Rounded Rectangle 42"/>
            <p:cNvSpPr/>
            <p:nvPr/>
          </p:nvSpPr>
          <p:spPr>
            <a:xfrm>
              <a:off x="1041698" y="1105736"/>
              <a:ext cx="408500" cy="219564"/>
            </a:xfrm>
            <a:custGeom>
              <a:avLst/>
              <a:gdLst/>
              <a:ahLst/>
              <a:cxnLst/>
              <a:rect l="l" t="t" r="r" b="b"/>
              <a:pathLst>
                <a:path w="1929063" h="1036848">
                  <a:moveTo>
                    <a:pt x="658070" y="929116"/>
                  </a:moveTo>
                  <a:cubicBezTo>
                    <a:pt x="644442" y="929116"/>
                    <a:pt x="633396" y="940163"/>
                    <a:pt x="633395" y="953791"/>
                  </a:cubicBezTo>
                  <a:cubicBezTo>
                    <a:pt x="633396" y="967418"/>
                    <a:pt x="644442" y="978465"/>
                    <a:pt x="658070" y="978465"/>
                  </a:cubicBezTo>
                  <a:lnTo>
                    <a:pt x="829032" y="978466"/>
                  </a:lnTo>
                  <a:cubicBezTo>
                    <a:pt x="842660" y="978466"/>
                    <a:pt x="853707" y="967419"/>
                    <a:pt x="853707" y="953791"/>
                  </a:cubicBezTo>
                  <a:lnTo>
                    <a:pt x="853708" y="953791"/>
                  </a:lnTo>
                  <a:cubicBezTo>
                    <a:pt x="853708" y="940163"/>
                    <a:pt x="842661" y="929116"/>
                    <a:pt x="829033" y="929116"/>
                  </a:cubicBezTo>
                  <a:close/>
                  <a:moveTo>
                    <a:pt x="658070" y="820872"/>
                  </a:moveTo>
                  <a:cubicBezTo>
                    <a:pt x="644442" y="820872"/>
                    <a:pt x="633396" y="831919"/>
                    <a:pt x="633395" y="845547"/>
                  </a:cubicBezTo>
                  <a:cubicBezTo>
                    <a:pt x="633396" y="859174"/>
                    <a:pt x="644442" y="870221"/>
                    <a:pt x="658070" y="870221"/>
                  </a:cubicBezTo>
                  <a:lnTo>
                    <a:pt x="1270992" y="870222"/>
                  </a:lnTo>
                  <a:cubicBezTo>
                    <a:pt x="1284620" y="870222"/>
                    <a:pt x="1295667" y="859175"/>
                    <a:pt x="1295667" y="845547"/>
                  </a:cubicBezTo>
                  <a:lnTo>
                    <a:pt x="1295668" y="845547"/>
                  </a:lnTo>
                  <a:cubicBezTo>
                    <a:pt x="1295668" y="831919"/>
                    <a:pt x="1284621" y="820872"/>
                    <a:pt x="1270993" y="820872"/>
                  </a:cubicBezTo>
                  <a:close/>
                  <a:moveTo>
                    <a:pt x="658070" y="712628"/>
                  </a:moveTo>
                  <a:cubicBezTo>
                    <a:pt x="644442" y="712628"/>
                    <a:pt x="633396" y="723675"/>
                    <a:pt x="633395" y="737303"/>
                  </a:cubicBezTo>
                  <a:cubicBezTo>
                    <a:pt x="633396" y="750930"/>
                    <a:pt x="644442" y="761977"/>
                    <a:pt x="658070" y="761977"/>
                  </a:cubicBezTo>
                  <a:lnTo>
                    <a:pt x="1270992" y="761978"/>
                  </a:lnTo>
                  <a:cubicBezTo>
                    <a:pt x="1284620" y="761978"/>
                    <a:pt x="1295667" y="750931"/>
                    <a:pt x="1295667" y="737303"/>
                  </a:cubicBezTo>
                  <a:lnTo>
                    <a:pt x="1295668" y="737303"/>
                  </a:lnTo>
                  <a:cubicBezTo>
                    <a:pt x="1295668" y="723675"/>
                    <a:pt x="1284621" y="712628"/>
                    <a:pt x="1270993" y="712628"/>
                  </a:cubicBezTo>
                  <a:close/>
                  <a:moveTo>
                    <a:pt x="63768" y="0"/>
                  </a:moveTo>
                  <a:lnTo>
                    <a:pt x="774432" y="0"/>
                  </a:lnTo>
                  <a:cubicBezTo>
                    <a:pt x="809650" y="0"/>
                    <a:pt x="838200" y="28550"/>
                    <a:pt x="838200" y="63768"/>
                  </a:cubicBezTo>
                  <a:lnTo>
                    <a:pt x="838200" y="318835"/>
                  </a:lnTo>
                  <a:cubicBezTo>
                    <a:pt x="838200" y="354053"/>
                    <a:pt x="809650" y="382603"/>
                    <a:pt x="774432" y="382603"/>
                  </a:cubicBezTo>
                  <a:lnTo>
                    <a:pt x="607667" y="382603"/>
                  </a:lnTo>
                  <a:cubicBezTo>
                    <a:pt x="642504" y="463629"/>
                    <a:pt x="876046" y="485690"/>
                    <a:pt x="964567" y="580649"/>
                  </a:cubicBezTo>
                  <a:cubicBezTo>
                    <a:pt x="1052866" y="485701"/>
                    <a:pt x="1286545" y="463656"/>
                    <a:pt x="1321395" y="382603"/>
                  </a:cubicBezTo>
                  <a:lnTo>
                    <a:pt x="1154631" y="382603"/>
                  </a:lnTo>
                  <a:cubicBezTo>
                    <a:pt x="1119413" y="382603"/>
                    <a:pt x="1090863" y="354053"/>
                    <a:pt x="1090863" y="318835"/>
                  </a:cubicBezTo>
                  <a:lnTo>
                    <a:pt x="1090863" y="63768"/>
                  </a:lnTo>
                  <a:cubicBezTo>
                    <a:pt x="1090863" y="28550"/>
                    <a:pt x="1119413" y="0"/>
                    <a:pt x="1154631" y="0"/>
                  </a:cubicBezTo>
                  <a:lnTo>
                    <a:pt x="1865295" y="0"/>
                  </a:lnTo>
                  <a:cubicBezTo>
                    <a:pt x="1900513" y="0"/>
                    <a:pt x="1929063" y="28550"/>
                    <a:pt x="1929063" y="63768"/>
                  </a:cubicBezTo>
                  <a:lnTo>
                    <a:pt x="1929063" y="318835"/>
                  </a:lnTo>
                  <a:cubicBezTo>
                    <a:pt x="1929063" y="354053"/>
                    <a:pt x="1900513" y="382603"/>
                    <a:pt x="1865295" y="382603"/>
                  </a:cubicBezTo>
                  <a:lnTo>
                    <a:pt x="1505254" y="382603"/>
                  </a:lnTo>
                  <a:cubicBezTo>
                    <a:pt x="1477654" y="519908"/>
                    <a:pt x="1112668" y="555028"/>
                    <a:pt x="1108050" y="654245"/>
                  </a:cubicBezTo>
                  <a:lnTo>
                    <a:pt x="1491982" y="654245"/>
                  </a:lnTo>
                  <a:cubicBezTo>
                    <a:pt x="1527200" y="654245"/>
                    <a:pt x="1555750" y="682795"/>
                    <a:pt x="1555750" y="718013"/>
                  </a:cubicBezTo>
                  <a:lnTo>
                    <a:pt x="1555750" y="973080"/>
                  </a:lnTo>
                  <a:cubicBezTo>
                    <a:pt x="1555750" y="1008298"/>
                    <a:pt x="1527200" y="1036848"/>
                    <a:pt x="1491982" y="1036848"/>
                  </a:cubicBezTo>
                  <a:lnTo>
                    <a:pt x="437081" y="1036848"/>
                  </a:lnTo>
                  <a:cubicBezTo>
                    <a:pt x="401863" y="1036848"/>
                    <a:pt x="373313" y="1008298"/>
                    <a:pt x="373313" y="973080"/>
                  </a:cubicBezTo>
                  <a:lnTo>
                    <a:pt x="373313" y="718013"/>
                  </a:lnTo>
                  <a:cubicBezTo>
                    <a:pt x="373313" y="682795"/>
                    <a:pt x="401863" y="654245"/>
                    <a:pt x="437081" y="654245"/>
                  </a:cubicBezTo>
                  <a:lnTo>
                    <a:pt x="821012" y="654245"/>
                  </a:lnTo>
                  <a:cubicBezTo>
                    <a:pt x="816395" y="555028"/>
                    <a:pt x="451408" y="519908"/>
                    <a:pt x="423808" y="382603"/>
                  </a:cubicBezTo>
                  <a:lnTo>
                    <a:pt x="63768" y="382603"/>
                  </a:lnTo>
                  <a:cubicBezTo>
                    <a:pt x="28550" y="382603"/>
                    <a:pt x="0" y="354053"/>
                    <a:pt x="0" y="318835"/>
                  </a:cubicBezTo>
                  <a:lnTo>
                    <a:pt x="0" y="63768"/>
                  </a:lnTo>
                  <a:cubicBezTo>
                    <a:pt x="0" y="28550"/>
                    <a:pt x="28550" y="0"/>
                    <a:pt x="63768" y="0"/>
                  </a:cubicBezTo>
                  <a:close/>
                </a:path>
              </a:pathLst>
            </a:cu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50000"/>
                  </a:schemeClr>
                </a:solidFill>
              </a:endParaRPr>
            </a:p>
          </p:txBody>
        </p:sp>
        <p:sp>
          <p:nvSpPr>
            <p:cNvPr id="53" name="TextBox 52"/>
            <p:cNvSpPr txBox="1"/>
            <p:nvPr/>
          </p:nvSpPr>
          <p:spPr>
            <a:xfrm>
              <a:off x="663095" y="1328710"/>
              <a:ext cx="1165705" cy="276999"/>
            </a:xfrm>
            <a:prstGeom prst="rect">
              <a:avLst/>
            </a:prstGeom>
            <a:noFill/>
          </p:spPr>
          <p:txBody>
            <a:bodyPr wrap="none" rtlCol="0">
              <a:spAutoFit/>
            </a:bodyPr>
            <a:lstStyle/>
            <a:p>
              <a:pPr algn="ctr"/>
              <a:r>
                <a:rPr lang="en-US" sz="1200" b="1" dirty="0" smtClean="0">
                  <a:solidFill>
                    <a:schemeClr val="bg2"/>
                  </a:solidFill>
                </a:rPr>
                <a:t>Desired State</a:t>
              </a:r>
            </a:p>
          </p:txBody>
        </p:sp>
      </p:grpSp>
      <p:grpSp>
        <p:nvGrpSpPr>
          <p:cNvPr id="54" name="Group 53"/>
          <p:cNvGrpSpPr/>
          <p:nvPr/>
        </p:nvGrpSpPr>
        <p:grpSpPr>
          <a:xfrm>
            <a:off x="5524377" y="1619250"/>
            <a:ext cx="644507" cy="1965832"/>
            <a:chOff x="5524377" y="1619250"/>
            <a:chExt cx="644507" cy="1965832"/>
          </a:xfrm>
        </p:grpSpPr>
        <p:cxnSp>
          <p:nvCxnSpPr>
            <p:cNvPr id="55" name="Straight Arrow Connector 54"/>
            <p:cNvCxnSpPr>
              <a:stCxn id="10" idx="1"/>
            </p:cNvCxnSpPr>
            <p:nvPr/>
          </p:nvCxnSpPr>
          <p:spPr>
            <a:xfrm flipH="1">
              <a:off x="5524377" y="1619250"/>
              <a:ext cx="644507" cy="844936"/>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a:stCxn id="24" idx="1"/>
            </p:cNvCxnSpPr>
            <p:nvPr/>
          </p:nvCxnSpPr>
          <p:spPr>
            <a:xfrm flipH="1" flipV="1">
              <a:off x="5524377" y="2907912"/>
              <a:ext cx="644507" cy="677170"/>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cxnSp>
        <p:nvCxnSpPr>
          <p:cNvPr id="57" name="Straight Arrow Connector 56"/>
          <p:cNvCxnSpPr>
            <a:stCxn id="31" idx="1"/>
          </p:cNvCxnSpPr>
          <p:nvPr/>
        </p:nvCxnSpPr>
        <p:spPr>
          <a:xfrm flipH="1">
            <a:off x="3038474" y="2686049"/>
            <a:ext cx="647701" cy="0"/>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p:nvPr/>
        </p:nvCxnSpPr>
        <p:spPr>
          <a:xfrm flipH="1">
            <a:off x="3038473" y="1828623"/>
            <a:ext cx="647701" cy="0"/>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p:nvPr/>
        </p:nvCxnSpPr>
        <p:spPr>
          <a:xfrm flipH="1">
            <a:off x="3038472" y="1944107"/>
            <a:ext cx="647701" cy="0"/>
          </a:xfrm>
          <a:prstGeom prst="straightConnector1">
            <a:avLst/>
          </a:prstGeom>
          <a:ln w="19050">
            <a:solidFill>
              <a:srgbClr val="7F7F7F"/>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61" name="TextBox 60"/>
          <p:cNvSpPr txBox="1"/>
          <p:nvPr/>
        </p:nvSpPr>
        <p:spPr>
          <a:xfrm>
            <a:off x="1878761" y="1325300"/>
            <a:ext cx="1072730" cy="276999"/>
          </a:xfrm>
          <a:prstGeom prst="rect">
            <a:avLst/>
          </a:prstGeom>
          <a:noFill/>
        </p:spPr>
        <p:txBody>
          <a:bodyPr wrap="none" rtlCol="0">
            <a:spAutoFit/>
          </a:bodyPr>
          <a:lstStyle/>
          <a:p>
            <a:pPr algn="ctr"/>
            <a:r>
              <a:rPr lang="en-US" sz="1200" b="1" dirty="0" smtClean="0">
                <a:solidFill>
                  <a:schemeClr val="bg2"/>
                </a:solidFill>
              </a:rPr>
              <a:t>Actual State</a:t>
            </a:r>
          </a:p>
        </p:txBody>
      </p:sp>
      <p:sp>
        <p:nvSpPr>
          <p:cNvPr id="62" name="Rounded Rectangle 67"/>
          <p:cNvSpPr/>
          <p:nvPr/>
        </p:nvSpPr>
        <p:spPr>
          <a:xfrm>
            <a:off x="2289928" y="1105736"/>
            <a:ext cx="329447" cy="219564"/>
          </a:xfrm>
          <a:custGeom>
            <a:avLst/>
            <a:gdLst/>
            <a:ahLst/>
            <a:cxnLst/>
            <a:rect l="l" t="t" r="r" b="b"/>
            <a:pathLst>
              <a:path w="1555750" h="1036848">
                <a:moveTo>
                  <a:pt x="284757" y="929116"/>
                </a:moveTo>
                <a:cubicBezTo>
                  <a:pt x="271129" y="929116"/>
                  <a:pt x="260083" y="940163"/>
                  <a:pt x="260082" y="953791"/>
                </a:cubicBezTo>
                <a:cubicBezTo>
                  <a:pt x="260083" y="967418"/>
                  <a:pt x="271129" y="978465"/>
                  <a:pt x="284757" y="978465"/>
                </a:cubicBezTo>
                <a:lnTo>
                  <a:pt x="455719" y="978466"/>
                </a:lnTo>
                <a:cubicBezTo>
                  <a:pt x="469347" y="978466"/>
                  <a:pt x="480394" y="967419"/>
                  <a:pt x="480394" y="953791"/>
                </a:cubicBezTo>
                <a:lnTo>
                  <a:pt x="480395" y="953791"/>
                </a:lnTo>
                <a:cubicBezTo>
                  <a:pt x="480395" y="940163"/>
                  <a:pt x="469348" y="929116"/>
                  <a:pt x="455720" y="929116"/>
                </a:cubicBezTo>
                <a:close/>
                <a:moveTo>
                  <a:pt x="284757" y="820872"/>
                </a:moveTo>
                <a:cubicBezTo>
                  <a:pt x="271129" y="820872"/>
                  <a:pt x="260083" y="831919"/>
                  <a:pt x="260082" y="845547"/>
                </a:cubicBezTo>
                <a:cubicBezTo>
                  <a:pt x="260083" y="859174"/>
                  <a:pt x="271129" y="870221"/>
                  <a:pt x="284757" y="870221"/>
                </a:cubicBezTo>
                <a:lnTo>
                  <a:pt x="897679" y="870222"/>
                </a:lnTo>
                <a:cubicBezTo>
                  <a:pt x="911307" y="870222"/>
                  <a:pt x="922354" y="859175"/>
                  <a:pt x="922354" y="845547"/>
                </a:cubicBezTo>
                <a:lnTo>
                  <a:pt x="922355" y="845547"/>
                </a:lnTo>
                <a:cubicBezTo>
                  <a:pt x="922355" y="831919"/>
                  <a:pt x="911308" y="820872"/>
                  <a:pt x="897680" y="820872"/>
                </a:cubicBezTo>
                <a:close/>
                <a:moveTo>
                  <a:pt x="284757" y="712628"/>
                </a:moveTo>
                <a:cubicBezTo>
                  <a:pt x="271129" y="712628"/>
                  <a:pt x="260083" y="723675"/>
                  <a:pt x="260082" y="737303"/>
                </a:cubicBezTo>
                <a:cubicBezTo>
                  <a:pt x="260083" y="750930"/>
                  <a:pt x="271129" y="761977"/>
                  <a:pt x="284757" y="761977"/>
                </a:cubicBezTo>
                <a:lnTo>
                  <a:pt x="897679" y="761978"/>
                </a:lnTo>
                <a:cubicBezTo>
                  <a:pt x="911307" y="761978"/>
                  <a:pt x="922354" y="750931"/>
                  <a:pt x="922354" y="737303"/>
                </a:cubicBezTo>
                <a:lnTo>
                  <a:pt x="922355" y="737303"/>
                </a:lnTo>
                <a:cubicBezTo>
                  <a:pt x="922355" y="723675"/>
                  <a:pt x="911308" y="712628"/>
                  <a:pt x="897680" y="712628"/>
                </a:cubicBezTo>
                <a:close/>
                <a:moveTo>
                  <a:pt x="781318" y="0"/>
                </a:moveTo>
                <a:lnTo>
                  <a:pt x="1491982" y="0"/>
                </a:lnTo>
                <a:cubicBezTo>
                  <a:pt x="1527200" y="0"/>
                  <a:pt x="1555750" y="28550"/>
                  <a:pt x="1555750" y="63768"/>
                </a:cubicBezTo>
                <a:lnTo>
                  <a:pt x="1555750" y="318835"/>
                </a:lnTo>
                <a:cubicBezTo>
                  <a:pt x="1555750" y="354053"/>
                  <a:pt x="1527200" y="382603"/>
                  <a:pt x="1491982" y="382603"/>
                </a:cubicBezTo>
                <a:lnTo>
                  <a:pt x="1131919" y="382603"/>
                </a:lnTo>
                <a:cubicBezTo>
                  <a:pt x="1104333" y="519908"/>
                  <a:pt x="739336" y="555028"/>
                  <a:pt x="734737" y="654245"/>
                </a:cubicBezTo>
                <a:lnTo>
                  <a:pt x="1118669" y="654245"/>
                </a:lnTo>
                <a:cubicBezTo>
                  <a:pt x="1153887" y="654245"/>
                  <a:pt x="1182437" y="682795"/>
                  <a:pt x="1182437" y="718013"/>
                </a:cubicBezTo>
                <a:lnTo>
                  <a:pt x="1182437" y="973080"/>
                </a:lnTo>
                <a:cubicBezTo>
                  <a:pt x="1182437" y="1008298"/>
                  <a:pt x="1153887" y="1036848"/>
                  <a:pt x="1118669" y="1036848"/>
                </a:cubicBezTo>
                <a:lnTo>
                  <a:pt x="63768" y="1036848"/>
                </a:lnTo>
                <a:cubicBezTo>
                  <a:pt x="28550" y="1036848"/>
                  <a:pt x="0" y="1008298"/>
                  <a:pt x="0" y="973080"/>
                </a:cubicBezTo>
                <a:lnTo>
                  <a:pt x="0" y="718013"/>
                </a:lnTo>
                <a:cubicBezTo>
                  <a:pt x="0" y="682795"/>
                  <a:pt x="28550" y="654245"/>
                  <a:pt x="63768" y="654245"/>
                </a:cubicBezTo>
                <a:lnTo>
                  <a:pt x="554063" y="654245"/>
                </a:lnTo>
                <a:cubicBezTo>
                  <a:pt x="563786" y="492284"/>
                  <a:pt x="906135" y="481714"/>
                  <a:pt x="949468" y="382603"/>
                </a:cubicBezTo>
                <a:lnTo>
                  <a:pt x="781318" y="382603"/>
                </a:lnTo>
                <a:cubicBezTo>
                  <a:pt x="746100" y="382603"/>
                  <a:pt x="717550" y="354053"/>
                  <a:pt x="717550" y="318835"/>
                </a:cubicBezTo>
                <a:lnTo>
                  <a:pt x="717550" y="63768"/>
                </a:lnTo>
                <a:cubicBezTo>
                  <a:pt x="717550" y="28550"/>
                  <a:pt x="746100" y="0"/>
                  <a:pt x="781318" y="0"/>
                </a:cubicBezTo>
                <a:close/>
              </a:path>
            </a:pathLst>
          </a:cu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2"/>
          <p:cNvSpPr/>
          <p:nvPr/>
        </p:nvSpPr>
        <p:spPr>
          <a:xfrm>
            <a:off x="5460801" y="851077"/>
            <a:ext cx="965598" cy="554941"/>
          </a:xfrm>
          <a:custGeom>
            <a:avLst/>
            <a:gdLst/>
            <a:ahLst/>
            <a:cxnLst/>
            <a:rect l="l" t="t" r="r" b="b"/>
            <a:pathLst>
              <a:path w="2158409" h="1240465">
                <a:moveTo>
                  <a:pt x="1143000" y="0"/>
                </a:moveTo>
                <a:cubicBezTo>
                  <a:pt x="1351383" y="0"/>
                  <a:pt x="1520693" y="167293"/>
                  <a:pt x="1523386" y="374908"/>
                </a:cubicBezTo>
                <a:cubicBezTo>
                  <a:pt x="1580107" y="402820"/>
                  <a:pt x="1627792" y="445779"/>
                  <a:pt x="1662899" y="497916"/>
                </a:cubicBezTo>
                <a:cubicBezTo>
                  <a:pt x="1698645" y="484662"/>
                  <a:pt x="1737304" y="478465"/>
                  <a:pt x="1777409" y="478465"/>
                </a:cubicBezTo>
                <a:cubicBezTo>
                  <a:pt x="1987829" y="478465"/>
                  <a:pt x="2158409" y="649045"/>
                  <a:pt x="2158409" y="859465"/>
                </a:cubicBezTo>
                <a:cubicBezTo>
                  <a:pt x="2158409" y="1069885"/>
                  <a:pt x="1987829" y="1240465"/>
                  <a:pt x="1777409" y="1240465"/>
                </a:cubicBezTo>
                <a:lnTo>
                  <a:pt x="381000" y="1240465"/>
                </a:lnTo>
                <a:cubicBezTo>
                  <a:pt x="170580" y="1240465"/>
                  <a:pt x="0" y="1069885"/>
                  <a:pt x="0" y="859465"/>
                </a:cubicBezTo>
                <a:cubicBezTo>
                  <a:pt x="0" y="649045"/>
                  <a:pt x="170580" y="478465"/>
                  <a:pt x="381000" y="478465"/>
                </a:cubicBezTo>
                <a:cubicBezTo>
                  <a:pt x="408682" y="478465"/>
                  <a:pt x="435674" y="481417"/>
                  <a:pt x="461601" y="487390"/>
                </a:cubicBezTo>
                <a:cubicBezTo>
                  <a:pt x="503933" y="335991"/>
                  <a:pt x="638835" y="224007"/>
                  <a:pt x="801492" y="215101"/>
                </a:cubicBezTo>
                <a:cubicBezTo>
                  <a:pt x="862018" y="87506"/>
                  <a:pt x="992290" y="0"/>
                  <a:pt x="1143000" y="0"/>
                </a:cubicBezTo>
                <a:close/>
              </a:path>
            </a:pathLst>
          </a:custGeom>
          <a:solidFill>
            <a:schemeClr val="bg1"/>
          </a:solidFill>
          <a:ln w="12700">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dirty="0" smtClean="0">
                <a:solidFill>
                  <a:srgbClr val="7F7F7F"/>
                </a:solidFill>
              </a:rPr>
              <a:t>CPI</a:t>
            </a:r>
            <a:endParaRPr lang="en-US" dirty="0">
              <a:solidFill>
                <a:srgbClr val="7F7F7F"/>
              </a:solidFill>
            </a:endParaRPr>
          </a:p>
        </p:txBody>
      </p:sp>
      <p:cxnSp>
        <p:nvCxnSpPr>
          <p:cNvPr id="69" name="Curved Connector 68"/>
          <p:cNvCxnSpPr>
            <a:stCxn id="49" idx="0"/>
          </p:cNvCxnSpPr>
          <p:nvPr/>
        </p:nvCxnSpPr>
        <p:spPr>
          <a:xfrm rot="5400000" flipH="1" flipV="1">
            <a:off x="4828473" y="992322"/>
            <a:ext cx="409131" cy="855525"/>
          </a:xfrm>
          <a:prstGeom prst="curvedConnector2">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flipH="1">
            <a:off x="5524377" y="2686049"/>
            <a:ext cx="644507" cy="0"/>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71" name="Group 70"/>
          <p:cNvGrpSpPr/>
          <p:nvPr/>
        </p:nvGrpSpPr>
        <p:grpSpPr>
          <a:xfrm>
            <a:off x="3169175" y="1107627"/>
            <a:ext cx="416579" cy="416579"/>
            <a:chOff x="3169175" y="1107627"/>
            <a:chExt cx="416579" cy="416579"/>
          </a:xfrm>
        </p:grpSpPr>
        <p:sp>
          <p:nvSpPr>
            <p:cNvPr id="72" name="Oval 71"/>
            <p:cNvSpPr/>
            <p:nvPr/>
          </p:nvSpPr>
          <p:spPr>
            <a:xfrm>
              <a:off x="3169175" y="1107627"/>
              <a:ext cx="416579" cy="416579"/>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3" name="Group 72"/>
            <p:cNvGrpSpPr/>
            <p:nvPr/>
          </p:nvGrpSpPr>
          <p:grpSpPr>
            <a:xfrm>
              <a:off x="3196489" y="1134941"/>
              <a:ext cx="361950" cy="361950"/>
              <a:chOff x="4876800" y="325438"/>
              <a:chExt cx="483966" cy="483966"/>
            </a:xfrm>
          </p:grpSpPr>
          <p:sp>
            <p:nvSpPr>
              <p:cNvPr id="74" name="Chevron 77"/>
              <p:cNvSpPr/>
              <p:nvPr/>
            </p:nvSpPr>
            <p:spPr>
              <a:xfrm rot="5400000">
                <a:off x="4995306" y="444249"/>
                <a:ext cx="246950" cy="269057"/>
              </a:xfrm>
              <a:custGeom>
                <a:avLst/>
                <a:gdLst>
                  <a:gd name="connsiteX0" fmla="*/ 0 w 304800"/>
                  <a:gd name="connsiteY0" fmla="*/ 0 h 271463"/>
                  <a:gd name="connsiteX1" fmla="*/ 145487 w 304800"/>
                  <a:gd name="connsiteY1" fmla="*/ 0 h 271463"/>
                  <a:gd name="connsiteX2" fmla="*/ 304800 w 304800"/>
                  <a:gd name="connsiteY2" fmla="*/ 135732 h 271463"/>
                  <a:gd name="connsiteX3" fmla="*/ 145487 w 304800"/>
                  <a:gd name="connsiteY3" fmla="*/ 271463 h 271463"/>
                  <a:gd name="connsiteX4" fmla="*/ 0 w 304800"/>
                  <a:gd name="connsiteY4" fmla="*/ 271463 h 271463"/>
                  <a:gd name="connsiteX5" fmla="*/ 159313 w 304800"/>
                  <a:gd name="connsiteY5" fmla="*/ 135732 h 271463"/>
                  <a:gd name="connsiteX6" fmla="*/ 0 w 304800"/>
                  <a:gd name="connsiteY6" fmla="*/ 0 h 271463"/>
                  <a:gd name="connsiteX0" fmla="*/ 0 w 482962"/>
                  <a:gd name="connsiteY0" fmla="*/ 0 h 426047"/>
                  <a:gd name="connsiteX1" fmla="*/ 323649 w 482962"/>
                  <a:gd name="connsiteY1" fmla="*/ 154584 h 426047"/>
                  <a:gd name="connsiteX2" fmla="*/ 482962 w 482962"/>
                  <a:gd name="connsiteY2" fmla="*/ 290316 h 426047"/>
                  <a:gd name="connsiteX3" fmla="*/ 323649 w 482962"/>
                  <a:gd name="connsiteY3" fmla="*/ 426047 h 426047"/>
                  <a:gd name="connsiteX4" fmla="*/ 178162 w 482962"/>
                  <a:gd name="connsiteY4" fmla="*/ 426047 h 426047"/>
                  <a:gd name="connsiteX5" fmla="*/ 337475 w 482962"/>
                  <a:gd name="connsiteY5" fmla="*/ 290316 h 426047"/>
                  <a:gd name="connsiteX6" fmla="*/ 0 w 482962"/>
                  <a:gd name="connsiteY6" fmla="*/ 0 h 426047"/>
                  <a:gd name="connsiteX0" fmla="*/ 0 w 482962"/>
                  <a:gd name="connsiteY0" fmla="*/ 0 h 426047"/>
                  <a:gd name="connsiteX1" fmla="*/ 158588 w 482962"/>
                  <a:gd name="connsiteY1" fmla="*/ 2621 h 426047"/>
                  <a:gd name="connsiteX2" fmla="*/ 482962 w 482962"/>
                  <a:gd name="connsiteY2" fmla="*/ 290316 h 426047"/>
                  <a:gd name="connsiteX3" fmla="*/ 323649 w 482962"/>
                  <a:gd name="connsiteY3" fmla="*/ 426047 h 426047"/>
                  <a:gd name="connsiteX4" fmla="*/ 178162 w 482962"/>
                  <a:gd name="connsiteY4" fmla="*/ 426047 h 426047"/>
                  <a:gd name="connsiteX5" fmla="*/ 337475 w 482962"/>
                  <a:gd name="connsiteY5" fmla="*/ 290316 h 426047"/>
                  <a:gd name="connsiteX6" fmla="*/ 0 w 482962"/>
                  <a:gd name="connsiteY6" fmla="*/ 0 h 426047"/>
                  <a:gd name="connsiteX0" fmla="*/ 0 w 388637"/>
                  <a:gd name="connsiteY0" fmla="*/ 70740 h 423426"/>
                  <a:gd name="connsiteX1" fmla="*/ 64263 w 388637"/>
                  <a:gd name="connsiteY1" fmla="*/ 0 h 423426"/>
                  <a:gd name="connsiteX2" fmla="*/ 388637 w 388637"/>
                  <a:gd name="connsiteY2" fmla="*/ 287695 h 423426"/>
                  <a:gd name="connsiteX3" fmla="*/ 229324 w 388637"/>
                  <a:gd name="connsiteY3" fmla="*/ 423426 h 423426"/>
                  <a:gd name="connsiteX4" fmla="*/ 83837 w 388637"/>
                  <a:gd name="connsiteY4" fmla="*/ 423426 h 423426"/>
                  <a:gd name="connsiteX5" fmla="*/ 243150 w 388637"/>
                  <a:gd name="connsiteY5" fmla="*/ 287695 h 423426"/>
                  <a:gd name="connsiteX6" fmla="*/ 0 w 388637"/>
                  <a:gd name="connsiteY6" fmla="*/ 70740 h 423426"/>
                  <a:gd name="connsiteX0" fmla="*/ 0 w 388637"/>
                  <a:gd name="connsiteY0" fmla="*/ 70740 h 423426"/>
                  <a:gd name="connsiteX1" fmla="*/ 64263 w 388637"/>
                  <a:gd name="connsiteY1" fmla="*/ 0 h 423426"/>
                  <a:gd name="connsiteX2" fmla="*/ 388637 w 388637"/>
                  <a:gd name="connsiteY2" fmla="*/ 287695 h 423426"/>
                  <a:gd name="connsiteX3" fmla="*/ 229324 w 388637"/>
                  <a:gd name="connsiteY3" fmla="*/ 423426 h 423426"/>
                  <a:gd name="connsiteX4" fmla="*/ 162441 w 388637"/>
                  <a:gd name="connsiteY4" fmla="*/ 363165 h 423426"/>
                  <a:gd name="connsiteX5" fmla="*/ 243150 w 388637"/>
                  <a:gd name="connsiteY5" fmla="*/ 287695 h 423426"/>
                  <a:gd name="connsiteX6" fmla="*/ 0 w 388637"/>
                  <a:gd name="connsiteY6" fmla="*/ 70740 h 423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8637" h="423426">
                    <a:moveTo>
                      <a:pt x="0" y="70740"/>
                    </a:moveTo>
                    <a:lnTo>
                      <a:pt x="64263" y="0"/>
                    </a:lnTo>
                    <a:lnTo>
                      <a:pt x="388637" y="287695"/>
                    </a:lnTo>
                    <a:lnTo>
                      <a:pt x="229324" y="423426"/>
                    </a:lnTo>
                    <a:lnTo>
                      <a:pt x="162441" y="363165"/>
                    </a:lnTo>
                    <a:lnTo>
                      <a:pt x="243150" y="287695"/>
                    </a:lnTo>
                    <a:lnTo>
                      <a:pt x="0" y="70740"/>
                    </a:lnTo>
                    <a:close/>
                  </a:path>
                </a:pathLst>
              </a:custGeom>
              <a:solidFill>
                <a:srgbClr val="92D05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5" name="Oval 78"/>
              <p:cNvSpPr/>
              <p:nvPr/>
            </p:nvSpPr>
            <p:spPr>
              <a:xfrm>
                <a:off x="4876800" y="325438"/>
                <a:ext cx="483966" cy="483966"/>
              </a:xfrm>
              <a:custGeom>
                <a:avLst/>
                <a:gdLst/>
                <a:ahLst/>
                <a:cxnLst/>
                <a:rect l="l" t="t" r="r" b="b"/>
                <a:pathLst>
                  <a:path w="483966" h="483966">
                    <a:moveTo>
                      <a:pt x="241984" y="65509"/>
                    </a:moveTo>
                    <a:cubicBezTo>
                      <a:pt x="144520" y="65509"/>
                      <a:pt x="65509" y="144520"/>
                      <a:pt x="65509" y="241984"/>
                    </a:cubicBezTo>
                    <a:cubicBezTo>
                      <a:pt x="65509" y="339448"/>
                      <a:pt x="144520" y="418459"/>
                      <a:pt x="241984" y="418459"/>
                    </a:cubicBezTo>
                    <a:cubicBezTo>
                      <a:pt x="339448" y="418459"/>
                      <a:pt x="418459" y="339448"/>
                      <a:pt x="418459" y="241984"/>
                    </a:cubicBezTo>
                    <a:cubicBezTo>
                      <a:pt x="418459" y="144520"/>
                      <a:pt x="339448" y="65509"/>
                      <a:pt x="241984" y="65509"/>
                    </a:cubicBezTo>
                    <a:close/>
                    <a:moveTo>
                      <a:pt x="241983" y="0"/>
                    </a:moveTo>
                    <a:cubicBezTo>
                      <a:pt x="375627" y="0"/>
                      <a:pt x="483966" y="108339"/>
                      <a:pt x="483966" y="241983"/>
                    </a:cubicBezTo>
                    <a:cubicBezTo>
                      <a:pt x="483966" y="375627"/>
                      <a:pt x="375627" y="483966"/>
                      <a:pt x="241983" y="483966"/>
                    </a:cubicBezTo>
                    <a:cubicBezTo>
                      <a:pt x="108339" y="483966"/>
                      <a:pt x="0" y="375627"/>
                      <a:pt x="0" y="241983"/>
                    </a:cubicBezTo>
                    <a:cubicBezTo>
                      <a:pt x="0" y="108339"/>
                      <a:pt x="108339" y="0"/>
                      <a:pt x="241983" y="0"/>
                    </a:cubicBezTo>
                    <a:close/>
                  </a:path>
                </a:pathLst>
              </a:custGeom>
              <a:solidFill>
                <a:srgbClr val="92D05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76" name="Rounded Rectangle 42"/>
          <p:cNvSpPr/>
          <p:nvPr/>
        </p:nvSpPr>
        <p:spPr>
          <a:xfrm>
            <a:off x="2210875" y="1105736"/>
            <a:ext cx="408500" cy="219564"/>
          </a:xfrm>
          <a:custGeom>
            <a:avLst/>
            <a:gdLst/>
            <a:ahLst/>
            <a:cxnLst/>
            <a:rect l="l" t="t" r="r" b="b"/>
            <a:pathLst>
              <a:path w="1929063" h="1036848">
                <a:moveTo>
                  <a:pt x="658070" y="929116"/>
                </a:moveTo>
                <a:cubicBezTo>
                  <a:pt x="644442" y="929116"/>
                  <a:pt x="633396" y="940163"/>
                  <a:pt x="633395" y="953791"/>
                </a:cubicBezTo>
                <a:cubicBezTo>
                  <a:pt x="633396" y="967418"/>
                  <a:pt x="644442" y="978465"/>
                  <a:pt x="658070" y="978465"/>
                </a:cubicBezTo>
                <a:lnTo>
                  <a:pt x="829032" y="978466"/>
                </a:lnTo>
                <a:cubicBezTo>
                  <a:pt x="842660" y="978466"/>
                  <a:pt x="853707" y="967419"/>
                  <a:pt x="853707" y="953791"/>
                </a:cubicBezTo>
                <a:lnTo>
                  <a:pt x="853708" y="953791"/>
                </a:lnTo>
                <a:cubicBezTo>
                  <a:pt x="853708" y="940163"/>
                  <a:pt x="842661" y="929116"/>
                  <a:pt x="829033" y="929116"/>
                </a:cubicBezTo>
                <a:close/>
                <a:moveTo>
                  <a:pt x="658070" y="820872"/>
                </a:moveTo>
                <a:cubicBezTo>
                  <a:pt x="644442" y="820872"/>
                  <a:pt x="633396" y="831919"/>
                  <a:pt x="633395" y="845547"/>
                </a:cubicBezTo>
                <a:cubicBezTo>
                  <a:pt x="633396" y="859174"/>
                  <a:pt x="644442" y="870221"/>
                  <a:pt x="658070" y="870221"/>
                </a:cubicBezTo>
                <a:lnTo>
                  <a:pt x="1270992" y="870222"/>
                </a:lnTo>
                <a:cubicBezTo>
                  <a:pt x="1284620" y="870222"/>
                  <a:pt x="1295667" y="859175"/>
                  <a:pt x="1295667" y="845547"/>
                </a:cubicBezTo>
                <a:lnTo>
                  <a:pt x="1295668" y="845547"/>
                </a:lnTo>
                <a:cubicBezTo>
                  <a:pt x="1295668" y="831919"/>
                  <a:pt x="1284621" y="820872"/>
                  <a:pt x="1270993" y="820872"/>
                </a:cubicBezTo>
                <a:close/>
                <a:moveTo>
                  <a:pt x="658070" y="712628"/>
                </a:moveTo>
                <a:cubicBezTo>
                  <a:pt x="644442" y="712628"/>
                  <a:pt x="633396" y="723675"/>
                  <a:pt x="633395" y="737303"/>
                </a:cubicBezTo>
                <a:cubicBezTo>
                  <a:pt x="633396" y="750930"/>
                  <a:pt x="644442" y="761977"/>
                  <a:pt x="658070" y="761977"/>
                </a:cubicBezTo>
                <a:lnTo>
                  <a:pt x="1270992" y="761978"/>
                </a:lnTo>
                <a:cubicBezTo>
                  <a:pt x="1284620" y="761978"/>
                  <a:pt x="1295667" y="750931"/>
                  <a:pt x="1295667" y="737303"/>
                </a:cubicBezTo>
                <a:lnTo>
                  <a:pt x="1295668" y="737303"/>
                </a:lnTo>
                <a:cubicBezTo>
                  <a:pt x="1295668" y="723675"/>
                  <a:pt x="1284621" y="712628"/>
                  <a:pt x="1270993" y="712628"/>
                </a:cubicBezTo>
                <a:close/>
                <a:moveTo>
                  <a:pt x="63768" y="0"/>
                </a:moveTo>
                <a:lnTo>
                  <a:pt x="774432" y="0"/>
                </a:lnTo>
                <a:cubicBezTo>
                  <a:pt x="809650" y="0"/>
                  <a:pt x="838200" y="28550"/>
                  <a:pt x="838200" y="63768"/>
                </a:cubicBezTo>
                <a:lnTo>
                  <a:pt x="838200" y="318835"/>
                </a:lnTo>
                <a:cubicBezTo>
                  <a:pt x="838200" y="354053"/>
                  <a:pt x="809650" y="382603"/>
                  <a:pt x="774432" y="382603"/>
                </a:cubicBezTo>
                <a:lnTo>
                  <a:pt x="607667" y="382603"/>
                </a:lnTo>
                <a:cubicBezTo>
                  <a:pt x="642504" y="463629"/>
                  <a:pt x="876046" y="485690"/>
                  <a:pt x="964567" y="580649"/>
                </a:cubicBezTo>
                <a:cubicBezTo>
                  <a:pt x="1052866" y="485701"/>
                  <a:pt x="1286545" y="463656"/>
                  <a:pt x="1321395" y="382603"/>
                </a:cubicBezTo>
                <a:lnTo>
                  <a:pt x="1154631" y="382603"/>
                </a:lnTo>
                <a:cubicBezTo>
                  <a:pt x="1119413" y="382603"/>
                  <a:pt x="1090863" y="354053"/>
                  <a:pt x="1090863" y="318835"/>
                </a:cubicBezTo>
                <a:lnTo>
                  <a:pt x="1090863" y="63768"/>
                </a:lnTo>
                <a:cubicBezTo>
                  <a:pt x="1090863" y="28550"/>
                  <a:pt x="1119413" y="0"/>
                  <a:pt x="1154631" y="0"/>
                </a:cubicBezTo>
                <a:lnTo>
                  <a:pt x="1865295" y="0"/>
                </a:lnTo>
                <a:cubicBezTo>
                  <a:pt x="1900513" y="0"/>
                  <a:pt x="1929063" y="28550"/>
                  <a:pt x="1929063" y="63768"/>
                </a:cubicBezTo>
                <a:lnTo>
                  <a:pt x="1929063" y="318835"/>
                </a:lnTo>
                <a:cubicBezTo>
                  <a:pt x="1929063" y="354053"/>
                  <a:pt x="1900513" y="382603"/>
                  <a:pt x="1865295" y="382603"/>
                </a:cubicBezTo>
                <a:lnTo>
                  <a:pt x="1505254" y="382603"/>
                </a:lnTo>
                <a:cubicBezTo>
                  <a:pt x="1477654" y="519908"/>
                  <a:pt x="1112668" y="555028"/>
                  <a:pt x="1108050" y="654245"/>
                </a:cubicBezTo>
                <a:lnTo>
                  <a:pt x="1491982" y="654245"/>
                </a:lnTo>
                <a:cubicBezTo>
                  <a:pt x="1527200" y="654245"/>
                  <a:pt x="1555750" y="682795"/>
                  <a:pt x="1555750" y="718013"/>
                </a:cubicBezTo>
                <a:lnTo>
                  <a:pt x="1555750" y="973080"/>
                </a:lnTo>
                <a:cubicBezTo>
                  <a:pt x="1555750" y="1008298"/>
                  <a:pt x="1527200" y="1036848"/>
                  <a:pt x="1491982" y="1036848"/>
                </a:cubicBezTo>
                <a:lnTo>
                  <a:pt x="437081" y="1036848"/>
                </a:lnTo>
                <a:cubicBezTo>
                  <a:pt x="401863" y="1036848"/>
                  <a:pt x="373313" y="1008298"/>
                  <a:pt x="373313" y="973080"/>
                </a:cubicBezTo>
                <a:lnTo>
                  <a:pt x="373313" y="718013"/>
                </a:lnTo>
                <a:cubicBezTo>
                  <a:pt x="373313" y="682795"/>
                  <a:pt x="401863" y="654245"/>
                  <a:pt x="437081" y="654245"/>
                </a:cubicBezTo>
                <a:lnTo>
                  <a:pt x="821012" y="654245"/>
                </a:lnTo>
                <a:cubicBezTo>
                  <a:pt x="816395" y="555028"/>
                  <a:pt x="451408" y="519908"/>
                  <a:pt x="423808" y="382603"/>
                </a:cubicBezTo>
                <a:lnTo>
                  <a:pt x="63768" y="382603"/>
                </a:lnTo>
                <a:cubicBezTo>
                  <a:pt x="28550" y="382603"/>
                  <a:pt x="0" y="354053"/>
                  <a:pt x="0" y="318835"/>
                </a:cubicBezTo>
                <a:lnTo>
                  <a:pt x="0" y="63768"/>
                </a:lnTo>
                <a:cubicBezTo>
                  <a:pt x="0" y="28550"/>
                  <a:pt x="28550" y="0"/>
                  <a:pt x="63768" y="0"/>
                </a:cubicBezTo>
                <a:close/>
              </a:path>
            </a:pathLst>
          </a:cu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50000"/>
                </a:schemeClr>
              </a:solidFill>
            </a:endParaRPr>
          </a:p>
        </p:txBody>
      </p:sp>
      <p:sp>
        <p:nvSpPr>
          <p:cNvPr id="77" name="Oval 194"/>
          <p:cNvSpPr/>
          <p:nvPr/>
        </p:nvSpPr>
        <p:spPr>
          <a:xfrm>
            <a:off x="6955971" y="1717938"/>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709851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69"/>
                                        </p:tgtEl>
                                        <p:attrNameLst>
                                          <p:attrName>style.visibility</p:attrName>
                                        </p:attrNameLst>
                                      </p:cBhvr>
                                      <p:to>
                                        <p:strVal val="visible"/>
                                      </p:to>
                                    </p:set>
                                    <p:animEffect transition="in" filter="wipe(left)">
                                      <p:cBhvr>
                                        <p:cTn id="7" dur="500"/>
                                        <p:tgtEl>
                                          <p:spTgt spid="6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7"/>
                                        </p:tgtEl>
                                        <p:attrNameLst>
                                          <p:attrName>style.visibility</p:attrName>
                                        </p:attrNameLst>
                                      </p:cBhvr>
                                      <p:to>
                                        <p:strVal val="visible"/>
                                      </p:to>
                                    </p:set>
                                    <p:animEffect transition="in" filter="fade">
                                      <p:cBhvr>
                                        <p:cTn id="11" dur="500"/>
                                        <p:tgtEl>
                                          <p:spTgt spid="67"/>
                                        </p:tgtEl>
                                      </p:cBhvr>
                                    </p:animEffect>
                                  </p:childTnLst>
                                </p:cTn>
                              </p:par>
                            </p:childTnLst>
                          </p:cTn>
                        </p:par>
                        <p:par>
                          <p:cTn id="12" fill="hold">
                            <p:stCondLst>
                              <p:cond delay="1000"/>
                            </p:stCondLst>
                            <p:childTnLst>
                              <p:par>
                                <p:cTn id="13" presetID="53" presetClass="entr" presetSubtype="16" fill="hold" nodeType="afterEffect">
                                  <p:stCondLst>
                                    <p:cond delay="0"/>
                                  </p:stCondLst>
                                  <p:childTnLst>
                                    <p:set>
                                      <p:cBhvr>
                                        <p:cTn id="14" dur="1" fill="hold">
                                          <p:stCondLst>
                                            <p:cond delay="0"/>
                                          </p:stCondLst>
                                        </p:cTn>
                                        <p:tgtEl>
                                          <p:spTgt spid="16"/>
                                        </p:tgtEl>
                                        <p:attrNameLst>
                                          <p:attrName>style.visibility</p:attrName>
                                        </p:attrNameLst>
                                      </p:cBhvr>
                                      <p:to>
                                        <p:strVal val="visible"/>
                                      </p:to>
                                    </p:set>
                                    <p:anim calcmode="lin" valueType="num">
                                      <p:cBhvr>
                                        <p:cTn id="15" dur="500" fill="hold"/>
                                        <p:tgtEl>
                                          <p:spTgt spid="16"/>
                                        </p:tgtEl>
                                        <p:attrNameLst>
                                          <p:attrName>ppt_w</p:attrName>
                                        </p:attrNameLst>
                                      </p:cBhvr>
                                      <p:tavLst>
                                        <p:tav tm="0">
                                          <p:val>
                                            <p:fltVal val="0"/>
                                          </p:val>
                                        </p:tav>
                                        <p:tav tm="100000">
                                          <p:val>
                                            <p:strVal val="#ppt_w"/>
                                          </p:val>
                                        </p:tav>
                                      </p:tavLst>
                                    </p:anim>
                                    <p:anim calcmode="lin" valueType="num">
                                      <p:cBhvr>
                                        <p:cTn id="16" dur="500" fill="hold"/>
                                        <p:tgtEl>
                                          <p:spTgt spid="16"/>
                                        </p:tgtEl>
                                        <p:attrNameLst>
                                          <p:attrName>ppt_h</p:attrName>
                                        </p:attrNameLst>
                                      </p:cBhvr>
                                      <p:tavLst>
                                        <p:tav tm="0">
                                          <p:val>
                                            <p:fltVal val="0"/>
                                          </p:val>
                                        </p:tav>
                                        <p:tav tm="100000">
                                          <p:val>
                                            <p:strVal val="#ppt_h"/>
                                          </p:val>
                                        </p:tav>
                                      </p:tavLst>
                                    </p:anim>
                                    <p:animEffect transition="in" filter="fade">
                                      <p:cBhvr>
                                        <p:cTn id="17" dur="500"/>
                                        <p:tgtEl>
                                          <p:spTgt spid="16"/>
                                        </p:tgtEl>
                                      </p:cBhvr>
                                    </p:animEffect>
                                  </p:childTnLst>
                                </p:cTn>
                              </p:par>
                            </p:childTnLst>
                          </p:cTn>
                        </p:par>
                        <p:par>
                          <p:cTn id="18" fill="hold">
                            <p:stCondLst>
                              <p:cond delay="1500"/>
                            </p:stCondLst>
                            <p:childTnLst>
                              <p:par>
                                <p:cTn id="19" presetID="22" presetClass="entr" presetSubtype="2" fill="hold" nodeType="afterEffect">
                                  <p:stCondLst>
                                    <p:cond delay="0"/>
                                  </p:stCondLst>
                                  <p:childTnLst>
                                    <p:set>
                                      <p:cBhvr>
                                        <p:cTn id="20" dur="1" fill="hold">
                                          <p:stCondLst>
                                            <p:cond delay="0"/>
                                          </p:stCondLst>
                                        </p:cTn>
                                        <p:tgtEl>
                                          <p:spTgt spid="70"/>
                                        </p:tgtEl>
                                        <p:attrNameLst>
                                          <p:attrName>style.visibility</p:attrName>
                                        </p:attrNameLst>
                                      </p:cBhvr>
                                      <p:to>
                                        <p:strVal val="visible"/>
                                      </p:to>
                                    </p:set>
                                    <p:animEffect transition="in" filter="wipe(right)">
                                      <p:cBhvr>
                                        <p:cTn id="21" dur="500"/>
                                        <p:tgtEl>
                                          <p:spTgt spid="70"/>
                                        </p:tgtEl>
                                      </p:cBhvr>
                                    </p:animEffect>
                                  </p:childTnLst>
                                </p:cTn>
                              </p:par>
                            </p:childTnLst>
                          </p:cTn>
                        </p:par>
                        <p:par>
                          <p:cTn id="22" fill="hold">
                            <p:stCondLst>
                              <p:cond delay="2000"/>
                            </p:stCondLst>
                            <p:childTnLst>
                              <p:par>
                                <p:cTn id="23" presetID="1" presetClass="exit" presetSubtype="0" fill="hold" nodeType="afterEffect">
                                  <p:stCondLst>
                                    <p:cond delay="0"/>
                                  </p:stCondLst>
                                  <p:childTnLst>
                                    <p:set>
                                      <p:cBhvr>
                                        <p:cTn id="24" dur="1" fill="hold">
                                          <p:stCondLst>
                                            <p:cond delay="0"/>
                                          </p:stCondLst>
                                        </p:cTn>
                                        <p:tgtEl>
                                          <p:spTgt spid="57"/>
                                        </p:tgtEl>
                                        <p:attrNameLst>
                                          <p:attrName>style.visibility</p:attrName>
                                        </p:attrNameLst>
                                      </p:cBhvr>
                                      <p:to>
                                        <p:strVal val="hidden"/>
                                      </p:to>
                                    </p:set>
                                  </p:childTnLst>
                                </p:cTn>
                              </p:par>
                            </p:childTnLst>
                          </p:cTn>
                        </p:par>
                        <p:par>
                          <p:cTn id="25" fill="hold">
                            <p:stCondLst>
                              <p:cond delay="2000"/>
                            </p:stCondLst>
                            <p:childTnLst>
                              <p:par>
                                <p:cTn id="26" presetID="22" presetClass="entr" presetSubtype="2" fill="hold" nodeType="afterEffect">
                                  <p:stCondLst>
                                    <p:cond delay="0"/>
                                  </p:stCondLst>
                                  <p:childTnLst>
                                    <p:set>
                                      <p:cBhvr>
                                        <p:cTn id="27" dur="1" fill="hold">
                                          <p:stCondLst>
                                            <p:cond delay="0"/>
                                          </p:stCondLst>
                                        </p:cTn>
                                        <p:tgtEl>
                                          <p:spTgt spid="57"/>
                                        </p:tgtEl>
                                        <p:attrNameLst>
                                          <p:attrName>style.visibility</p:attrName>
                                        </p:attrNameLst>
                                      </p:cBhvr>
                                      <p:to>
                                        <p:strVal val="visible"/>
                                      </p:to>
                                    </p:set>
                                    <p:animEffect transition="in" filter="wipe(right)">
                                      <p:cBhvr>
                                        <p:cTn id="28" dur="500"/>
                                        <p:tgtEl>
                                          <p:spTgt spid="57"/>
                                        </p:tgtEl>
                                      </p:cBhvr>
                                    </p:animEffect>
                                  </p:childTnLst>
                                </p:cTn>
                              </p:par>
                            </p:childTnLst>
                          </p:cTn>
                        </p:par>
                        <p:par>
                          <p:cTn id="29" fill="hold">
                            <p:stCondLst>
                              <p:cond delay="2500"/>
                            </p:stCondLst>
                            <p:childTnLst>
                              <p:par>
                                <p:cTn id="30" presetID="10" presetClass="entr" presetSubtype="0" fill="hold" grpId="0" nodeType="afterEffect">
                                  <p:stCondLst>
                                    <p:cond delay="0"/>
                                  </p:stCondLst>
                                  <p:childTnLst>
                                    <p:set>
                                      <p:cBhvr>
                                        <p:cTn id="31" dur="1" fill="hold">
                                          <p:stCondLst>
                                            <p:cond delay="0"/>
                                          </p:stCondLst>
                                        </p:cTn>
                                        <p:tgtEl>
                                          <p:spTgt spid="76"/>
                                        </p:tgtEl>
                                        <p:attrNameLst>
                                          <p:attrName>style.visibility</p:attrName>
                                        </p:attrNameLst>
                                      </p:cBhvr>
                                      <p:to>
                                        <p:strVal val="visible"/>
                                      </p:to>
                                    </p:set>
                                    <p:animEffect transition="in" filter="fade">
                                      <p:cBhvr>
                                        <p:cTn id="32" dur="500"/>
                                        <p:tgtEl>
                                          <p:spTgt spid="76"/>
                                        </p:tgtEl>
                                      </p:cBhvr>
                                    </p:animEffect>
                                  </p:childTnLst>
                                </p:cTn>
                              </p:par>
                            </p:childTnLst>
                          </p:cTn>
                        </p:par>
                        <p:par>
                          <p:cTn id="33" fill="hold">
                            <p:stCondLst>
                              <p:cond delay="3000"/>
                            </p:stCondLst>
                            <p:childTnLst>
                              <p:par>
                                <p:cTn id="34" presetID="1" presetClass="exit" presetSubtype="0" fill="hold" grpId="0" nodeType="afterEffect">
                                  <p:stCondLst>
                                    <p:cond delay="0"/>
                                  </p:stCondLst>
                                  <p:childTnLst>
                                    <p:set>
                                      <p:cBhvr>
                                        <p:cTn id="35" dur="1" fill="hold">
                                          <p:stCondLst>
                                            <p:cond delay="0"/>
                                          </p:stCondLst>
                                        </p:cTn>
                                        <p:tgtEl>
                                          <p:spTgt spid="62"/>
                                        </p:tgtEl>
                                        <p:attrNameLst>
                                          <p:attrName>style.visibility</p:attrName>
                                        </p:attrNameLst>
                                      </p:cBhvr>
                                      <p:to>
                                        <p:strVal val="hidden"/>
                                      </p:to>
                                    </p:set>
                                  </p:childTnLst>
                                </p:cTn>
                              </p:par>
                            </p:childTnLst>
                          </p:cTn>
                        </p:par>
                        <p:par>
                          <p:cTn id="36" fill="hold">
                            <p:stCondLst>
                              <p:cond delay="3000"/>
                            </p:stCondLst>
                            <p:childTnLst>
                              <p:par>
                                <p:cTn id="37" presetID="10" presetClass="entr" presetSubtype="0" fill="hold" nodeType="afterEffect">
                                  <p:stCondLst>
                                    <p:cond delay="0"/>
                                  </p:stCondLst>
                                  <p:childTnLst>
                                    <p:set>
                                      <p:cBhvr>
                                        <p:cTn id="38" dur="1" fill="hold">
                                          <p:stCondLst>
                                            <p:cond delay="0"/>
                                          </p:stCondLst>
                                        </p:cTn>
                                        <p:tgtEl>
                                          <p:spTgt spid="71"/>
                                        </p:tgtEl>
                                        <p:attrNameLst>
                                          <p:attrName>style.visibility</p:attrName>
                                        </p:attrNameLst>
                                      </p:cBhvr>
                                      <p:to>
                                        <p:strVal val="visible"/>
                                      </p:to>
                                    </p:set>
                                    <p:animEffect transition="in" filter="fade">
                                      <p:cBhvr>
                                        <p:cTn id="39" dur="5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animBg="1"/>
      <p:bldP spid="67" grpId="0" animBg="1"/>
      <p:bldP spid="76"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a:xfrm>
            <a:off x="1637752" y="971548"/>
            <a:ext cx="7162799" cy="3429001"/>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2" name="Title 1"/>
          <p:cNvSpPr>
            <a:spLocks noGrp="1"/>
          </p:cNvSpPr>
          <p:nvPr>
            <p:ph type="title"/>
          </p:nvPr>
        </p:nvSpPr>
        <p:spPr/>
        <p:txBody>
          <a:bodyPr/>
          <a:lstStyle/>
          <a:p>
            <a:r>
              <a:rPr lang="en-US" sz="2800" dirty="0">
                <a:solidFill>
                  <a:srgbClr val="2C95DD"/>
                </a:solidFill>
              </a:rPr>
              <a:t>HA </a:t>
            </a:r>
            <a:r>
              <a:rPr lang="en-US" sz="2800" dirty="0" smtClean="0">
                <a:solidFill>
                  <a:srgbClr val="2C95DD"/>
                </a:solidFill>
              </a:rPr>
              <a:t>4 </a:t>
            </a:r>
            <a:r>
              <a:rPr lang="en-US" sz="2800" dirty="0">
                <a:solidFill>
                  <a:srgbClr val="2C95DD"/>
                </a:solidFill>
              </a:rPr>
              <a:t>- Application Instances and Availability Zones</a:t>
            </a:r>
          </a:p>
        </p:txBody>
      </p:sp>
      <p:sp>
        <p:nvSpPr>
          <p:cNvPr id="4" name="Rounded Rectangle 3"/>
          <p:cNvSpPr/>
          <p:nvPr/>
        </p:nvSpPr>
        <p:spPr bwMode="auto">
          <a:xfrm rot="16200000">
            <a:off x="214097" y="2499035"/>
            <a:ext cx="3581399" cy="374030"/>
          </a:xfrm>
          <a:prstGeom prst="roundRect">
            <a:avLst>
              <a:gd name="adj" fmla="val 8685"/>
            </a:avLst>
          </a:prstGeom>
          <a:solidFill>
            <a:srgbClr val="369188"/>
          </a:solidFill>
          <a:ln w="41275">
            <a:noFill/>
            <a:round/>
            <a:headEnd/>
            <a:tailEnd/>
          </a:ln>
        </p:spPr>
        <p:txBody>
          <a:bodyPr wrap="none" lIns="182880" tIns="0" rIns="0" bIns="0" rtlCol="0" anchor="ctr"/>
          <a:lstStyle/>
          <a:p>
            <a:pPr fontAlgn="auto">
              <a:spcBef>
                <a:spcPts val="0"/>
              </a:spcBef>
              <a:spcAft>
                <a:spcPts val="0"/>
              </a:spcAft>
            </a:pPr>
            <a:r>
              <a:rPr lang="en-US" sz="1600" dirty="0" smtClean="0">
                <a:solidFill>
                  <a:prstClr val="white">
                    <a:lumMod val="95000"/>
                  </a:prstClr>
                </a:solidFill>
                <a:latin typeface="Calibri"/>
                <a:ea typeface="+mn-ea"/>
              </a:rPr>
              <a:t>Router</a:t>
            </a:r>
          </a:p>
        </p:txBody>
      </p:sp>
      <p:grpSp>
        <p:nvGrpSpPr>
          <p:cNvPr id="20" name="Group 19"/>
          <p:cNvGrpSpPr/>
          <p:nvPr/>
        </p:nvGrpSpPr>
        <p:grpSpPr>
          <a:xfrm>
            <a:off x="3048000" y="1581150"/>
            <a:ext cx="1099435" cy="781049"/>
            <a:chOff x="5412945" y="3105151"/>
            <a:chExt cx="1099435" cy="781049"/>
          </a:xfrm>
        </p:grpSpPr>
        <p:sp>
          <p:nvSpPr>
            <p:cNvPr id="21" name="Rounded Rectangle 20"/>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rPr>
                <a:t>CELL</a:t>
              </a:r>
              <a:endParaRPr lang="en-US" sz="1200" b="1" dirty="0">
                <a:solidFill>
                  <a:schemeClr val="bg1"/>
                </a:solidFill>
                <a:latin typeface="+mn-lt"/>
                <a:ea typeface="+mn-ea"/>
              </a:endParaRPr>
            </a:p>
          </p:txBody>
        </p:sp>
        <p:sp>
          <p:nvSpPr>
            <p:cNvPr id="22"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 name="Group 22"/>
          <p:cNvGrpSpPr/>
          <p:nvPr/>
        </p:nvGrpSpPr>
        <p:grpSpPr>
          <a:xfrm>
            <a:off x="3048000" y="2495550"/>
            <a:ext cx="1099435" cy="781049"/>
            <a:chOff x="5412945" y="3105151"/>
            <a:chExt cx="1099435" cy="781049"/>
          </a:xfrm>
        </p:grpSpPr>
        <p:sp>
          <p:nvSpPr>
            <p:cNvPr id="24" name="Rounded Rectangle 23"/>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rPr>
                <a:t>CELL</a:t>
              </a:r>
              <a:endParaRPr lang="en-US" sz="1200" b="1" dirty="0">
                <a:solidFill>
                  <a:schemeClr val="bg1"/>
                </a:solidFill>
                <a:latin typeface="+mn-lt"/>
                <a:ea typeface="+mn-ea"/>
              </a:endParaRPr>
            </a:p>
          </p:txBody>
        </p:sp>
        <p:sp>
          <p:nvSpPr>
            <p:cNvPr id="25"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 name="Group 25"/>
          <p:cNvGrpSpPr/>
          <p:nvPr/>
        </p:nvGrpSpPr>
        <p:grpSpPr>
          <a:xfrm>
            <a:off x="3048000" y="3409950"/>
            <a:ext cx="1099435" cy="781049"/>
            <a:chOff x="5412945" y="3105151"/>
            <a:chExt cx="1099435" cy="781049"/>
          </a:xfrm>
        </p:grpSpPr>
        <p:sp>
          <p:nvSpPr>
            <p:cNvPr id="27" name="Rounded Rectangle 26"/>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rPr>
                <a:t>CELL</a:t>
              </a:r>
              <a:endParaRPr lang="en-US" sz="1200" b="1" dirty="0">
                <a:solidFill>
                  <a:schemeClr val="bg1"/>
                </a:solidFill>
                <a:latin typeface="+mn-lt"/>
                <a:ea typeface="+mn-ea"/>
              </a:endParaRPr>
            </a:p>
          </p:txBody>
        </p:sp>
        <p:sp>
          <p:nvSpPr>
            <p:cNvPr id="28"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6" name="Group 75"/>
          <p:cNvGrpSpPr/>
          <p:nvPr/>
        </p:nvGrpSpPr>
        <p:grpSpPr>
          <a:xfrm>
            <a:off x="3119845" y="1948852"/>
            <a:ext cx="1000038" cy="382603"/>
            <a:chOff x="3119845" y="1948852"/>
            <a:chExt cx="1000038" cy="382603"/>
          </a:xfrm>
        </p:grpSpPr>
        <p:sp>
          <p:nvSpPr>
            <p:cNvPr id="32" name="Teardrop 31"/>
            <p:cNvSpPr/>
            <p:nvPr/>
          </p:nvSpPr>
          <p:spPr>
            <a:xfrm rot="18900000">
              <a:off x="3532993" y="2100678"/>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41"/>
            <p:cNvSpPr/>
            <p:nvPr/>
          </p:nvSpPr>
          <p:spPr>
            <a:xfrm rot="5400000">
              <a:off x="3417879" y="1650818"/>
              <a:ext cx="382603" cy="978671"/>
            </a:xfrm>
            <a:custGeom>
              <a:avLst/>
              <a:gdLst/>
              <a:ahLst/>
              <a:cxnLst/>
              <a:rect l="l" t="t" r="r" b="b"/>
              <a:pathLst>
                <a:path w="888043" h="1708283">
                  <a:moveTo>
                    <a:pt x="56723" y="183505"/>
                  </a:moveTo>
                  <a:lnTo>
                    <a:pt x="831320" y="183505"/>
                  </a:lnTo>
                  <a:lnTo>
                    <a:pt x="831320" y="56722"/>
                  </a:lnTo>
                  <a:lnTo>
                    <a:pt x="56723" y="56722"/>
                  </a:lnTo>
                  <a:close/>
                  <a:moveTo>
                    <a:pt x="56723" y="367012"/>
                  </a:moveTo>
                  <a:lnTo>
                    <a:pt x="831320" y="367012"/>
                  </a:lnTo>
                  <a:lnTo>
                    <a:pt x="831320" y="240227"/>
                  </a:lnTo>
                  <a:lnTo>
                    <a:pt x="56723" y="240227"/>
                  </a:lnTo>
                  <a:close/>
                  <a:moveTo>
                    <a:pt x="56723" y="550519"/>
                  </a:moveTo>
                  <a:lnTo>
                    <a:pt x="831320" y="550519"/>
                  </a:lnTo>
                  <a:lnTo>
                    <a:pt x="831320" y="423734"/>
                  </a:lnTo>
                  <a:lnTo>
                    <a:pt x="56723" y="423734"/>
                  </a:lnTo>
                  <a:close/>
                  <a:moveTo>
                    <a:pt x="56723" y="734026"/>
                  </a:moveTo>
                  <a:lnTo>
                    <a:pt x="831320" y="734026"/>
                  </a:lnTo>
                  <a:lnTo>
                    <a:pt x="831320" y="607241"/>
                  </a:lnTo>
                  <a:lnTo>
                    <a:pt x="56723" y="607241"/>
                  </a:lnTo>
                  <a:close/>
                  <a:moveTo>
                    <a:pt x="56723" y="917533"/>
                  </a:moveTo>
                  <a:lnTo>
                    <a:pt x="831320" y="917533"/>
                  </a:lnTo>
                  <a:lnTo>
                    <a:pt x="831320" y="790748"/>
                  </a:lnTo>
                  <a:lnTo>
                    <a:pt x="56723" y="790748"/>
                  </a:lnTo>
                  <a:close/>
                  <a:moveTo>
                    <a:pt x="56723" y="1101040"/>
                  </a:moveTo>
                  <a:lnTo>
                    <a:pt x="831320" y="1101040"/>
                  </a:lnTo>
                  <a:lnTo>
                    <a:pt x="831320" y="974255"/>
                  </a:lnTo>
                  <a:lnTo>
                    <a:pt x="56723" y="974255"/>
                  </a:lnTo>
                  <a:close/>
                  <a:moveTo>
                    <a:pt x="56723" y="1284547"/>
                  </a:moveTo>
                  <a:lnTo>
                    <a:pt x="831320" y="1284547"/>
                  </a:lnTo>
                  <a:lnTo>
                    <a:pt x="831320" y="1157762"/>
                  </a:lnTo>
                  <a:lnTo>
                    <a:pt x="56723" y="1157762"/>
                  </a:lnTo>
                  <a:close/>
                  <a:moveTo>
                    <a:pt x="56723" y="1468054"/>
                  </a:moveTo>
                  <a:lnTo>
                    <a:pt x="831320" y="1468054"/>
                  </a:lnTo>
                  <a:lnTo>
                    <a:pt x="831320" y="1341269"/>
                  </a:lnTo>
                  <a:lnTo>
                    <a:pt x="56723" y="1341269"/>
                  </a:lnTo>
                  <a:close/>
                  <a:moveTo>
                    <a:pt x="56723" y="1651561"/>
                  </a:moveTo>
                  <a:lnTo>
                    <a:pt x="831320" y="1651561"/>
                  </a:lnTo>
                  <a:lnTo>
                    <a:pt x="831320" y="1524776"/>
                  </a:lnTo>
                  <a:lnTo>
                    <a:pt x="56723" y="1524776"/>
                  </a:lnTo>
                  <a:close/>
                  <a:moveTo>
                    <a:pt x="0" y="1708282"/>
                  </a:moveTo>
                  <a:lnTo>
                    <a:pt x="0" y="0"/>
                  </a:lnTo>
                  <a:lnTo>
                    <a:pt x="14180" y="0"/>
                  </a:lnTo>
                  <a:lnTo>
                    <a:pt x="56723" y="0"/>
                  </a:lnTo>
                  <a:lnTo>
                    <a:pt x="831320" y="0"/>
                  </a:lnTo>
                  <a:lnTo>
                    <a:pt x="845502" y="0"/>
                  </a:lnTo>
                  <a:lnTo>
                    <a:pt x="888043" y="0"/>
                  </a:lnTo>
                  <a:lnTo>
                    <a:pt x="888043" y="1708282"/>
                  </a:lnTo>
                  <a:lnTo>
                    <a:pt x="845502" y="1708282"/>
                  </a:lnTo>
                  <a:lnTo>
                    <a:pt x="845502" y="1708283"/>
                  </a:lnTo>
                  <a:lnTo>
                    <a:pt x="14180" y="1708283"/>
                  </a:lnTo>
                  <a:lnTo>
                    <a:pt x="14180" y="1708282"/>
                  </a:lnTo>
                  <a:close/>
                </a:path>
              </a:pathLst>
            </a:custGeom>
            <a:solidFill>
              <a:schemeClr val="tx2">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34" name="Rounded Rectangle 9"/>
            <p:cNvSpPr/>
            <p:nvPr/>
          </p:nvSpPr>
          <p:spPr>
            <a:xfrm>
              <a:off x="3942435" y="2019835"/>
              <a:ext cx="177448" cy="226652"/>
            </a:xfrm>
            <a:custGeom>
              <a:avLst/>
              <a:gdLst/>
              <a:ahLst/>
              <a:cxnLst/>
              <a:rect l="l" t="t"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5" name="Group 34"/>
          <p:cNvGrpSpPr/>
          <p:nvPr/>
        </p:nvGrpSpPr>
        <p:grpSpPr>
          <a:xfrm>
            <a:off x="3121931" y="3789347"/>
            <a:ext cx="1000038" cy="382603"/>
            <a:chOff x="3551645" y="4735637"/>
            <a:chExt cx="1000038" cy="382603"/>
          </a:xfrm>
        </p:grpSpPr>
        <p:sp>
          <p:nvSpPr>
            <p:cNvPr id="36" name="Teardrop 35"/>
            <p:cNvSpPr/>
            <p:nvPr/>
          </p:nvSpPr>
          <p:spPr>
            <a:xfrm rot="18900000">
              <a:off x="3964793" y="4875767"/>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41"/>
            <p:cNvSpPr/>
            <p:nvPr/>
          </p:nvSpPr>
          <p:spPr>
            <a:xfrm rot="5400000">
              <a:off x="3849679" y="4437603"/>
              <a:ext cx="382603" cy="978671"/>
            </a:xfrm>
            <a:custGeom>
              <a:avLst/>
              <a:gdLst/>
              <a:ahLst/>
              <a:cxnLst/>
              <a:rect l="l" t="t" r="r" b="b"/>
              <a:pathLst>
                <a:path w="888043" h="1708283">
                  <a:moveTo>
                    <a:pt x="56723" y="183505"/>
                  </a:moveTo>
                  <a:lnTo>
                    <a:pt x="831320" y="183505"/>
                  </a:lnTo>
                  <a:lnTo>
                    <a:pt x="831320" y="56722"/>
                  </a:lnTo>
                  <a:lnTo>
                    <a:pt x="56723" y="56722"/>
                  </a:lnTo>
                  <a:close/>
                  <a:moveTo>
                    <a:pt x="56723" y="367012"/>
                  </a:moveTo>
                  <a:lnTo>
                    <a:pt x="831320" y="367012"/>
                  </a:lnTo>
                  <a:lnTo>
                    <a:pt x="831320" y="240227"/>
                  </a:lnTo>
                  <a:lnTo>
                    <a:pt x="56723" y="240227"/>
                  </a:lnTo>
                  <a:close/>
                  <a:moveTo>
                    <a:pt x="56723" y="550519"/>
                  </a:moveTo>
                  <a:lnTo>
                    <a:pt x="831320" y="550519"/>
                  </a:lnTo>
                  <a:lnTo>
                    <a:pt x="831320" y="423734"/>
                  </a:lnTo>
                  <a:lnTo>
                    <a:pt x="56723" y="423734"/>
                  </a:lnTo>
                  <a:close/>
                  <a:moveTo>
                    <a:pt x="56723" y="734026"/>
                  </a:moveTo>
                  <a:lnTo>
                    <a:pt x="831320" y="734026"/>
                  </a:lnTo>
                  <a:lnTo>
                    <a:pt x="831320" y="607241"/>
                  </a:lnTo>
                  <a:lnTo>
                    <a:pt x="56723" y="607241"/>
                  </a:lnTo>
                  <a:close/>
                  <a:moveTo>
                    <a:pt x="56723" y="917533"/>
                  </a:moveTo>
                  <a:lnTo>
                    <a:pt x="831320" y="917533"/>
                  </a:lnTo>
                  <a:lnTo>
                    <a:pt x="831320" y="790748"/>
                  </a:lnTo>
                  <a:lnTo>
                    <a:pt x="56723" y="790748"/>
                  </a:lnTo>
                  <a:close/>
                  <a:moveTo>
                    <a:pt x="56723" y="1101040"/>
                  </a:moveTo>
                  <a:lnTo>
                    <a:pt x="831320" y="1101040"/>
                  </a:lnTo>
                  <a:lnTo>
                    <a:pt x="831320" y="974255"/>
                  </a:lnTo>
                  <a:lnTo>
                    <a:pt x="56723" y="974255"/>
                  </a:lnTo>
                  <a:close/>
                  <a:moveTo>
                    <a:pt x="56723" y="1284547"/>
                  </a:moveTo>
                  <a:lnTo>
                    <a:pt x="831320" y="1284547"/>
                  </a:lnTo>
                  <a:lnTo>
                    <a:pt x="831320" y="1157762"/>
                  </a:lnTo>
                  <a:lnTo>
                    <a:pt x="56723" y="1157762"/>
                  </a:lnTo>
                  <a:close/>
                  <a:moveTo>
                    <a:pt x="56723" y="1468054"/>
                  </a:moveTo>
                  <a:lnTo>
                    <a:pt x="831320" y="1468054"/>
                  </a:lnTo>
                  <a:lnTo>
                    <a:pt x="831320" y="1341269"/>
                  </a:lnTo>
                  <a:lnTo>
                    <a:pt x="56723" y="1341269"/>
                  </a:lnTo>
                  <a:close/>
                  <a:moveTo>
                    <a:pt x="56723" y="1651561"/>
                  </a:moveTo>
                  <a:lnTo>
                    <a:pt x="831320" y="1651561"/>
                  </a:lnTo>
                  <a:lnTo>
                    <a:pt x="831320" y="1524776"/>
                  </a:lnTo>
                  <a:lnTo>
                    <a:pt x="56723" y="1524776"/>
                  </a:lnTo>
                  <a:close/>
                  <a:moveTo>
                    <a:pt x="0" y="1708282"/>
                  </a:moveTo>
                  <a:lnTo>
                    <a:pt x="0" y="0"/>
                  </a:lnTo>
                  <a:lnTo>
                    <a:pt x="14180" y="0"/>
                  </a:lnTo>
                  <a:lnTo>
                    <a:pt x="56723" y="0"/>
                  </a:lnTo>
                  <a:lnTo>
                    <a:pt x="831320" y="0"/>
                  </a:lnTo>
                  <a:lnTo>
                    <a:pt x="845502" y="0"/>
                  </a:lnTo>
                  <a:lnTo>
                    <a:pt x="888043" y="0"/>
                  </a:lnTo>
                  <a:lnTo>
                    <a:pt x="888043" y="1708282"/>
                  </a:lnTo>
                  <a:lnTo>
                    <a:pt x="845502" y="1708282"/>
                  </a:lnTo>
                  <a:lnTo>
                    <a:pt x="845502" y="1708283"/>
                  </a:lnTo>
                  <a:lnTo>
                    <a:pt x="14180" y="1708283"/>
                  </a:lnTo>
                  <a:lnTo>
                    <a:pt x="14180" y="1708282"/>
                  </a:lnTo>
                  <a:close/>
                </a:path>
              </a:pathLst>
            </a:custGeom>
            <a:solidFill>
              <a:schemeClr val="tx2">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38" name="Rounded Rectangle 9"/>
            <p:cNvSpPr/>
            <p:nvPr/>
          </p:nvSpPr>
          <p:spPr>
            <a:xfrm>
              <a:off x="4374235" y="4794924"/>
              <a:ext cx="177448" cy="226652"/>
            </a:xfrm>
            <a:custGeom>
              <a:avLst/>
              <a:gdLst/>
              <a:ahLst/>
              <a:cxnLst/>
              <a:rect l="l" t="t"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3" name="Oval 42"/>
          <p:cNvSpPr/>
          <p:nvPr/>
        </p:nvSpPr>
        <p:spPr>
          <a:xfrm>
            <a:off x="1889505" y="3409950"/>
            <a:ext cx="230584" cy="230584"/>
          </a:xfrm>
          <a:custGeom>
            <a:avLst/>
            <a:gdLst/>
            <a:ahLst/>
            <a:cxnLst/>
            <a:rect l="l" t="t" r="r" b="b"/>
            <a:pathLst>
              <a:path w="763984" h="763984">
                <a:moveTo>
                  <a:pt x="335323" y="444979"/>
                </a:moveTo>
                <a:lnTo>
                  <a:pt x="335323" y="590998"/>
                </a:lnTo>
                <a:lnTo>
                  <a:pt x="261293" y="590998"/>
                </a:lnTo>
                <a:lnTo>
                  <a:pt x="381992" y="747629"/>
                </a:lnTo>
                <a:lnTo>
                  <a:pt x="502691" y="590998"/>
                </a:lnTo>
                <a:lnTo>
                  <a:pt x="428661" y="590998"/>
                </a:lnTo>
                <a:lnTo>
                  <a:pt x="428661" y="444979"/>
                </a:lnTo>
                <a:close/>
                <a:moveTo>
                  <a:pt x="578572" y="261293"/>
                </a:moveTo>
                <a:lnTo>
                  <a:pt x="421941" y="381992"/>
                </a:lnTo>
                <a:lnTo>
                  <a:pt x="578572" y="502691"/>
                </a:lnTo>
                <a:lnTo>
                  <a:pt x="578572" y="428661"/>
                </a:lnTo>
                <a:lnTo>
                  <a:pt x="724591" y="428661"/>
                </a:lnTo>
                <a:lnTo>
                  <a:pt x="724591" y="335323"/>
                </a:lnTo>
                <a:lnTo>
                  <a:pt x="578572" y="335323"/>
                </a:lnTo>
                <a:close/>
                <a:moveTo>
                  <a:pt x="185411" y="261293"/>
                </a:moveTo>
                <a:lnTo>
                  <a:pt x="185411" y="335323"/>
                </a:lnTo>
                <a:lnTo>
                  <a:pt x="39392" y="335323"/>
                </a:lnTo>
                <a:lnTo>
                  <a:pt x="39392" y="428661"/>
                </a:lnTo>
                <a:lnTo>
                  <a:pt x="185411" y="428661"/>
                </a:lnTo>
                <a:lnTo>
                  <a:pt x="185411" y="502691"/>
                </a:lnTo>
                <a:lnTo>
                  <a:pt x="342042" y="381992"/>
                </a:lnTo>
                <a:close/>
                <a:moveTo>
                  <a:pt x="381992" y="16356"/>
                </a:moveTo>
                <a:lnTo>
                  <a:pt x="261293" y="172987"/>
                </a:lnTo>
                <a:lnTo>
                  <a:pt x="335323" y="172987"/>
                </a:lnTo>
                <a:lnTo>
                  <a:pt x="335323" y="319006"/>
                </a:lnTo>
                <a:lnTo>
                  <a:pt x="428661" y="319006"/>
                </a:lnTo>
                <a:lnTo>
                  <a:pt x="428661" y="172987"/>
                </a:lnTo>
                <a:lnTo>
                  <a:pt x="502691" y="172987"/>
                </a:lnTo>
                <a:close/>
                <a:moveTo>
                  <a:pt x="381992" y="0"/>
                </a:moveTo>
                <a:cubicBezTo>
                  <a:pt x="592960" y="0"/>
                  <a:pt x="763984" y="171024"/>
                  <a:pt x="763984" y="381992"/>
                </a:cubicBezTo>
                <a:cubicBezTo>
                  <a:pt x="763984" y="592960"/>
                  <a:pt x="592960" y="763984"/>
                  <a:pt x="381992" y="763984"/>
                </a:cubicBezTo>
                <a:cubicBezTo>
                  <a:pt x="171024" y="763984"/>
                  <a:pt x="0" y="592960"/>
                  <a:pt x="0" y="381992"/>
                </a:cubicBezTo>
                <a:cubicBezTo>
                  <a:pt x="0" y="171024"/>
                  <a:pt x="171024" y="0"/>
                  <a:pt x="381992"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5" name="Group 54"/>
          <p:cNvGrpSpPr/>
          <p:nvPr/>
        </p:nvGrpSpPr>
        <p:grpSpPr>
          <a:xfrm>
            <a:off x="5181600" y="1581150"/>
            <a:ext cx="1099435" cy="781049"/>
            <a:chOff x="5412945" y="3105151"/>
            <a:chExt cx="1099435" cy="781049"/>
          </a:xfrm>
        </p:grpSpPr>
        <p:sp>
          <p:nvSpPr>
            <p:cNvPr id="56" name="Rounded Rectangle 55"/>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rPr>
                <a:t>CELL</a:t>
              </a:r>
              <a:endParaRPr lang="en-US" sz="1200" b="1" dirty="0">
                <a:solidFill>
                  <a:schemeClr val="bg1"/>
                </a:solidFill>
                <a:latin typeface="+mn-lt"/>
                <a:ea typeface="+mn-ea"/>
              </a:endParaRPr>
            </a:p>
          </p:txBody>
        </p:sp>
        <p:sp>
          <p:nvSpPr>
            <p:cNvPr id="57"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8" name="Group 57"/>
          <p:cNvGrpSpPr/>
          <p:nvPr/>
        </p:nvGrpSpPr>
        <p:grpSpPr>
          <a:xfrm>
            <a:off x="5181600" y="2495550"/>
            <a:ext cx="1099435" cy="781049"/>
            <a:chOff x="5412945" y="3105151"/>
            <a:chExt cx="1099435" cy="781049"/>
          </a:xfrm>
        </p:grpSpPr>
        <p:sp>
          <p:nvSpPr>
            <p:cNvPr id="59" name="Rounded Rectangle 58"/>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rPr>
                <a:t>CELL</a:t>
              </a:r>
              <a:endParaRPr lang="en-US" sz="1200" b="1" dirty="0">
                <a:solidFill>
                  <a:schemeClr val="bg1"/>
                </a:solidFill>
                <a:latin typeface="+mn-lt"/>
                <a:ea typeface="+mn-ea"/>
              </a:endParaRPr>
            </a:p>
          </p:txBody>
        </p:sp>
        <p:sp>
          <p:nvSpPr>
            <p:cNvPr id="60"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1" name="Group 60"/>
          <p:cNvGrpSpPr/>
          <p:nvPr/>
        </p:nvGrpSpPr>
        <p:grpSpPr>
          <a:xfrm>
            <a:off x="5181600" y="3409950"/>
            <a:ext cx="1099435" cy="781049"/>
            <a:chOff x="5412945" y="3105151"/>
            <a:chExt cx="1099435" cy="781049"/>
          </a:xfrm>
        </p:grpSpPr>
        <p:sp>
          <p:nvSpPr>
            <p:cNvPr id="62" name="Rounded Rectangle 61"/>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rPr>
                <a:t>CELL</a:t>
              </a:r>
              <a:endParaRPr lang="en-US" sz="1200" b="1" dirty="0">
                <a:solidFill>
                  <a:schemeClr val="bg1"/>
                </a:solidFill>
                <a:latin typeface="+mn-lt"/>
                <a:ea typeface="+mn-ea"/>
              </a:endParaRPr>
            </a:p>
          </p:txBody>
        </p:sp>
        <p:sp>
          <p:nvSpPr>
            <p:cNvPr id="63"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7" name="Group 76"/>
          <p:cNvGrpSpPr/>
          <p:nvPr/>
        </p:nvGrpSpPr>
        <p:grpSpPr>
          <a:xfrm>
            <a:off x="5253445" y="1948852"/>
            <a:ext cx="1000038" cy="382603"/>
            <a:chOff x="5253445" y="1948852"/>
            <a:chExt cx="1000038" cy="382603"/>
          </a:xfrm>
        </p:grpSpPr>
        <p:sp>
          <p:nvSpPr>
            <p:cNvPr id="64" name="Teardrop 63"/>
            <p:cNvSpPr/>
            <p:nvPr/>
          </p:nvSpPr>
          <p:spPr>
            <a:xfrm rot="18900000">
              <a:off x="5666593" y="2100678"/>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41"/>
            <p:cNvSpPr/>
            <p:nvPr/>
          </p:nvSpPr>
          <p:spPr>
            <a:xfrm rot="5400000">
              <a:off x="5551479" y="1650818"/>
              <a:ext cx="382603" cy="978671"/>
            </a:xfrm>
            <a:custGeom>
              <a:avLst/>
              <a:gdLst/>
              <a:ahLst/>
              <a:cxnLst/>
              <a:rect l="l" t="t" r="r" b="b"/>
              <a:pathLst>
                <a:path w="888043" h="1708283">
                  <a:moveTo>
                    <a:pt x="56723" y="183505"/>
                  </a:moveTo>
                  <a:lnTo>
                    <a:pt x="831320" y="183505"/>
                  </a:lnTo>
                  <a:lnTo>
                    <a:pt x="831320" y="56722"/>
                  </a:lnTo>
                  <a:lnTo>
                    <a:pt x="56723" y="56722"/>
                  </a:lnTo>
                  <a:close/>
                  <a:moveTo>
                    <a:pt x="56723" y="367012"/>
                  </a:moveTo>
                  <a:lnTo>
                    <a:pt x="831320" y="367012"/>
                  </a:lnTo>
                  <a:lnTo>
                    <a:pt x="831320" y="240227"/>
                  </a:lnTo>
                  <a:lnTo>
                    <a:pt x="56723" y="240227"/>
                  </a:lnTo>
                  <a:close/>
                  <a:moveTo>
                    <a:pt x="56723" y="550519"/>
                  </a:moveTo>
                  <a:lnTo>
                    <a:pt x="831320" y="550519"/>
                  </a:lnTo>
                  <a:lnTo>
                    <a:pt x="831320" y="423734"/>
                  </a:lnTo>
                  <a:lnTo>
                    <a:pt x="56723" y="423734"/>
                  </a:lnTo>
                  <a:close/>
                  <a:moveTo>
                    <a:pt x="56723" y="734026"/>
                  </a:moveTo>
                  <a:lnTo>
                    <a:pt x="831320" y="734026"/>
                  </a:lnTo>
                  <a:lnTo>
                    <a:pt x="831320" y="607241"/>
                  </a:lnTo>
                  <a:lnTo>
                    <a:pt x="56723" y="607241"/>
                  </a:lnTo>
                  <a:close/>
                  <a:moveTo>
                    <a:pt x="56723" y="917533"/>
                  </a:moveTo>
                  <a:lnTo>
                    <a:pt x="831320" y="917533"/>
                  </a:lnTo>
                  <a:lnTo>
                    <a:pt x="831320" y="790748"/>
                  </a:lnTo>
                  <a:lnTo>
                    <a:pt x="56723" y="790748"/>
                  </a:lnTo>
                  <a:close/>
                  <a:moveTo>
                    <a:pt x="56723" y="1101040"/>
                  </a:moveTo>
                  <a:lnTo>
                    <a:pt x="831320" y="1101040"/>
                  </a:lnTo>
                  <a:lnTo>
                    <a:pt x="831320" y="974255"/>
                  </a:lnTo>
                  <a:lnTo>
                    <a:pt x="56723" y="974255"/>
                  </a:lnTo>
                  <a:close/>
                  <a:moveTo>
                    <a:pt x="56723" y="1284547"/>
                  </a:moveTo>
                  <a:lnTo>
                    <a:pt x="831320" y="1284547"/>
                  </a:lnTo>
                  <a:lnTo>
                    <a:pt x="831320" y="1157762"/>
                  </a:lnTo>
                  <a:lnTo>
                    <a:pt x="56723" y="1157762"/>
                  </a:lnTo>
                  <a:close/>
                  <a:moveTo>
                    <a:pt x="56723" y="1468054"/>
                  </a:moveTo>
                  <a:lnTo>
                    <a:pt x="831320" y="1468054"/>
                  </a:lnTo>
                  <a:lnTo>
                    <a:pt x="831320" y="1341269"/>
                  </a:lnTo>
                  <a:lnTo>
                    <a:pt x="56723" y="1341269"/>
                  </a:lnTo>
                  <a:close/>
                  <a:moveTo>
                    <a:pt x="56723" y="1651561"/>
                  </a:moveTo>
                  <a:lnTo>
                    <a:pt x="831320" y="1651561"/>
                  </a:lnTo>
                  <a:lnTo>
                    <a:pt x="831320" y="1524776"/>
                  </a:lnTo>
                  <a:lnTo>
                    <a:pt x="56723" y="1524776"/>
                  </a:lnTo>
                  <a:close/>
                  <a:moveTo>
                    <a:pt x="0" y="1708282"/>
                  </a:moveTo>
                  <a:lnTo>
                    <a:pt x="0" y="0"/>
                  </a:lnTo>
                  <a:lnTo>
                    <a:pt x="14180" y="0"/>
                  </a:lnTo>
                  <a:lnTo>
                    <a:pt x="56723" y="0"/>
                  </a:lnTo>
                  <a:lnTo>
                    <a:pt x="831320" y="0"/>
                  </a:lnTo>
                  <a:lnTo>
                    <a:pt x="845502" y="0"/>
                  </a:lnTo>
                  <a:lnTo>
                    <a:pt x="888043" y="0"/>
                  </a:lnTo>
                  <a:lnTo>
                    <a:pt x="888043" y="1708282"/>
                  </a:lnTo>
                  <a:lnTo>
                    <a:pt x="845502" y="1708282"/>
                  </a:lnTo>
                  <a:lnTo>
                    <a:pt x="845502" y="1708283"/>
                  </a:lnTo>
                  <a:lnTo>
                    <a:pt x="14180" y="1708283"/>
                  </a:lnTo>
                  <a:lnTo>
                    <a:pt x="14180" y="1708282"/>
                  </a:lnTo>
                  <a:close/>
                </a:path>
              </a:pathLst>
            </a:custGeom>
            <a:solidFill>
              <a:schemeClr val="tx2">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66" name="Rounded Rectangle 9"/>
            <p:cNvSpPr/>
            <p:nvPr/>
          </p:nvSpPr>
          <p:spPr>
            <a:xfrm>
              <a:off x="6076035" y="2019835"/>
              <a:ext cx="177448" cy="226652"/>
            </a:xfrm>
            <a:custGeom>
              <a:avLst/>
              <a:gdLst/>
              <a:ahLst/>
              <a:cxnLst/>
              <a:rect l="l" t="t"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7" name="Group 66"/>
          <p:cNvGrpSpPr/>
          <p:nvPr/>
        </p:nvGrpSpPr>
        <p:grpSpPr>
          <a:xfrm>
            <a:off x="5255531" y="2863251"/>
            <a:ext cx="1000038" cy="382603"/>
            <a:chOff x="3551645" y="3809541"/>
            <a:chExt cx="1000038" cy="382603"/>
          </a:xfrm>
        </p:grpSpPr>
        <p:sp>
          <p:nvSpPr>
            <p:cNvPr id="68" name="Teardrop 67"/>
            <p:cNvSpPr/>
            <p:nvPr/>
          </p:nvSpPr>
          <p:spPr>
            <a:xfrm rot="18900000">
              <a:off x="3964793" y="3961367"/>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41"/>
            <p:cNvSpPr/>
            <p:nvPr/>
          </p:nvSpPr>
          <p:spPr>
            <a:xfrm rot="5400000">
              <a:off x="3849679" y="3511507"/>
              <a:ext cx="382603" cy="978671"/>
            </a:xfrm>
            <a:custGeom>
              <a:avLst/>
              <a:gdLst/>
              <a:ahLst/>
              <a:cxnLst/>
              <a:rect l="l" t="t" r="r" b="b"/>
              <a:pathLst>
                <a:path w="888043" h="1708283">
                  <a:moveTo>
                    <a:pt x="56723" y="183505"/>
                  </a:moveTo>
                  <a:lnTo>
                    <a:pt x="831320" y="183505"/>
                  </a:lnTo>
                  <a:lnTo>
                    <a:pt x="831320" y="56722"/>
                  </a:lnTo>
                  <a:lnTo>
                    <a:pt x="56723" y="56722"/>
                  </a:lnTo>
                  <a:close/>
                  <a:moveTo>
                    <a:pt x="56723" y="367012"/>
                  </a:moveTo>
                  <a:lnTo>
                    <a:pt x="831320" y="367012"/>
                  </a:lnTo>
                  <a:lnTo>
                    <a:pt x="831320" y="240227"/>
                  </a:lnTo>
                  <a:lnTo>
                    <a:pt x="56723" y="240227"/>
                  </a:lnTo>
                  <a:close/>
                  <a:moveTo>
                    <a:pt x="56723" y="550519"/>
                  </a:moveTo>
                  <a:lnTo>
                    <a:pt x="831320" y="550519"/>
                  </a:lnTo>
                  <a:lnTo>
                    <a:pt x="831320" y="423734"/>
                  </a:lnTo>
                  <a:lnTo>
                    <a:pt x="56723" y="423734"/>
                  </a:lnTo>
                  <a:close/>
                  <a:moveTo>
                    <a:pt x="56723" y="734026"/>
                  </a:moveTo>
                  <a:lnTo>
                    <a:pt x="831320" y="734026"/>
                  </a:lnTo>
                  <a:lnTo>
                    <a:pt x="831320" y="607241"/>
                  </a:lnTo>
                  <a:lnTo>
                    <a:pt x="56723" y="607241"/>
                  </a:lnTo>
                  <a:close/>
                  <a:moveTo>
                    <a:pt x="56723" y="917533"/>
                  </a:moveTo>
                  <a:lnTo>
                    <a:pt x="831320" y="917533"/>
                  </a:lnTo>
                  <a:lnTo>
                    <a:pt x="831320" y="790748"/>
                  </a:lnTo>
                  <a:lnTo>
                    <a:pt x="56723" y="790748"/>
                  </a:lnTo>
                  <a:close/>
                  <a:moveTo>
                    <a:pt x="56723" y="1101040"/>
                  </a:moveTo>
                  <a:lnTo>
                    <a:pt x="831320" y="1101040"/>
                  </a:lnTo>
                  <a:lnTo>
                    <a:pt x="831320" y="974255"/>
                  </a:lnTo>
                  <a:lnTo>
                    <a:pt x="56723" y="974255"/>
                  </a:lnTo>
                  <a:close/>
                  <a:moveTo>
                    <a:pt x="56723" y="1284547"/>
                  </a:moveTo>
                  <a:lnTo>
                    <a:pt x="831320" y="1284547"/>
                  </a:lnTo>
                  <a:lnTo>
                    <a:pt x="831320" y="1157762"/>
                  </a:lnTo>
                  <a:lnTo>
                    <a:pt x="56723" y="1157762"/>
                  </a:lnTo>
                  <a:close/>
                  <a:moveTo>
                    <a:pt x="56723" y="1468054"/>
                  </a:moveTo>
                  <a:lnTo>
                    <a:pt x="831320" y="1468054"/>
                  </a:lnTo>
                  <a:lnTo>
                    <a:pt x="831320" y="1341269"/>
                  </a:lnTo>
                  <a:lnTo>
                    <a:pt x="56723" y="1341269"/>
                  </a:lnTo>
                  <a:close/>
                  <a:moveTo>
                    <a:pt x="56723" y="1651561"/>
                  </a:moveTo>
                  <a:lnTo>
                    <a:pt x="831320" y="1651561"/>
                  </a:lnTo>
                  <a:lnTo>
                    <a:pt x="831320" y="1524776"/>
                  </a:lnTo>
                  <a:lnTo>
                    <a:pt x="56723" y="1524776"/>
                  </a:lnTo>
                  <a:close/>
                  <a:moveTo>
                    <a:pt x="0" y="1708282"/>
                  </a:moveTo>
                  <a:lnTo>
                    <a:pt x="0" y="0"/>
                  </a:lnTo>
                  <a:lnTo>
                    <a:pt x="14180" y="0"/>
                  </a:lnTo>
                  <a:lnTo>
                    <a:pt x="56723" y="0"/>
                  </a:lnTo>
                  <a:lnTo>
                    <a:pt x="831320" y="0"/>
                  </a:lnTo>
                  <a:lnTo>
                    <a:pt x="845502" y="0"/>
                  </a:lnTo>
                  <a:lnTo>
                    <a:pt x="888043" y="0"/>
                  </a:lnTo>
                  <a:lnTo>
                    <a:pt x="888043" y="1708282"/>
                  </a:lnTo>
                  <a:lnTo>
                    <a:pt x="845502" y="1708282"/>
                  </a:lnTo>
                  <a:lnTo>
                    <a:pt x="845502" y="1708283"/>
                  </a:lnTo>
                  <a:lnTo>
                    <a:pt x="14180" y="1708283"/>
                  </a:lnTo>
                  <a:lnTo>
                    <a:pt x="14180" y="1708282"/>
                  </a:lnTo>
                  <a:close/>
                </a:path>
              </a:pathLst>
            </a:custGeom>
            <a:solidFill>
              <a:schemeClr val="tx2">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70" name="Rounded Rectangle 9"/>
            <p:cNvSpPr/>
            <p:nvPr/>
          </p:nvSpPr>
          <p:spPr>
            <a:xfrm>
              <a:off x="4374235" y="3880524"/>
              <a:ext cx="177448" cy="226652"/>
            </a:xfrm>
            <a:custGeom>
              <a:avLst/>
              <a:gdLst/>
              <a:ahLst/>
              <a:cxnLst/>
              <a:rect l="l" t="t"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3" name="Rectangle 72"/>
          <p:cNvSpPr/>
          <p:nvPr/>
        </p:nvSpPr>
        <p:spPr>
          <a:xfrm>
            <a:off x="2895600" y="1123950"/>
            <a:ext cx="1447800" cy="3200400"/>
          </a:xfrm>
          <a:prstGeom prst="rect">
            <a:avLst/>
          </a:prstGeom>
          <a:noFill/>
          <a:ln w="127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smtClean="0">
                <a:solidFill>
                  <a:srgbClr val="2C95DD"/>
                </a:solidFill>
              </a:rPr>
              <a:t>Zone 1</a:t>
            </a:r>
            <a:endParaRPr lang="en-US" dirty="0">
              <a:solidFill>
                <a:srgbClr val="2C95DD"/>
              </a:solidFill>
            </a:endParaRPr>
          </a:p>
        </p:txBody>
      </p:sp>
      <p:sp>
        <p:nvSpPr>
          <p:cNvPr id="74" name="Rectangle 73"/>
          <p:cNvSpPr/>
          <p:nvPr/>
        </p:nvSpPr>
        <p:spPr>
          <a:xfrm>
            <a:off x="5029200" y="1123950"/>
            <a:ext cx="1447800" cy="3200400"/>
          </a:xfrm>
          <a:prstGeom prst="rect">
            <a:avLst/>
          </a:prstGeom>
          <a:noFill/>
          <a:ln w="127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smtClean="0">
                <a:solidFill>
                  <a:srgbClr val="2C95DD"/>
                </a:solidFill>
              </a:rPr>
              <a:t>Zone 2</a:t>
            </a:r>
            <a:endParaRPr lang="en-US" dirty="0">
              <a:solidFill>
                <a:srgbClr val="2C95DD"/>
              </a:solidFill>
            </a:endParaRPr>
          </a:p>
        </p:txBody>
      </p:sp>
      <p:sp>
        <p:nvSpPr>
          <p:cNvPr id="78" name="TextBox 77"/>
          <p:cNvSpPr txBox="1"/>
          <p:nvPr/>
        </p:nvSpPr>
        <p:spPr>
          <a:xfrm>
            <a:off x="6705600" y="1200150"/>
            <a:ext cx="1981200" cy="954107"/>
          </a:xfrm>
          <a:prstGeom prst="rect">
            <a:avLst/>
          </a:prstGeom>
          <a:noFill/>
        </p:spPr>
        <p:txBody>
          <a:bodyPr wrap="square" rtlCol="0">
            <a:spAutoFit/>
          </a:bodyPr>
          <a:lstStyle/>
          <a:p>
            <a:pPr marL="112713" indent="-112713">
              <a:buClr>
                <a:srgbClr val="2580D4"/>
              </a:buClr>
              <a:buFont typeface="Arial"/>
              <a:buChar char="•"/>
            </a:pPr>
            <a:r>
              <a:rPr lang="en-US" sz="1400" dirty="0" smtClean="0">
                <a:solidFill>
                  <a:schemeClr val="tx1"/>
                </a:solidFill>
              </a:rPr>
              <a:t>Application instances are evenly distributed over two availability zones.</a:t>
            </a:r>
          </a:p>
        </p:txBody>
      </p:sp>
      <p:sp>
        <p:nvSpPr>
          <p:cNvPr id="45" name="TextBox 44"/>
          <p:cNvSpPr txBox="1"/>
          <p:nvPr/>
        </p:nvSpPr>
        <p:spPr>
          <a:xfrm>
            <a:off x="6705600" y="2303443"/>
            <a:ext cx="1981200" cy="738664"/>
          </a:xfrm>
          <a:prstGeom prst="rect">
            <a:avLst/>
          </a:prstGeom>
          <a:noFill/>
        </p:spPr>
        <p:txBody>
          <a:bodyPr wrap="square" rtlCol="0">
            <a:spAutoFit/>
          </a:bodyPr>
          <a:lstStyle/>
          <a:p>
            <a:pPr marL="112713" indent="-112713">
              <a:buClr>
                <a:srgbClr val="2580D4"/>
              </a:buClr>
              <a:buFont typeface="Arial"/>
              <a:buChar char="•"/>
            </a:pPr>
            <a:r>
              <a:rPr lang="en-US" sz="1400" dirty="0" smtClean="0">
                <a:solidFill>
                  <a:srgbClr val="4D4D4D"/>
                </a:solidFill>
              </a:rPr>
              <a:t>Loosing an AZ keeps instances running and available.</a:t>
            </a:r>
          </a:p>
        </p:txBody>
      </p:sp>
      <p:sp>
        <p:nvSpPr>
          <p:cNvPr id="46" name="Rounded Rectangle 45"/>
          <p:cNvSpPr>
            <a:spLocks noChangeArrowheads="1"/>
          </p:cNvSpPr>
          <p:nvPr/>
        </p:nvSpPr>
        <p:spPr bwMode="auto">
          <a:xfrm>
            <a:off x="8229600" y="57150"/>
            <a:ext cx="838199" cy="278034"/>
          </a:xfrm>
          <a:prstGeom prst="roundRect">
            <a:avLst>
              <a:gd name="adj" fmla="val 16667"/>
            </a:avLst>
          </a:prstGeom>
          <a:solidFill>
            <a:schemeClr val="accent2"/>
          </a:solidFill>
          <a:ln w="19050">
            <a:solidFill>
              <a:schemeClr val="bg1"/>
            </a:solidFill>
            <a:round/>
            <a:headEnd/>
            <a:tailEnd/>
          </a:ln>
          <a:effectLst>
            <a:outerShdw blurRad="40000" dist="20000" dir="5400000" rotWithShape="0">
              <a:srgbClr val="808080">
                <a:alpha val="37999"/>
              </a:srgbClr>
            </a:outerShdw>
          </a:effectLst>
        </p:spPr>
        <p:txBody>
          <a:bodyPr anchor="ctr"/>
          <a:lstStyle/>
          <a:p>
            <a:pPr algn="ctr" fontAlgn="auto">
              <a:spcBef>
                <a:spcPts val="0"/>
              </a:spcBef>
              <a:spcAft>
                <a:spcPts val="0"/>
              </a:spcAft>
              <a:defRPr/>
            </a:pPr>
            <a:r>
              <a:rPr lang="en-US" sz="1200" dirty="0" smtClean="0">
                <a:solidFill>
                  <a:schemeClr val="lt1"/>
                </a:solidFill>
              </a:rPr>
              <a:t>App Ops</a:t>
            </a:r>
            <a:endParaRPr lang="en-US" sz="1200" dirty="0">
              <a:solidFill>
                <a:schemeClr val="lt1"/>
              </a:solidFill>
              <a:latin typeface="+mn-lt"/>
              <a:ea typeface="+mn-ea"/>
            </a:endParaRPr>
          </a:p>
        </p:txBody>
      </p:sp>
      <p:sp>
        <p:nvSpPr>
          <p:cNvPr id="75" name="Rectangle 74"/>
          <p:cNvSpPr/>
          <p:nvPr/>
        </p:nvSpPr>
        <p:spPr>
          <a:xfrm>
            <a:off x="2895600" y="1123950"/>
            <a:ext cx="1447800" cy="3200400"/>
          </a:xfrm>
          <a:prstGeom prst="rect">
            <a:avLst/>
          </a:prstGeom>
          <a:solidFill>
            <a:schemeClr val="bg1">
              <a:lumMod val="50000"/>
              <a:alpha val="89000"/>
            </a:schemeClr>
          </a:solidFill>
          <a:ln w="12700">
            <a:solidFill>
              <a:schemeClr val="bg2">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dirty="0">
              <a:solidFill>
                <a:schemeClr val="accent5">
                  <a:lumMod val="50000"/>
                  <a:lumOff val="50000"/>
                </a:schemeClr>
              </a:solidFill>
            </a:endParaRPr>
          </a:p>
        </p:txBody>
      </p:sp>
      <p:pic>
        <p:nvPicPr>
          <p:cNvPr id="47" name="Picture 46"/>
          <p:cNvPicPr>
            <a:picLocks noChangeAspect="1"/>
          </p:cNvPicPr>
          <p:nvPr/>
        </p:nvPicPr>
        <p:blipFill>
          <a:blip r:embed="rId3"/>
          <a:stretch>
            <a:fillRect/>
          </a:stretch>
        </p:blipFill>
        <p:spPr>
          <a:xfrm>
            <a:off x="6871777" y="3909461"/>
            <a:ext cx="1830141" cy="391271"/>
          </a:xfrm>
          <a:prstGeom prst="rect">
            <a:avLst/>
          </a:prstGeom>
        </p:spPr>
      </p:pic>
      <p:grpSp>
        <p:nvGrpSpPr>
          <p:cNvPr id="5" name="Group 4"/>
          <p:cNvGrpSpPr/>
          <p:nvPr/>
        </p:nvGrpSpPr>
        <p:grpSpPr>
          <a:xfrm>
            <a:off x="6872166" y="2969584"/>
            <a:ext cx="1000038" cy="382603"/>
            <a:chOff x="5242115" y="3766666"/>
            <a:chExt cx="1000038" cy="382603"/>
          </a:xfrm>
        </p:grpSpPr>
        <p:sp>
          <p:nvSpPr>
            <p:cNvPr id="52" name="Teardrop 51"/>
            <p:cNvSpPr/>
            <p:nvPr/>
          </p:nvSpPr>
          <p:spPr>
            <a:xfrm rot="18900000">
              <a:off x="5339243" y="3917429"/>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8" name="Group 47"/>
            <p:cNvGrpSpPr/>
            <p:nvPr/>
          </p:nvGrpSpPr>
          <p:grpSpPr>
            <a:xfrm>
              <a:off x="5242115" y="3766666"/>
              <a:ext cx="1000038" cy="382603"/>
              <a:chOff x="3551645" y="3809541"/>
              <a:chExt cx="1000038" cy="382603"/>
            </a:xfrm>
          </p:grpSpPr>
          <p:sp>
            <p:nvSpPr>
              <p:cNvPr id="49" name="Teardrop 48"/>
              <p:cNvSpPr/>
              <p:nvPr/>
            </p:nvSpPr>
            <p:spPr>
              <a:xfrm rot="18900000">
                <a:off x="3964793" y="3961367"/>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1"/>
              <p:cNvSpPr/>
              <p:nvPr/>
            </p:nvSpPr>
            <p:spPr>
              <a:xfrm rot="5400000">
                <a:off x="3849679" y="3511507"/>
                <a:ext cx="382603" cy="978671"/>
              </a:xfrm>
              <a:custGeom>
                <a:avLst/>
                <a:gdLst/>
                <a:ahLst/>
                <a:cxnLst/>
                <a:rect l="l" t="t" r="r" b="b"/>
                <a:pathLst>
                  <a:path w="888043" h="1708283">
                    <a:moveTo>
                      <a:pt x="56723" y="183505"/>
                    </a:moveTo>
                    <a:lnTo>
                      <a:pt x="831320" y="183505"/>
                    </a:lnTo>
                    <a:lnTo>
                      <a:pt x="831320" y="56722"/>
                    </a:lnTo>
                    <a:lnTo>
                      <a:pt x="56723" y="56722"/>
                    </a:lnTo>
                    <a:close/>
                    <a:moveTo>
                      <a:pt x="56723" y="367012"/>
                    </a:moveTo>
                    <a:lnTo>
                      <a:pt x="831320" y="367012"/>
                    </a:lnTo>
                    <a:lnTo>
                      <a:pt x="831320" y="240227"/>
                    </a:lnTo>
                    <a:lnTo>
                      <a:pt x="56723" y="240227"/>
                    </a:lnTo>
                    <a:close/>
                    <a:moveTo>
                      <a:pt x="56723" y="550519"/>
                    </a:moveTo>
                    <a:lnTo>
                      <a:pt x="831320" y="550519"/>
                    </a:lnTo>
                    <a:lnTo>
                      <a:pt x="831320" y="423734"/>
                    </a:lnTo>
                    <a:lnTo>
                      <a:pt x="56723" y="423734"/>
                    </a:lnTo>
                    <a:close/>
                    <a:moveTo>
                      <a:pt x="56723" y="734026"/>
                    </a:moveTo>
                    <a:lnTo>
                      <a:pt x="831320" y="734026"/>
                    </a:lnTo>
                    <a:lnTo>
                      <a:pt x="831320" y="607241"/>
                    </a:lnTo>
                    <a:lnTo>
                      <a:pt x="56723" y="607241"/>
                    </a:lnTo>
                    <a:close/>
                    <a:moveTo>
                      <a:pt x="56723" y="917533"/>
                    </a:moveTo>
                    <a:lnTo>
                      <a:pt x="831320" y="917533"/>
                    </a:lnTo>
                    <a:lnTo>
                      <a:pt x="831320" y="790748"/>
                    </a:lnTo>
                    <a:lnTo>
                      <a:pt x="56723" y="790748"/>
                    </a:lnTo>
                    <a:close/>
                    <a:moveTo>
                      <a:pt x="56723" y="1101040"/>
                    </a:moveTo>
                    <a:lnTo>
                      <a:pt x="831320" y="1101040"/>
                    </a:lnTo>
                    <a:lnTo>
                      <a:pt x="831320" y="974255"/>
                    </a:lnTo>
                    <a:lnTo>
                      <a:pt x="56723" y="974255"/>
                    </a:lnTo>
                    <a:close/>
                    <a:moveTo>
                      <a:pt x="56723" y="1284547"/>
                    </a:moveTo>
                    <a:lnTo>
                      <a:pt x="831320" y="1284547"/>
                    </a:lnTo>
                    <a:lnTo>
                      <a:pt x="831320" y="1157762"/>
                    </a:lnTo>
                    <a:lnTo>
                      <a:pt x="56723" y="1157762"/>
                    </a:lnTo>
                    <a:close/>
                    <a:moveTo>
                      <a:pt x="56723" y="1468054"/>
                    </a:moveTo>
                    <a:lnTo>
                      <a:pt x="831320" y="1468054"/>
                    </a:lnTo>
                    <a:lnTo>
                      <a:pt x="831320" y="1341269"/>
                    </a:lnTo>
                    <a:lnTo>
                      <a:pt x="56723" y="1341269"/>
                    </a:lnTo>
                    <a:close/>
                    <a:moveTo>
                      <a:pt x="56723" y="1651561"/>
                    </a:moveTo>
                    <a:lnTo>
                      <a:pt x="831320" y="1651561"/>
                    </a:lnTo>
                    <a:lnTo>
                      <a:pt x="831320" y="1524776"/>
                    </a:lnTo>
                    <a:lnTo>
                      <a:pt x="56723" y="1524776"/>
                    </a:lnTo>
                    <a:close/>
                    <a:moveTo>
                      <a:pt x="0" y="1708282"/>
                    </a:moveTo>
                    <a:lnTo>
                      <a:pt x="0" y="0"/>
                    </a:lnTo>
                    <a:lnTo>
                      <a:pt x="14180" y="0"/>
                    </a:lnTo>
                    <a:lnTo>
                      <a:pt x="56723" y="0"/>
                    </a:lnTo>
                    <a:lnTo>
                      <a:pt x="831320" y="0"/>
                    </a:lnTo>
                    <a:lnTo>
                      <a:pt x="845502" y="0"/>
                    </a:lnTo>
                    <a:lnTo>
                      <a:pt x="888043" y="0"/>
                    </a:lnTo>
                    <a:lnTo>
                      <a:pt x="888043" y="1708282"/>
                    </a:lnTo>
                    <a:lnTo>
                      <a:pt x="845502" y="1708282"/>
                    </a:lnTo>
                    <a:lnTo>
                      <a:pt x="845502" y="1708283"/>
                    </a:lnTo>
                    <a:lnTo>
                      <a:pt x="14180" y="1708283"/>
                    </a:lnTo>
                    <a:lnTo>
                      <a:pt x="14180" y="1708282"/>
                    </a:lnTo>
                    <a:close/>
                  </a:path>
                </a:pathLst>
              </a:custGeom>
              <a:solidFill>
                <a:schemeClr val="tx2">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51" name="Rounded Rectangle 9"/>
              <p:cNvSpPr/>
              <p:nvPr/>
            </p:nvSpPr>
            <p:spPr>
              <a:xfrm>
                <a:off x="4374235" y="3880524"/>
                <a:ext cx="177448" cy="226652"/>
              </a:xfrm>
              <a:custGeom>
                <a:avLst/>
                <a:gdLst/>
                <a:ahLst/>
                <a:cxnLst/>
                <a:rect l="l" t="t"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19640114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8"/>
                                        </p:tgtEl>
                                        <p:attrNameLst>
                                          <p:attrName>style.visibility</p:attrName>
                                        </p:attrNameLst>
                                      </p:cBhvr>
                                      <p:to>
                                        <p:strVal val="visible"/>
                                      </p:to>
                                    </p:set>
                                    <p:anim calcmode="lin" valueType="num">
                                      <p:cBhvr additive="base">
                                        <p:cTn id="7" dur="500" fill="hold"/>
                                        <p:tgtEl>
                                          <p:spTgt spid="78"/>
                                        </p:tgtEl>
                                        <p:attrNameLst>
                                          <p:attrName>ppt_x</p:attrName>
                                        </p:attrNameLst>
                                      </p:cBhvr>
                                      <p:tavLst>
                                        <p:tav tm="0">
                                          <p:val>
                                            <p:strVal val="#ppt_x"/>
                                          </p:val>
                                        </p:tav>
                                        <p:tav tm="100000">
                                          <p:val>
                                            <p:strVal val="#ppt_x"/>
                                          </p:val>
                                        </p:tav>
                                      </p:tavLst>
                                    </p:anim>
                                    <p:anim calcmode="lin" valueType="num">
                                      <p:cBhvr additive="base">
                                        <p:cTn id="8" dur="500" fill="hold"/>
                                        <p:tgtEl>
                                          <p:spTgt spid="78"/>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9" fill="hold" nodeType="afterEffect">
                                  <p:stCondLst>
                                    <p:cond delay="0"/>
                                  </p:stCondLst>
                                  <p:childTnLst>
                                    <p:set>
                                      <p:cBhvr>
                                        <p:cTn id="11" dur="1" fill="hold">
                                          <p:stCondLst>
                                            <p:cond delay="0"/>
                                          </p:stCondLst>
                                        </p:cTn>
                                        <p:tgtEl>
                                          <p:spTgt spid="76"/>
                                        </p:tgtEl>
                                        <p:attrNameLst>
                                          <p:attrName>style.visibility</p:attrName>
                                        </p:attrNameLst>
                                      </p:cBhvr>
                                      <p:to>
                                        <p:strVal val="visible"/>
                                      </p:to>
                                    </p:set>
                                    <p:anim calcmode="lin" valueType="num">
                                      <p:cBhvr additive="base">
                                        <p:cTn id="12" dur="500" fill="hold"/>
                                        <p:tgtEl>
                                          <p:spTgt spid="76"/>
                                        </p:tgtEl>
                                        <p:attrNameLst>
                                          <p:attrName>ppt_x</p:attrName>
                                        </p:attrNameLst>
                                      </p:cBhvr>
                                      <p:tavLst>
                                        <p:tav tm="0">
                                          <p:val>
                                            <p:strVal val="0-#ppt_w/2"/>
                                          </p:val>
                                        </p:tav>
                                        <p:tav tm="100000">
                                          <p:val>
                                            <p:strVal val="#ppt_x"/>
                                          </p:val>
                                        </p:tav>
                                      </p:tavLst>
                                    </p:anim>
                                    <p:anim calcmode="lin" valueType="num">
                                      <p:cBhvr additive="base">
                                        <p:cTn id="13" dur="500" fill="hold"/>
                                        <p:tgtEl>
                                          <p:spTgt spid="76"/>
                                        </p:tgtEl>
                                        <p:attrNameLst>
                                          <p:attrName>ppt_y</p:attrName>
                                        </p:attrNameLst>
                                      </p:cBhvr>
                                      <p:tavLst>
                                        <p:tav tm="0">
                                          <p:val>
                                            <p:strVal val="0-#ppt_h/2"/>
                                          </p:val>
                                        </p:tav>
                                        <p:tav tm="100000">
                                          <p:val>
                                            <p:strVal val="#ppt_y"/>
                                          </p:val>
                                        </p:tav>
                                      </p:tavLst>
                                    </p:anim>
                                  </p:childTnLst>
                                </p:cTn>
                              </p:par>
                            </p:childTnLst>
                          </p:cTn>
                        </p:par>
                        <p:par>
                          <p:cTn id="14" fill="hold">
                            <p:stCondLst>
                              <p:cond delay="1000"/>
                            </p:stCondLst>
                            <p:childTnLst>
                              <p:par>
                                <p:cTn id="15" presetID="2" presetClass="entr" presetSubtype="9" fill="hold" nodeType="afterEffect">
                                  <p:stCondLst>
                                    <p:cond delay="0"/>
                                  </p:stCondLst>
                                  <p:childTnLst>
                                    <p:set>
                                      <p:cBhvr>
                                        <p:cTn id="16" dur="1" fill="hold">
                                          <p:stCondLst>
                                            <p:cond delay="0"/>
                                          </p:stCondLst>
                                        </p:cTn>
                                        <p:tgtEl>
                                          <p:spTgt spid="67"/>
                                        </p:tgtEl>
                                        <p:attrNameLst>
                                          <p:attrName>style.visibility</p:attrName>
                                        </p:attrNameLst>
                                      </p:cBhvr>
                                      <p:to>
                                        <p:strVal val="visible"/>
                                      </p:to>
                                    </p:set>
                                    <p:anim calcmode="lin" valueType="num">
                                      <p:cBhvr additive="base">
                                        <p:cTn id="17" dur="500" fill="hold"/>
                                        <p:tgtEl>
                                          <p:spTgt spid="67"/>
                                        </p:tgtEl>
                                        <p:attrNameLst>
                                          <p:attrName>ppt_x</p:attrName>
                                        </p:attrNameLst>
                                      </p:cBhvr>
                                      <p:tavLst>
                                        <p:tav tm="0">
                                          <p:val>
                                            <p:strVal val="0-#ppt_w/2"/>
                                          </p:val>
                                        </p:tav>
                                        <p:tav tm="100000">
                                          <p:val>
                                            <p:strVal val="#ppt_x"/>
                                          </p:val>
                                        </p:tav>
                                      </p:tavLst>
                                    </p:anim>
                                    <p:anim calcmode="lin" valueType="num">
                                      <p:cBhvr additive="base">
                                        <p:cTn id="18" dur="500" fill="hold"/>
                                        <p:tgtEl>
                                          <p:spTgt spid="6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9" fill="hold" nodeType="afterEffect">
                                  <p:stCondLst>
                                    <p:cond delay="0"/>
                                  </p:stCondLst>
                                  <p:childTnLst>
                                    <p:set>
                                      <p:cBhvr>
                                        <p:cTn id="21" dur="1" fill="hold">
                                          <p:stCondLst>
                                            <p:cond delay="0"/>
                                          </p:stCondLst>
                                        </p:cTn>
                                        <p:tgtEl>
                                          <p:spTgt spid="35"/>
                                        </p:tgtEl>
                                        <p:attrNameLst>
                                          <p:attrName>style.visibility</p:attrName>
                                        </p:attrNameLst>
                                      </p:cBhvr>
                                      <p:to>
                                        <p:strVal val="visible"/>
                                      </p:to>
                                    </p:set>
                                    <p:anim calcmode="lin" valueType="num">
                                      <p:cBhvr additive="base">
                                        <p:cTn id="22" dur="500" fill="hold"/>
                                        <p:tgtEl>
                                          <p:spTgt spid="35"/>
                                        </p:tgtEl>
                                        <p:attrNameLst>
                                          <p:attrName>ppt_x</p:attrName>
                                        </p:attrNameLst>
                                      </p:cBhvr>
                                      <p:tavLst>
                                        <p:tav tm="0">
                                          <p:val>
                                            <p:strVal val="0-#ppt_w/2"/>
                                          </p:val>
                                        </p:tav>
                                        <p:tav tm="100000">
                                          <p:val>
                                            <p:strVal val="#ppt_x"/>
                                          </p:val>
                                        </p:tav>
                                      </p:tavLst>
                                    </p:anim>
                                    <p:anim calcmode="lin" valueType="num">
                                      <p:cBhvr additive="base">
                                        <p:cTn id="23" dur="500" fill="hold"/>
                                        <p:tgtEl>
                                          <p:spTgt spid="35"/>
                                        </p:tgtEl>
                                        <p:attrNameLst>
                                          <p:attrName>ppt_y</p:attrName>
                                        </p:attrNameLst>
                                      </p:cBhvr>
                                      <p:tavLst>
                                        <p:tav tm="0">
                                          <p:val>
                                            <p:strVal val="0-#ppt_h/2"/>
                                          </p:val>
                                        </p:tav>
                                        <p:tav tm="100000">
                                          <p:val>
                                            <p:strVal val="#ppt_y"/>
                                          </p:val>
                                        </p:tav>
                                      </p:tavLst>
                                    </p:anim>
                                  </p:childTnLst>
                                </p:cTn>
                              </p:par>
                            </p:childTnLst>
                          </p:cTn>
                        </p:par>
                        <p:par>
                          <p:cTn id="24" fill="hold">
                            <p:stCondLst>
                              <p:cond delay="2000"/>
                            </p:stCondLst>
                            <p:childTnLst>
                              <p:par>
                                <p:cTn id="25" presetID="2" presetClass="entr" presetSubtype="9" fill="hold" nodeType="afterEffect">
                                  <p:stCondLst>
                                    <p:cond delay="0"/>
                                  </p:stCondLst>
                                  <p:childTnLst>
                                    <p:set>
                                      <p:cBhvr>
                                        <p:cTn id="26" dur="1" fill="hold">
                                          <p:stCondLst>
                                            <p:cond delay="0"/>
                                          </p:stCondLst>
                                        </p:cTn>
                                        <p:tgtEl>
                                          <p:spTgt spid="77"/>
                                        </p:tgtEl>
                                        <p:attrNameLst>
                                          <p:attrName>style.visibility</p:attrName>
                                        </p:attrNameLst>
                                      </p:cBhvr>
                                      <p:to>
                                        <p:strVal val="visible"/>
                                      </p:to>
                                    </p:set>
                                    <p:anim calcmode="lin" valueType="num">
                                      <p:cBhvr additive="base">
                                        <p:cTn id="27" dur="500" fill="hold"/>
                                        <p:tgtEl>
                                          <p:spTgt spid="77"/>
                                        </p:tgtEl>
                                        <p:attrNameLst>
                                          <p:attrName>ppt_x</p:attrName>
                                        </p:attrNameLst>
                                      </p:cBhvr>
                                      <p:tavLst>
                                        <p:tav tm="0">
                                          <p:val>
                                            <p:strVal val="0-#ppt_w/2"/>
                                          </p:val>
                                        </p:tav>
                                        <p:tav tm="100000">
                                          <p:val>
                                            <p:strVal val="#ppt_x"/>
                                          </p:val>
                                        </p:tav>
                                      </p:tavLst>
                                    </p:anim>
                                    <p:anim calcmode="lin" valueType="num">
                                      <p:cBhvr additive="base">
                                        <p:cTn id="28" dur="500" fill="hold"/>
                                        <p:tgtEl>
                                          <p:spTgt spid="77"/>
                                        </p:tgtEl>
                                        <p:attrNameLst>
                                          <p:attrName>ppt_y</p:attrName>
                                        </p:attrNameLst>
                                      </p:cBhvr>
                                      <p:tavLst>
                                        <p:tav tm="0">
                                          <p:val>
                                            <p:strVal val="0-#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75"/>
                                        </p:tgtEl>
                                        <p:attrNameLst>
                                          <p:attrName>style.visibility</p:attrName>
                                        </p:attrNameLst>
                                      </p:cBhvr>
                                      <p:to>
                                        <p:strVal val="visible"/>
                                      </p:to>
                                    </p:set>
                                  </p:childTnLst>
                                </p:cTn>
                              </p:par>
                            </p:childTnLst>
                          </p:cTn>
                        </p:par>
                        <p:par>
                          <p:cTn id="33" fill="hold">
                            <p:stCondLst>
                              <p:cond delay="0"/>
                            </p:stCondLst>
                            <p:childTnLst>
                              <p:par>
                                <p:cTn id="34" presetID="2" presetClass="entr" presetSubtype="4" fill="hold" grpId="0" nodeType="afterEffect">
                                  <p:stCondLst>
                                    <p:cond delay="0"/>
                                  </p:stCondLst>
                                  <p:childTnLst>
                                    <p:set>
                                      <p:cBhvr>
                                        <p:cTn id="35" dur="1" fill="hold">
                                          <p:stCondLst>
                                            <p:cond delay="0"/>
                                          </p:stCondLst>
                                        </p:cTn>
                                        <p:tgtEl>
                                          <p:spTgt spid="45"/>
                                        </p:tgtEl>
                                        <p:attrNameLst>
                                          <p:attrName>style.visibility</p:attrName>
                                        </p:attrNameLst>
                                      </p:cBhvr>
                                      <p:to>
                                        <p:strVal val="visible"/>
                                      </p:to>
                                    </p:set>
                                    <p:anim calcmode="lin" valueType="num">
                                      <p:cBhvr additive="base">
                                        <p:cTn id="36" dur="1000" fill="hold"/>
                                        <p:tgtEl>
                                          <p:spTgt spid="45"/>
                                        </p:tgtEl>
                                        <p:attrNameLst>
                                          <p:attrName>ppt_x</p:attrName>
                                        </p:attrNameLst>
                                      </p:cBhvr>
                                      <p:tavLst>
                                        <p:tav tm="0">
                                          <p:val>
                                            <p:strVal val="#ppt_x"/>
                                          </p:val>
                                        </p:tav>
                                        <p:tav tm="100000">
                                          <p:val>
                                            <p:strVal val="#ppt_x"/>
                                          </p:val>
                                        </p:tav>
                                      </p:tavLst>
                                    </p:anim>
                                    <p:anim calcmode="lin" valueType="num">
                                      <p:cBhvr additive="base">
                                        <p:cTn id="37" dur="1000" fill="hold"/>
                                        <p:tgtEl>
                                          <p:spTgt spid="45"/>
                                        </p:tgtEl>
                                        <p:attrNameLst>
                                          <p:attrName>ppt_y</p:attrName>
                                        </p:attrNameLst>
                                      </p:cBhvr>
                                      <p:tavLst>
                                        <p:tav tm="0">
                                          <p:val>
                                            <p:strVal val="1+#ppt_h/2"/>
                                          </p:val>
                                        </p:tav>
                                        <p:tav tm="100000">
                                          <p:val>
                                            <p:strVal val="#ppt_y"/>
                                          </p:val>
                                        </p:tav>
                                      </p:tavLst>
                                    </p:anim>
                                  </p:childTnLst>
                                </p:cTn>
                              </p:par>
                            </p:childTnLst>
                          </p:cTn>
                        </p:par>
                        <p:par>
                          <p:cTn id="38" fill="hold">
                            <p:stCondLst>
                              <p:cond delay="1000"/>
                            </p:stCondLst>
                            <p:childTnLst>
                              <p:par>
                                <p:cTn id="39" presetID="1" presetClass="entr" presetSubtype="0" fill="hold" nodeType="afterEffect">
                                  <p:stCondLst>
                                    <p:cond delay="0"/>
                                  </p:stCondLst>
                                  <p:childTnLst>
                                    <p:set>
                                      <p:cBhvr>
                                        <p:cTn id="40" dur="1" fill="hold">
                                          <p:stCondLst>
                                            <p:cond delay="0"/>
                                          </p:stCondLst>
                                        </p:cTn>
                                        <p:tgtEl>
                                          <p:spTgt spid="5"/>
                                        </p:tgtEl>
                                        <p:attrNameLst>
                                          <p:attrName>style.visibility</p:attrName>
                                        </p:attrNameLst>
                                      </p:cBhvr>
                                      <p:to>
                                        <p:strVal val="visible"/>
                                      </p:to>
                                    </p:set>
                                  </p:childTnLst>
                                </p:cTn>
                              </p:par>
                              <p:par>
                                <p:cTn id="41" presetID="0" presetClass="path" presetSubtype="0" accel="50000" decel="50000" fill="hold" nodeType="withEffect">
                                  <p:stCondLst>
                                    <p:cond delay="0"/>
                                  </p:stCondLst>
                                  <p:childTnLst>
                                    <p:animMotion origin="layout" path="M -1.49254E-7 4.26807E-6 L -0.17841 0.15163 " pathEditMode="relative" rAng="0" ptsTypes="AA">
                                      <p:cBhvr>
                                        <p:cTn id="42" dur="2000" fill="hold"/>
                                        <p:tgtEl>
                                          <p:spTgt spid="5"/>
                                        </p:tgtEl>
                                        <p:attrNameLst>
                                          <p:attrName>ppt_x</p:attrName>
                                          <p:attrName>ppt_y</p:attrName>
                                        </p:attrNameLst>
                                      </p:cBhvr>
                                      <p:rCtr x="-8921" y="756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p:bldP spid="45" grpId="0"/>
      <p:bldP spid="75"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18"/>
        <p:cNvGrpSpPr/>
        <p:nvPr/>
      </p:nvGrpSpPr>
      <p:grpSpPr>
        <a:xfrm>
          <a:off x="0" y="0"/>
          <a:ext cx="0" cy="0"/>
          <a:chOff x="0" y="0"/>
          <a:chExt cx="0" cy="0"/>
        </a:xfrm>
      </p:grpSpPr>
      <p:pic>
        <p:nvPicPr>
          <p:cNvPr id="519" name="Shape 519"/>
          <p:cNvPicPr preferRelativeResize="0">
            <a:picLocks noGrp="1"/>
          </p:cNvPicPr>
          <p:nvPr>
            <p:ph type="pic" idx="2"/>
          </p:nvPr>
        </p:nvPicPr>
        <p:blipFill rotWithShape="1">
          <a:blip r:embed="rId3">
            <a:alphaModFix/>
          </a:blip>
          <a:srcRect t="964" b="963"/>
          <a:stretch/>
        </p:blipFill>
        <p:spPr>
          <a:xfrm>
            <a:off x="114300" y="112713"/>
            <a:ext cx="8915400" cy="4918074"/>
          </a:xfrm>
          <a:prstGeom prst="rect">
            <a:avLst/>
          </a:prstGeom>
          <a:noFill/>
          <a:ln>
            <a:noFill/>
          </a:ln>
        </p:spPr>
      </p:pic>
      <p:pic>
        <p:nvPicPr>
          <p:cNvPr id="520" name="Shape 520" descr="pivotal_white.png"/>
          <p:cNvPicPr preferRelativeResize="0"/>
          <p:nvPr/>
        </p:nvPicPr>
        <p:blipFill rotWithShape="1">
          <a:blip r:embed="rId4">
            <a:alphaModFix/>
          </a:blip>
          <a:srcRect/>
          <a:stretch/>
        </p:blipFill>
        <p:spPr>
          <a:xfrm>
            <a:off x="8098903" y="4658051"/>
            <a:ext cx="755621" cy="185669"/>
          </a:xfrm>
          <a:prstGeom prst="rect">
            <a:avLst/>
          </a:prstGeom>
          <a:noFill/>
          <a:ln>
            <a:noFill/>
          </a:ln>
        </p:spPr>
      </p:pic>
      <p:sp>
        <p:nvSpPr>
          <p:cNvPr id="521" name="Shape 521"/>
          <p:cNvSpPr/>
          <p:nvPr/>
        </p:nvSpPr>
        <p:spPr>
          <a:xfrm>
            <a:off x="264522" y="272036"/>
            <a:ext cx="3752307" cy="1368985"/>
          </a:xfrm>
          <a:prstGeom prst="rect">
            <a:avLst/>
          </a:prstGeom>
          <a:noFill/>
          <a:ln>
            <a:noFill/>
          </a:ln>
        </p:spPr>
        <p:txBody>
          <a:bodyPr wrap="square" lIns="91425" tIns="45700" rIns="91425" bIns="45700" anchor="t" anchorCtr="0">
            <a:noAutofit/>
          </a:bodyPr>
          <a:lstStyle/>
          <a:p>
            <a:pPr marL="0" marR="0" lvl="0" indent="0" algn="l" rtl="0">
              <a:lnSpc>
                <a:spcPct val="100000"/>
              </a:lnSpc>
              <a:spcBef>
                <a:spcPts val="0"/>
              </a:spcBef>
              <a:spcAft>
                <a:spcPts val="0"/>
              </a:spcAft>
              <a:buClr>
                <a:srgbClr val="19B392"/>
              </a:buClr>
              <a:buFont typeface="Arial"/>
              <a:buNone/>
            </a:pPr>
            <a:r>
              <a:rPr lang="en-US" sz="1800" b="1" i="0" u="none" strike="noStrike" cap="none" dirty="0">
                <a:solidFill>
                  <a:srgbClr val="19B392"/>
                </a:solidFill>
                <a:latin typeface="Arial"/>
                <a:ea typeface="Arial"/>
                <a:cs typeface="Arial"/>
                <a:sym typeface="Arial"/>
              </a:rPr>
              <a:t>Modern Cloud-Native Platform</a:t>
            </a:r>
          </a:p>
          <a:p>
            <a:pPr marL="0" marR="0" lvl="0" indent="0" algn="l" rtl="0">
              <a:lnSpc>
                <a:spcPct val="100000"/>
              </a:lnSpc>
              <a:spcBef>
                <a:spcPts val="0"/>
              </a:spcBef>
              <a:spcAft>
                <a:spcPts val="0"/>
              </a:spcAft>
              <a:buClr>
                <a:srgbClr val="3F3F3F"/>
              </a:buClr>
              <a:buFont typeface="Arial"/>
              <a:buNone/>
            </a:pPr>
            <a:r>
              <a:rPr lang="en-US" sz="1600" b="0" i="0" u="none" strike="noStrike" cap="none" dirty="0">
                <a:solidFill>
                  <a:srgbClr val="3F3F3F"/>
                </a:solidFill>
                <a:latin typeface="Arial"/>
                <a:ea typeface="Arial"/>
                <a:cs typeface="Arial"/>
                <a:sym typeface="Arial"/>
              </a:rPr>
              <a:t>Building high-quality software at start-up speed requires modern software methodologies, cloud platform, and data tools</a:t>
            </a:r>
          </a:p>
        </p:txBody>
      </p:sp>
    </p:spTree>
    <p:extLst>
      <p:ext uri="{BB962C8B-B14F-4D97-AF65-F5344CB8AC3E}">
        <p14:creationId xmlns:p14="http://schemas.microsoft.com/office/powerpoint/2010/main" val="1769251383"/>
      </p:ext>
    </p:extLst>
  </p:cSld>
  <p:clrMapOvr>
    <a:masterClrMapping/>
  </p:clrMapOvr>
  <p:transition spd="med">
    <p:fade thruBlk="1"/>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482" name="Shape 482"/>
          <p:cNvSpPr txBox="1"/>
          <p:nvPr/>
        </p:nvSpPr>
        <p:spPr>
          <a:xfrm>
            <a:off x="175529" y="3272538"/>
            <a:ext cx="1344612" cy="709612"/>
          </a:xfrm>
          <a:prstGeom prst="rect">
            <a:avLst/>
          </a:prstGeom>
          <a:noFill/>
          <a:ln>
            <a:solidFill>
              <a:schemeClr val="tx1">
                <a:lumMod val="60000"/>
                <a:lumOff val="40000"/>
              </a:schemeClr>
            </a:solidFill>
          </a:ln>
        </p:spPr>
        <p:txBody>
          <a:bodyPr lIns="91425" tIns="91425" rIns="91425" bIns="91425" anchor="t" anchorCtr="0">
            <a:normAutofit fontScale="92500"/>
          </a:bodyPr>
          <a:lstStyle/>
          <a:p>
            <a:pPr marL="0" marR="0" lvl="0" indent="0" algn="l" rtl="0">
              <a:lnSpc>
                <a:spcPct val="100000"/>
              </a:lnSpc>
              <a:spcBef>
                <a:spcPts val="0"/>
              </a:spcBef>
              <a:spcAft>
                <a:spcPts val="0"/>
              </a:spcAft>
              <a:buClr>
                <a:schemeClr val="dk1"/>
              </a:buClr>
              <a:buSzPct val="25000"/>
              <a:buFont typeface="Source Sans Pro"/>
              <a:buNone/>
            </a:pPr>
            <a:r>
              <a:rPr lang="en-US" sz="1200" dirty="0" smtClean="0">
                <a:solidFill>
                  <a:srgbClr val="FFFFFF"/>
                </a:solidFill>
                <a:latin typeface="Source Sans Pro"/>
                <a:ea typeface="Source Sans Pro"/>
                <a:cs typeface="Source Sans Pro"/>
                <a:sym typeface="Source Sans Pro"/>
              </a:rPr>
              <a:t>If an </a:t>
            </a:r>
            <a:r>
              <a:rPr lang="en-US" sz="1200" b="1" dirty="0" smtClean="0">
                <a:solidFill>
                  <a:srgbClr val="FFFFFF"/>
                </a:solidFill>
                <a:latin typeface="Source Sans Pro"/>
                <a:ea typeface="Source Sans Pro"/>
                <a:cs typeface="Source Sans Pro"/>
                <a:sym typeface="Source Sans Pro"/>
              </a:rPr>
              <a:t>app fails,</a:t>
            </a:r>
            <a:r>
              <a:rPr lang="en-US" sz="1200" dirty="0" smtClean="0">
                <a:solidFill>
                  <a:srgbClr val="FFFFFF"/>
                </a:solidFill>
                <a:latin typeface="Source Sans Pro"/>
                <a:ea typeface="Source Sans Pro"/>
                <a:cs typeface="Source Sans Pro"/>
                <a:sym typeface="Source Sans Pro"/>
              </a:rPr>
              <a:t> </a:t>
            </a:r>
            <a:r>
              <a:rPr lang="en-US" sz="1200" b="0" i="0" u="none" strike="noStrike" cap="none" baseline="0" dirty="0" smtClean="0">
                <a:solidFill>
                  <a:srgbClr val="FFFFFF"/>
                </a:solidFill>
                <a:latin typeface="Source Sans Pro"/>
                <a:ea typeface="Source Sans Pro"/>
                <a:cs typeface="Source Sans Pro"/>
                <a:sym typeface="Source Sans Pro"/>
              </a:rPr>
              <a:t>PCF</a:t>
            </a:r>
            <a:r>
              <a:rPr lang="en-US" sz="1200" b="0" i="0" u="none" strike="noStrike" cap="none" dirty="0" smtClean="0">
                <a:solidFill>
                  <a:srgbClr val="FFFFFF"/>
                </a:solidFill>
                <a:latin typeface="Source Sans Pro"/>
                <a:ea typeface="Source Sans Pro"/>
                <a:cs typeface="Source Sans Pro"/>
                <a:sym typeface="Source Sans Pro"/>
              </a:rPr>
              <a:t> reboots app in a new container.</a:t>
            </a:r>
            <a:endParaRPr lang="en-US" sz="1200" b="0" i="0" u="none" strike="noStrike" cap="none" baseline="0" dirty="0">
              <a:solidFill>
                <a:srgbClr val="FFFFFF"/>
              </a:solidFill>
              <a:latin typeface="Source Sans Pro"/>
              <a:ea typeface="Source Sans Pro"/>
              <a:cs typeface="Source Sans Pro"/>
              <a:sym typeface="Source Sans Pro"/>
            </a:endParaRPr>
          </a:p>
        </p:txBody>
      </p:sp>
      <p:sp>
        <p:nvSpPr>
          <p:cNvPr id="3" name="Pentagon 2"/>
          <p:cNvSpPr/>
          <p:nvPr/>
        </p:nvSpPr>
        <p:spPr>
          <a:xfrm>
            <a:off x="214482" y="4078129"/>
            <a:ext cx="1282728" cy="509887"/>
          </a:xfrm>
          <a:prstGeom prst="homePlate">
            <a:avLst/>
          </a:prstGeom>
        </p:spPr>
        <p:style>
          <a:lnRef idx="1">
            <a:schemeClr val="accent1"/>
          </a:lnRef>
          <a:fillRef idx="3">
            <a:schemeClr val="accent1"/>
          </a:fillRef>
          <a:effectRef idx="2">
            <a:schemeClr val="accent1"/>
          </a:effectRef>
          <a:fontRef idx="minor">
            <a:schemeClr val="lt1"/>
          </a:fontRef>
        </p:style>
        <p:txBody>
          <a:bodyPr rtlCol="0" anchor="ctr"/>
          <a:lstStyle/>
          <a:p>
            <a:pPr lvl="0" algn="ctr"/>
            <a:r>
              <a:rPr lang="en-US" dirty="0" smtClean="0">
                <a:solidFill>
                  <a:schemeClr val="bg2">
                    <a:lumMod val="50000"/>
                  </a:schemeClr>
                </a:solidFill>
              </a:rPr>
              <a:t>App Fail</a:t>
            </a:r>
            <a:endParaRPr lang="en-US" dirty="0">
              <a:solidFill>
                <a:schemeClr val="bg2">
                  <a:lumMod val="50000"/>
                </a:schemeClr>
              </a:solidFill>
            </a:endParaRPr>
          </a:p>
        </p:txBody>
      </p:sp>
      <p:sp>
        <p:nvSpPr>
          <p:cNvPr id="130" name="Pentagon 129"/>
          <p:cNvSpPr/>
          <p:nvPr/>
        </p:nvSpPr>
        <p:spPr>
          <a:xfrm>
            <a:off x="2101952" y="4078129"/>
            <a:ext cx="1574588" cy="509887"/>
          </a:xfrm>
          <a:prstGeom prst="homePlate">
            <a:avLst/>
          </a:prstGeom>
        </p:spPr>
        <p:style>
          <a:lnRef idx="1">
            <a:schemeClr val="accent1"/>
          </a:lnRef>
          <a:fillRef idx="3">
            <a:schemeClr val="accent1"/>
          </a:fillRef>
          <a:effectRef idx="2">
            <a:schemeClr val="accent1"/>
          </a:effectRef>
          <a:fontRef idx="minor">
            <a:schemeClr val="lt1"/>
          </a:fontRef>
        </p:style>
        <p:txBody>
          <a:bodyPr rtlCol="0" anchor="ctr"/>
          <a:lstStyle/>
          <a:p>
            <a:pPr lvl="0" algn="ctr"/>
            <a:r>
              <a:rPr lang="en-US" dirty="0" smtClean="0">
                <a:solidFill>
                  <a:srgbClr val="292929"/>
                </a:solidFill>
              </a:rPr>
              <a:t>Process Fail</a:t>
            </a:r>
            <a:endParaRPr lang="en-US" dirty="0">
              <a:solidFill>
                <a:srgbClr val="292929"/>
              </a:solidFill>
            </a:endParaRPr>
          </a:p>
        </p:txBody>
      </p:sp>
      <p:grpSp>
        <p:nvGrpSpPr>
          <p:cNvPr id="12" name="Group 11"/>
          <p:cNvGrpSpPr/>
          <p:nvPr/>
        </p:nvGrpSpPr>
        <p:grpSpPr>
          <a:xfrm>
            <a:off x="247617" y="1291315"/>
            <a:ext cx="1204912" cy="1656156"/>
            <a:chOff x="240620" y="1409700"/>
            <a:chExt cx="1204912" cy="1656156"/>
          </a:xfrm>
        </p:grpSpPr>
        <p:sp>
          <p:nvSpPr>
            <p:cNvPr id="484" name="Shape 484"/>
            <p:cNvSpPr txBox="1"/>
            <p:nvPr/>
          </p:nvSpPr>
          <p:spPr>
            <a:xfrm>
              <a:off x="240620"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a:bodyPr>
            <a:lstStyle/>
            <a:p>
              <a:pPr marL="0" marR="0" lvl="0" indent="0" algn="ctr" rtl="0">
                <a:lnSpc>
                  <a:spcPct val="100000"/>
                </a:lnSpc>
                <a:spcBef>
                  <a:spcPts val="0"/>
                </a:spcBef>
                <a:spcAft>
                  <a:spcPts val="0"/>
                </a:spcAft>
                <a:buClr>
                  <a:schemeClr val="dk1"/>
                </a:buClr>
                <a:buSzPct val="25000"/>
                <a:buFont typeface="Source Sans Pro"/>
                <a:buNone/>
              </a:pPr>
              <a:r>
                <a:rPr lang="en-US" sz="1800" b="1" i="0" u="none" strike="noStrike" cap="none" baseline="0" dirty="0" smtClean="0">
                  <a:solidFill>
                    <a:schemeClr val="dk1"/>
                  </a:solidFill>
                  <a:latin typeface="Source Sans Pro"/>
                  <a:ea typeface="Source Sans Pro"/>
                  <a:cs typeface="Source Sans Pro"/>
                  <a:sym typeface="Source Sans Pro"/>
                </a:rPr>
                <a:t>PCF</a:t>
              </a:r>
              <a:endParaRPr lang="en-US" sz="1800" b="1" i="0" u="none" strike="noStrike" cap="none" baseline="0" dirty="0">
                <a:solidFill>
                  <a:schemeClr val="dk1"/>
                </a:solidFill>
                <a:latin typeface="Source Sans Pro"/>
                <a:ea typeface="Source Sans Pro"/>
                <a:cs typeface="Source Sans Pro"/>
                <a:sym typeface="Source Sans Pro"/>
              </a:endParaRPr>
            </a:p>
          </p:txBody>
        </p:sp>
        <p:sp>
          <p:nvSpPr>
            <p:cNvPr id="5" name="Rectangle 4"/>
            <p:cNvSpPr/>
            <p:nvPr/>
          </p:nvSpPr>
          <p:spPr>
            <a:xfrm>
              <a:off x="408214" y="1830078"/>
              <a:ext cx="263071" cy="398571"/>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solidFill>
                </a:rPr>
                <a:t>A</a:t>
              </a:r>
              <a:endParaRPr lang="en-US" sz="900" dirty="0">
                <a:solidFill>
                  <a:schemeClr val="tx2"/>
                </a:solidFill>
              </a:endParaRPr>
            </a:p>
          </p:txBody>
        </p:sp>
        <p:sp>
          <p:nvSpPr>
            <p:cNvPr id="133" name="Rectangle 132"/>
            <p:cNvSpPr/>
            <p:nvPr/>
          </p:nvSpPr>
          <p:spPr>
            <a:xfrm>
              <a:off x="752583" y="1817579"/>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sp>
          <p:nvSpPr>
            <p:cNvPr id="135" name="Rectangle 134"/>
            <p:cNvSpPr/>
            <p:nvPr/>
          </p:nvSpPr>
          <p:spPr>
            <a:xfrm>
              <a:off x="1096395" y="1814678"/>
              <a:ext cx="263071" cy="424919"/>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C</a:t>
              </a:r>
              <a:endParaRPr lang="en-US" dirty="0"/>
            </a:p>
          </p:txBody>
        </p:sp>
        <p:sp>
          <p:nvSpPr>
            <p:cNvPr id="136" name="Rectangle 135"/>
            <p:cNvSpPr/>
            <p:nvPr/>
          </p:nvSpPr>
          <p:spPr>
            <a:xfrm>
              <a:off x="743164" y="2566664"/>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cxnSp>
          <p:nvCxnSpPr>
            <p:cNvPr id="9" name="Straight Connector 8"/>
            <p:cNvCxnSpPr>
              <a:stCxn id="133" idx="2"/>
              <a:endCxn id="136" idx="0"/>
            </p:cNvCxnSpPr>
            <p:nvPr/>
          </p:nvCxnSpPr>
          <p:spPr>
            <a:xfrm flipH="1">
              <a:off x="874700" y="2232844"/>
              <a:ext cx="9419" cy="333820"/>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grpSp>
      <p:sp>
        <p:nvSpPr>
          <p:cNvPr id="140" name="Shape 497"/>
          <p:cNvSpPr txBox="1"/>
          <p:nvPr/>
        </p:nvSpPr>
        <p:spPr>
          <a:xfrm>
            <a:off x="678544" y="620943"/>
            <a:ext cx="392386" cy="401834"/>
          </a:xfrm>
          <a:prstGeom prst="rect">
            <a:avLst/>
          </a:prstGeom>
          <a:solidFill>
            <a:schemeClr val="bg1">
              <a:lumMod val="95000"/>
            </a:schemeClr>
          </a:solidFill>
          <a:ln>
            <a:noFill/>
          </a:ln>
        </p:spPr>
        <p:txBody>
          <a:bodyPr lIns="91425" tIns="91425" rIns="91425" bIns="91425" anchor="t" anchorCtr="0">
            <a:normAutofit fontScale="85000" lnSpcReduction="20000"/>
          </a:bodyPr>
          <a:lstStyle/>
          <a:p>
            <a:pPr marL="0" marR="0" lvl="0" indent="0" algn="ctr" rtl="0">
              <a:lnSpc>
                <a:spcPct val="100000"/>
              </a:lnSpc>
              <a:spcBef>
                <a:spcPts val="0"/>
              </a:spcBef>
              <a:spcAft>
                <a:spcPts val="0"/>
              </a:spcAft>
              <a:buClr>
                <a:schemeClr val="dk1"/>
              </a:buClr>
              <a:buSzPct val="25000"/>
              <a:buFont typeface="Source Sans Pro"/>
              <a:buNone/>
            </a:pPr>
            <a:r>
              <a:rPr lang="en-US" sz="2000" b="1" i="0" u="none" strike="noStrike" cap="none" baseline="0" dirty="0" smtClean="0">
                <a:solidFill>
                  <a:schemeClr val="dk1"/>
                </a:solidFill>
                <a:latin typeface="Source Sans Pro"/>
                <a:ea typeface="Source Sans Pro"/>
                <a:cs typeface="Source Sans Pro"/>
                <a:sym typeface="Source Sans Pro"/>
              </a:rPr>
              <a:t>1.</a:t>
            </a:r>
            <a:endParaRPr lang="en-US" sz="2000" b="0" i="0" u="none" strike="noStrike" cap="none" baseline="0" dirty="0">
              <a:solidFill>
                <a:schemeClr val="dk1"/>
              </a:solidFill>
              <a:latin typeface="Source Sans Pro"/>
              <a:ea typeface="Source Sans Pro"/>
              <a:cs typeface="Source Sans Pro"/>
              <a:sym typeface="Source Sans Pro"/>
            </a:endParaRPr>
          </a:p>
        </p:txBody>
      </p:sp>
      <p:sp>
        <p:nvSpPr>
          <p:cNvPr id="142" name="Shape 497"/>
          <p:cNvSpPr txBox="1"/>
          <p:nvPr/>
        </p:nvSpPr>
        <p:spPr>
          <a:xfrm>
            <a:off x="2565405" y="605414"/>
            <a:ext cx="392386" cy="401834"/>
          </a:xfrm>
          <a:prstGeom prst="rect">
            <a:avLst/>
          </a:prstGeom>
          <a:solidFill>
            <a:schemeClr val="bg1">
              <a:lumMod val="95000"/>
            </a:schemeClr>
          </a:solidFill>
          <a:ln>
            <a:noFill/>
          </a:ln>
        </p:spPr>
        <p:txBody>
          <a:bodyPr lIns="91425" tIns="91425" rIns="91425" bIns="91425" anchor="t" anchorCtr="0">
            <a:normAutofit fontScale="85000" lnSpcReduction="20000"/>
          </a:bodyPr>
          <a:lstStyle/>
          <a:p>
            <a:pPr marL="0" marR="0" lvl="0" indent="0" algn="ctr" rtl="0">
              <a:lnSpc>
                <a:spcPct val="100000"/>
              </a:lnSpc>
              <a:spcBef>
                <a:spcPts val="0"/>
              </a:spcBef>
              <a:spcAft>
                <a:spcPts val="0"/>
              </a:spcAft>
              <a:buClr>
                <a:schemeClr val="dk1"/>
              </a:buClr>
              <a:buSzPct val="25000"/>
              <a:buFont typeface="Source Sans Pro"/>
              <a:buNone/>
            </a:pPr>
            <a:r>
              <a:rPr lang="en-US" sz="2000" b="1" dirty="0">
                <a:solidFill>
                  <a:schemeClr val="dk1"/>
                </a:solidFill>
                <a:latin typeface="Source Sans Pro"/>
                <a:ea typeface="Source Sans Pro"/>
                <a:cs typeface="Source Sans Pro"/>
                <a:sym typeface="Source Sans Pro"/>
              </a:rPr>
              <a:t>2</a:t>
            </a:r>
            <a:r>
              <a:rPr lang="en-US" sz="2000" b="1" i="0" u="none" strike="noStrike" cap="none" baseline="0" dirty="0" smtClean="0">
                <a:solidFill>
                  <a:schemeClr val="dk1"/>
                </a:solidFill>
                <a:latin typeface="Source Sans Pro"/>
                <a:ea typeface="Source Sans Pro"/>
                <a:cs typeface="Source Sans Pro"/>
                <a:sym typeface="Source Sans Pro"/>
              </a:rPr>
              <a:t>.</a:t>
            </a:r>
            <a:endParaRPr lang="en-US" sz="2000" b="0" i="0" u="none" strike="noStrike" cap="none" baseline="0" dirty="0">
              <a:solidFill>
                <a:schemeClr val="dk1"/>
              </a:solidFill>
              <a:latin typeface="Source Sans Pro"/>
              <a:ea typeface="Source Sans Pro"/>
              <a:cs typeface="Source Sans Pro"/>
              <a:sym typeface="Source Sans Pro"/>
            </a:endParaRPr>
          </a:p>
        </p:txBody>
      </p:sp>
      <p:sp>
        <p:nvSpPr>
          <p:cNvPr id="143" name="Shape 482"/>
          <p:cNvSpPr txBox="1"/>
          <p:nvPr/>
        </p:nvSpPr>
        <p:spPr>
          <a:xfrm>
            <a:off x="2113771" y="3277502"/>
            <a:ext cx="1344612" cy="709612"/>
          </a:xfrm>
          <a:prstGeom prst="rect">
            <a:avLst/>
          </a:prstGeom>
          <a:noFill/>
          <a:ln>
            <a:solidFill>
              <a:schemeClr val="tx1">
                <a:lumMod val="60000"/>
                <a:lumOff val="40000"/>
              </a:schemeClr>
            </a:solidFill>
          </a:ln>
        </p:spPr>
        <p:txBody>
          <a:bodyPr lIns="91425" tIns="91425" rIns="91425" bIns="91425" anchor="t" anchorCtr="0">
            <a:noAutofit/>
          </a:bodyPr>
          <a:lstStyle/>
          <a:p>
            <a:pPr marL="0" marR="0" lvl="0" indent="0" algn="l" rtl="0">
              <a:lnSpc>
                <a:spcPct val="100000"/>
              </a:lnSpc>
              <a:spcBef>
                <a:spcPts val="0"/>
              </a:spcBef>
              <a:spcAft>
                <a:spcPts val="0"/>
              </a:spcAft>
              <a:buClr>
                <a:schemeClr val="dk1"/>
              </a:buClr>
              <a:buSzPct val="25000"/>
              <a:buFont typeface="Source Sans Pro"/>
              <a:buNone/>
            </a:pPr>
            <a:r>
              <a:rPr lang="en-US" sz="900" dirty="0" smtClean="0">
                <a:solidFill>
                  <a:srgbClr val="FFFFFF"/>
                </a:solidFill>
                <a:latin typeface="Source Sans Pro"/>
                <a:ea typeface="Source Sans Pro"/>
                <a:cs typeface="Source Sans Pro"/>
                <a:sym typeface="Source Sans Pro"/>
              </a:rPr>
              <a:t>If a </a:t>
            </a:r>
            <a:r>
              <a:rPr lang="en-US" sz="900" b="1" dirty="0" smtClean="0">
                <a:solidFill>
                  <a:srgbClr val="FFFFFF"/>
                </a:solidFill>
                <a:latin typeface="Source Sans Pro"/>
                <a:ea typeface="Source Sans Pro"/>
                <a:cs typeface="Source Sans Pro"/>
                <a:sym typeface="Source Sans Pro"/>
              </a:rPr>
              <a:t>process fails, </a:t>
            </a:r>
            <a:r>
              <a:rPr lang="en-US" sz="900" b="0" i="0" u="none" strike="noStrike" cap="none" baseline="0" dirty="0" smtClean="0">
                <a:solidFill>
                  <a:srgbClr val="FFFFFF"/>
                </a:solidFill>
                <a:latin typeface="Source Sans Pro"/>
                <a:ea typeface="Source Sans Pro"/>
                <a:cs typeface="Source Sans Pro"/>
                <a:sym typeface="Source Sans Pro"/>
              </a:rPr>
              <a:t>PCF</a:t>
            </a:r>
            <a:r>
              <a:rPr lang="en-US" sz="900" b="0" i="0" u="none" strike="noStrike" cap="none" dirty="0" smtClean="0">
                <a:solidFill>
                  <a:srgbClr val="FFFFFF"/>
                </a:solidFill>
                <a:latin typeface="Source Sans Pro"/>
                <a:ea typeface="Source Sans Pro"/>
                <a:cs typeface="Source Sans Pro"/>
                <a:sym typeface="Source Sans Pro"/>
              </a:rPr>
              <a:t> restarts the process</a:t>
            </a:r>
            <a:endParaRPr lang="en-US" sz="900" b="0" i="0" u="none" strike="noStrike" cap="none" baseline="0" dirty="0">
              <a:solidFill>
                <a:srgbClr val="FFFFFF"/>
              </a:solidFill>
              <a:latin typeface="Source Sans Pro"/>
              <a:ea typeface="Source Sans Pro"/>
              <a:cs typeface="Source Sans Pro"/>
              <a:sym typeface="Source Sans Pro"/>
            </a:endParaRPr>
          </a:p>
        </p:txBody>
      </p:sp>
      <p:grpSp>
        <p:nvGrpSpPr>
          <p:cNvPr id="144" name="Group 143"/>
          <p:cNvGrpSpPr/>
          <p:nvPr/>
        </p:nvGrpSpPr>
        <p:grpSpPr>
          <a:xfrm>
            <a:off x="2140360" y="1271057"/>
            <a:ext cx="1204912" cy="1656156"/>
            <a:chOff x="258762" y="1409700"/>
            <a:chExt cx="1204912" cy="1656156"/>
          </a:xfrm>
        </p:grpSpPr>
        <p:sp>
          <p:nvSpPr>
            <p:cNvPr id="145" name="Shape 484"/>
            <p:cNvSpPr txBox="1"/>
            <p:nvPr/>
          </p:nvSpPr>
          <p:spPr>
            <a:xfrm>
              <a:off x="258762"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a:bodyPr>
            <a:lstStyle/>
            <a:p>
              <a:pPr marL="0" marR="0" lvl="0" indent="0" algn="ctr" rtl="0">
                <a:lnSpc>
                  <a:spcPct val="100000"/>
                </a:lnSpc>
                <a:spcBef>
                  <a:spcPts val="0"/>
                </a:spcBef>
                <a:spcAft>
                  <a:spcPts val="0"/>
                </a:spcAft>
                <a:buClr>
                  <a:schemeClr val="dk1"/>
                </a:buClr>
                <a:buSzPct val="25000"/>
                <a:buFont typeface="Source Sans Pro"/>
                <a:buNone/>
              </a:pPr>
              <a:r>
                <a:rPr lang="en-US" sz="1800" b="1" i="0" u="none" strike="noStrike" cap="none" baseline="0" dirty="0" smtClean="0">
                  <a:solidFill>
                    <a:schemeClr val="dk1"/>
                  </a:solidFill>
                  <a:latin typeface="Source Sans Pro"/>
                  <a:ea typeface="Source Sans Pro"/>
                  <a:cs typeface="Source Sans Pro"/>
                  <a:sym typeface="Source Sans Pro"/>
                </a:rPr>
                <a:t>PCF</a:t>
              </a:r>
              <a:endParaRPr lang="en-US" sz="1800" b="1" i="0" u="none" strike="noStrike" cap="none" baseline="0" dirty="0">
                <a:solidFill>
                  <a:schemeClr val="dk1"/>
                </a:solidFill>
                <a:latin typeface="Source Sans Pro"/>
                <a:ea typeface="Source Sans Pro"/>
                <a:cs typeface="Source Sans Pro"/>
                <a:sym typeface="Source Sans Pro"/>
              </a:endParaRPr>
            </a:p>
          </p:txBody>
        </p:sp>
        <p:sp>
          <p:nvSpPr>
            <p:cNvPr id="146" name="Rectangle 145"/>
            <p:cNvSpPr/>
            <p:nvPr/>
          </p:nvSpPr>
          <p:spPr>
            <a:xfrm>
              <a:off x="315414" y="1849913"/>
              <a:ext cx="343812" cy="296449"/>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solidFill>
                    <a:schemeClr val="tx2"/>
                  </a:solidFill>
                </a:rPr>
                <a:t>A</a:t>
              </a:r>
            </a:p>
          </p:txBody>
        </p:sp>
        <p:sp>
          <p:nvSpPr>
            <p:cNvPr id="147" name="Rectangle 146"/>
            <p:cNvSpPr/>
            <p:nvPr/>
          </p:nvSpPr>
          <p:spPr>
            <a:xfrm>
              <a:off x="677925" y="1841692"/>
              <a:ext cx="343812" cy="3088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sp>
          <p:nvSpPr>
            <p:cNvPr id="148" name="Rectangle 147"/>
            <p:cNvSpPr/>
            <p:nvPr/>
          </p:nvSpPr>
          <p:spPr>
            <a:xfrm>
              <a:off x="1048950" y="1841265"/>
              <a:ext cx="343812" cy="316046"/>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C</a:t>
              </a:r>
              <a:endParaRPr lang="en-US" dirty="0"/>
            </a:p>
          </p:txBody>
        </p:sp>
      </p:grpSp>
      <p:sp>
        <p:nvSpPr>
          <p:cNvPr id="134" name="Shape 499"/>
          <p:cNvSpPr/>
          <p:nvPr/>
        </p:nvSpPr>
        <p:spPr>
          <a:xfrm>
            <a:off x="785235" y="1962139"/>
            <a:ext cx="212277" cy="150855"/>
          </a:xfrm>
          <a:custGeom>
            <a:avLst/>
            <a:gdLst/>
            <a:ahLst/>
            <a:cxnLst/>
            <a:rect l="0" t="0" r="0" b="0"/>
            <a:pathLst>
              <a:path w="847118" h="847118" extrusionOk="0">
                <a:moveTo>
                  <a:pt x="0" y="148240"/>
                </a:moveTo>
                <a:lnTo>
                  <a:pt x="148240" y="0"/>
                </a:lnTo>
                <a:lnTo>
                  <a:pt x="423559" y="275319"/>
                </a:lnTo>
                <a:lnTo>
                  <a:pt x="698878" y="0"/>
                </a:lnTo>
                <a:lnTo>
                  <a:pt x="847118" y="148240"/>
                </a:lnTo>
                <a:lnTo>
                  <a:pt x="571799" y="423559"/>
                </a:lnTo>
                <a:lnTo>
                  <a:pt x="847118" y="698878"/>
                </a:lnTo>
                <a:lnTo>
                  <a:pt x="698878" y="847118"/>
                </a:lnTo>
                <a:lnTo>
                  <a:pt x="423559" y="571799"/>
                </a:lnTo>
                <a:lnTo>
                  <a:pt x="148240" y="847118"/>
                </a:lnTo>
                <a:lnTo>
                  <a:pt x="0" y="698878"/>
                </a:lnTo>
                <a:lnTo>
                  <a:pt x="275319" y="423559"/>
                </a:lnTo>
                <a:lnTo>
                  <a:pt x="0" y="148240"/>
                </a:lnTo>
                <a:close/>
              </a:path>
            </a:pathLst>
          </a:custGeom>
          <a:solidFill>
            <a:srgbClr val="CC0000"/>
          </a:solidFill>
          <a:ln w="19050" cap="flat">
            <a:solidFill>
              <a:srgbClr val="CC0000"/>
            </a:solidFill>
            <a:prstDash val="solid"/>
            <a:round/>
            <a:headEnd type="none" w="med" len="med"/>
            <a:tailEnd type="none" w="med" len="med"/>
          </a:ln>
        </p:spPr>
        <p:txBody>
          <a:bodyPr lIns="91425" tIns="91425" rIns="91425" bIns="91425" anchor="t" anchorCtr="0">
            <a:normAutofit fontScale="25000" lnSpcReduction="20000"/>
          </a:bodyPr>
          <a:lstStyle/>
          <a:p>
            <a:pPr marL="0" marR="0" lvl="0" indent="0" algn="l" rtl="0">
              <a:lnSpc>
                <a:spcPct val="100000"/>
              </a:lnSpc>
              <a:spcBef>
                <a:spcPts val="0"/>
              </a:spcBef>
              <a:spcAft>
                <a:spcPts val="0"/>
              </a:spcAft>
              <a:buNone/>
            </a:pPr>
            <a:endParaRPr sz="2400" b="0" i="0" u="none" strike="noStrike" cap="none" baseline="0">
              <a:solidFill>
                <a:schemeClr val="dk1"/>
              </a:solidFill>
              <a:latin typeface="Arial"/>
              <a:ea typeface="Arial"/>
              <a:cs typeface="Arial"/>
              <a:sym typeface="Arial"/>
            </a:endParaRPr>
          </a:p>
        </p:txBody>
      </p:sp>
      <p:sp>
        <p:nvSpPr>
          <p:cNvPr id="154" name="Rectangle 153"/>
          <p:cNvSpPr/>
          <p:nvPr/>
        </p:nvSpPr>
        <p:spPr>
          <a:xfrm>
            <a:off x="2244567" y="2109214"/>
            <a:ext cx="972766" cy="250990"/>
          </a:xfrm>
          <a:prstGeom prst="rect">
            <a:avLst/>
          </a:prstGeom>
          <a:solidFill>
            <a:schemeClr val="bg1">
              <a:lumMod val="75000"/>
              <a:alpha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smtClean="0">
                <a:solidFill>
                  <a:schemeClr val="tx2"/>
                </a:solidFill>
              </a:rPr>
              <a:t>Process</a:t>
            </a:r>
            <a:endParaRPr lang="en-US" sz="800" dirty="0">
              <a:solidFill>
                <a:schemeClr val="tx2"/>
              </a:solidFill>
            </a:endParaRPr>
          </a:p>
        </p:txBody>
      </p:sp>
      <p:sp>
        <p:nvSpPr>
          <p:cNvPr id="499" name="Shape 499"/>
          <p:cNvSpPr/>
          <p:nvPr/>
        </p:nvSpPr>
        <p:spPr>
          <a:xfrm>
            <a:off x="2916731" y="2047414"/>
            <a:ext cx="197611" cy="355333"/>
          </a:xfrm>
          <a:custGeom>
            <a:avLst/>
            <a:gdLst/>
            <a:ahLst/>
            <a:cxnLst/>
            <a:rect l="0" t="0" r="0" b="0"/>
            <a:pathLst>
              <a:path w="847118" h="847118" extrusionOk="0">
                <a:moveTo>
                  <a:pt x="0" y="148240"/>
                </a:moveTo>
                <a:lnTo>
                  <a:pt x="148240" y="0"/>
                </a:lnTo>
                <a:lnTo>
                  <a:pt x="423559" y="275319"/>
                </a:lnTo>
                <a:lnTo>
                  <a:pt x="698878" y="0"/>
                </a:lnTo>
                <a:lnTo>
                  <a:pt x="847118" y="148240"/>
                </a:lnTo>
                <a:lnTo>
                  <a:pt x="571799" y="423559"/>
                </a:lnTo>
                <a:lnTo>
                  <a:pt x="847118" y="698878"/>
                </a:lnTo>
                <a:lnTo>
                  <a:pt x="698878" y="847118"/>
                </a:lnTo>
                <a:lnTo>
                  <a:pt x="423559" y="571799"/>
                </a:lnTo>
                <a:lnTo>
                  <a:pt x="148240" y="847118"/>
                </a:lnTo>
                <a:lnTo>
                  <a:pt x="0" y="698878"/>
                </a:lnTo>
                <a:lnTo>
                  <a:pt x="275319" y="423559"/>
                </a:lnTo>
                <a:lnTo>
                  <a:pt x="0" y="148240"/>
                </a:lnTo>
                <a:close/>
              </a:path>
            </a:pathLst>
          </a:custGeom>
          <a:solidFill>
            <a:srgbClr val="CC0000"/>
          </a:solidFill>
          <a:ln w="19050" cap="flat">
            <a:solidFill>
              <a:srgbClr val="CC0000"/>
            </a:solidFill>
            <a:prstDash val="solid"/>
            <a:round/>
            <a:headEnd type="none" w="med" len="med"/>
            <a:tailEnd type="none" w="med" len="med"/>
          </a:ln>
        </p:spPr>
        <p:txBody>
          <a:bodyPr lIns="91425" tIns="91425" rIns="91425" bIns="91425" anchor="t" anchorCtr="0">
            <a:normAutofit fontScale="25000" lnSpcReduction="20000"/>
          </a:bodyPr>
          <a:lstStyle/>
          <a:p>
            <a:pPr marL="0" marR="0" lvl="0" indent="0" algn="l" rtl="0">
              <a:lnSpc>
                <a:spcPct val="100000"/>
              </a:lnSpc>
              <a:spcBef>
                <a:spcPts val="0"/>
              </a:spcBef>
              <a:spcAft>
                <a:spcPts val="0"/>
              </a:spcAft>
              <a:buNone/>
            </a:pPr>
            <a:endParaRPr sz="2400" b="0" i="0" u="none" strike="noStrike" cap="none" baseline="0">
              <a:solidFill>
                <a:schemeClr val="dk1"/>
              </a:solidFill>
              <a:latin typeface="Arial"/>
              <a:ea typeface="Arial"/>
              <a:cs typeface="Arial"/>
              <a:sym typeface="Arial"/>
            </a:endParaRPr>
          </a:p>
        </p:txBody>
      </p:sp>
      <p:grpSp>
        <p:nvGrpSpPr>
          <p:cNvPr id="4" name="Group 3"/>
          <p:cNvGrpSpPr/>
          <p:nvPr/>
        </p:nvGrpSpPr>
        <p:grpSpPr>
          <a:xfrm>
            <a:off x="6517789" y="604009"/>
            <a:ext cx="2349134" cy="3956833"/>
            <a:chOff x="6517789" y="604009"/>
            <a:chExt cx="2349134" cy="3956833"/>
          </a:xfrm>
        </p:grpSpPr>
        <p:sp>
          <p:nvSpPr>
            <p:cNvPr id="132" name="Pentagon 131"/>
            <p:cNvSpPr/>
            <p:nvPr/>
          </p:nvSpPr>
          <p:spPr>
            <a:xfrm>
              <a:off x="6665494" y="4050955"/>
              <a:ext cx="1282728" cy="509887"/>
            </a:xfrm>
            <a:prstGeom prst="homePlate">
              <a:avLst/>
            </a:prstGeom>
          </p:spPr>
          <p:style>
            <a:lnRef idx="1">
              <a:schemeClr val="accent1"/>
            </a:lnRef>
            <a:fillRef idx="3">
              <a:schemeClr val="accent1"/>
            </a:fillRef>
            <a:effectRef idx="2">
              <a:schemeClr val="accent1"/>
            </a:effectRef>
            <a:fontRef idx="minor">
              <a:schemeClr val="lt1"/>
            </a:fontRef>
          </p:style>
          <p:txBody>
            <a:bodyPr rtlCol="0" anchor="ctr"/>
            <a:lstStyle/>
            <a:p>
              <a:pPr lvl="0" algn="ctr"/>
              <a:r>
                <a:rPr lang="en-US" dirty="0" smtClean="0">
                  <a:solidFill>
                    <a:srgbClr val="292929"/>
                  </a:solidFill>
                </a:rPr>
                <a:t>Rack Fail</a:t>
              </a:r>
              <a:endParaRPr lang="en-US" dirty="0">
                <a:solidFill>
                  <a:srgbClr val="292929"/>
                </a:solidFill>
              </a:endParaRPr>
            </a:p>
          </p:txBody>
        </p:sp>
        <p:sp>
          <p:nvSpPr>
            <p:cNvPr id="191" name="Shape 482"/>
            <p:cNvSpPr txBox="1"/>
            <p:nvPr/>
          </p:nvSpPr>
          <p:spPr>
            <a:xfrm>
              <a:off x="6544553" y="3218597"/>
              <a:ext cx="1502960" cy="768564"/>
            </a:xfrm>
            <a:prstGeom prst="rect">
              <a:avLst/>
            </a:prstGeom>
            <a:noFill/>
            <a:ln>
              <a:solidFill>
                <a:schemeClr val="tx1">
                  <a:lumMod val="60000"/>
                  <a:lumOff val="40000"/>
                </a:schemeClr>
              </a:solidFill>
            </a:ln>
          </p:spPr>
          <p:txBody>
            <a:bodyPr lIns="91425" tIns="91425" rIns="91425" bIns="91425" anchor="t" anchorCtr="0">
              <a:normAutofit fontScale="77500" lnSpcReduction="20000"/>
            </a:bodyPr>
            <a:lstStyle/>
            <a:p>
              <a:pPr marL="0" marR="0" lvl="0" indent="0" algn="l" rtl="0">
                <a:lnSpc>
                  <a:spcPct val="100000"/>
                </a:lnSpc>
                <a:spcBef>
                  <a:spcPts val="0"/>
                </a:spcBef>
                <a:spcAft>
                  <a:spcPts val="0"/>
                </a:spcAft>
                <a:buClr>
                  <a:schemeClr val="dk1"/>
                </a:buClr>
                <a:buSzPct val="25000"/>
                <a:buFont typeface="Source Sans Pro"/>
                <a:buNone/>
              </a:pPr>
              <a:r>
                <a:rPr lang="en-US" sz="1200" dirty="0" smtClean="0">
                  <a:solidFill>
                    <a:srgbClr val="FFFFFF"/>
                  </a:solidFill>
                  <a:latin typeface="Source Sans Pro"/>
                  <a:ea typeface="Source Sans Pro"/>
                  <a:cs typeface="Source Sans Pro"/>
                  <a:sym typeface="Source Sans Pro"/>
                </a:rPr>
                <a:t>If </a:t>
              </a:r>
              <a:r>
                <a:rPr lang="en-US" sz="1200" b="1" dirty="0" smtClean="0">
                  <a:solidFill>
                    <a:srgbClr val="FFFFFF"/>
                  </a:solidFill>
                  <a:latin typeface="Source Sans Pro"/>
                  <a:ea typeface="Source Sans Pro"/>
                  <a:cs typeface="Source Sans Pro"/>
                  <a:sym typeface="Source Sans Pro"/>
                </a:rPr>
                <a:t>a datacenter rack fails</a:t>
              </a:r>
              <a:r>
                <a:rPr lang="en-US" sz="1200" dirty="0" smtClean="0">
                  <a:solidFill>
                    <a:srgbClr val="FFFFFF"/>
                  </a:solidFill>
                  <a:latin typeface="Source Sans Pro"/>
                  <a:ea typeface="Source Sans Pro"/>
                  <a:cs typeface="Source Sans Pro"/>
                  <a:sym typeface="Source Sans Pro"/>
                </a:rPr>
                <a:t>, PCF ensures applications stay running in multiple availability zones</a:t>
              </a:r>
              <a:endParaRPr lang="en-US" sz="1200" b="0" i="0" u="none" strike="noStrike" cap="none" baseline="0" dirty="0">
                <a:solidFill>
                  <a:srgbClr val="FFFFFF"/>
                </a:solidFill>
                <a:latin typeface="Source Sans Pro"/>
                <a:ea typeface="Source Sans Pro"/>
                <a:cs typeface="Source Sans Pro"/>
                <a:sym typeface="Source Sans Pro"/>
              </a:endParaRPr>
            </a:p>
          </p:txBody>
        </p:sp>
        <p:sp>
          <p:nvSpPr>
            <p:cNvPr id="195" name="Shape 497"/>
            <p:cNvSpPr txBox="1"/>
            <p:nvPr/>
          </p:nvSpPr>
          <p:spPr>
            <a:xfrm>
              <a:off x="7295045" y="604009"/>
              <a:ext cx="392386" cy="401834"/>
            </a:xfrm>
            <a:prstGeom prst="rect">
              <a:avLst/>
            </a:prstGeom>
            <a:solidFill>
              <a:schemeClr val="bg1">
                <a:lumMod val="95000"/>
              </a:schemeClr>
            </a:solidFill>
            <a:ln>
              <a:noFill/>
            </a:ln>
          </p:spPr>
          <p:txBody>
            <a:bodyPr lIns="91425" tIns="91425" rIns="91425" bIns="91425" anchor="t" anchorCtr="0">
              <a:normAutofit fontScale="85000" lnSpcReduction="20000"/>
            </a:bodyPr>
            <a:lstStyle/>
            <a:p>
              <a:pPr marL="0" marR="0" lvl="0" indent="0" algn="ctr" rtl="0">
                <a:lnSpc>
                  <a:spcPct val="100000"/>
                </a:lnSpc>
                <a:spcBef>
                  <a:spcPts val="0"/>
                </a:spcBef>
                <a:spcAft>
                  <a:spcPts val="0"/>
                </a:spcAft>
                <a:buClr>
                  <a:schemeClr val="dk1"/>
                </a:buClr>
                <a:buSzPct val="25000"/>
                <a:buFont typeface="Source Sans Pro"/>
                <a:buNone/>
              </a:pPr>
              <a:r>
                <a:rPr lang="en-US" sz="2000" b="1" dirty="0" smtClean="0">
                  <a:solidFill>
                    <a:schemeClr val="dk1"/>
                  </a:solidFill>
                  <a:latin typeface="Source Sans Pro"/>
                  <a:ea typeface="Source Sans Pro"/>
                  <a:cs typeface="Source Sans Pro"/>
                  <a:sym typeface="Source Sans Pro"/>
                </a:rPr>
                <a:t>4</a:t>
              </a:r>
              <a:r>
                <a:rPr lang="en-US" sz="2000" b="1" i="0" u="none" strike="noStrike" cap="none" baseline="0" dirty="0" smtClean="0">
                  <a:solidFill>
                    <a:schemeClr val="dk1"/>
                  </a:solidFill>
                  <a:latin typeface="Source Sans Pro"/>
                  <a:ea typeface="Source Sans Pro"/>
                  <a:cs typeface="Source Sans Pro"/>
                  <a:sym typeface="Source Sans Pro"/>
                </a:rPr>
                <a:t>.</a:t>
              </a:r>
              <a:endParaRPr lang="en-US" sz="2000" b="0" i="0" u="none" strike="noStrike" cap="none" baseline="0" dirty="0">
                <a:solidFill>
                  <a:schemeClr val="dk1"/>
                </a:solidFill>
                <a:latin typeface="Source Sans Pro"/>
                <a:ea typeface="Source Sans Pro"/>
                <a:cs typeface="Source Sans Pro"/>
                <a:sym typeface="Source Sans Pro"/>
              </a:endParaRPr>
            </a:p>
          </p:txBody>
        </p:sp>
        <p:grpSp>
          <p:nvGrpSpPr>
            <p:cNvPr id="14" name="Group 13"/>
            <p:cNvGrpSpPr/>
            <p:nvPr/>
          </p:nvGrpSpPr>
          <p:grpSpPr>
            <a:xfrm>
              <a:off x="7867371" y="1284695"/>
              <a:ext cx="999552" cy="1732215"/>
              <a:chOff x="7633410" y="1284695"/>
              <a:chExt cx="999552" cy="1732215"/>
            </a:xfrm>
          </p:grpSpPr>
          <p:sp>
            <p:nvSpPr>
              <p:cNvPr id="561" name="Shape 561"/>
              <p:cNvSpPr txBox="1"/>
              <p:nvPr/>
            </p:nvSpPr>
            <p:spPr>
              <a:xfrm>
                <a:off x="7633410" y="1284695"/>
                <a:ext cx="999552" cy="1732215"/>
              </a:xfrm>
              <a:prstGeom prst="rect">
                <a:avLst/>
              </a:prstGeom>
              <a:noFill/>
              <a:ln w="19050" cap="rnd">
                <a:solidFill>
                  <a:schemeClr val="lt2"/>
                </a:solidFill>
                <a:prstDash val="solid"/>
                <a:round/>
                <a:headEnd type="none" w="med" len="med"/>
                <a:tailEnd type="none" w="med" len="med"/>
              </a:ln>
            </p:spPr>
            <p:txBody>
              <a:bodyPr lIns="91425" tIns="91425" rIns="91425" bIns="91425" anchor="t" anchorCtr="0">
                <a:normAutofit/>
              </a:bodyPr>
              <a:lstStyle/>
              <a:p>
                <a:pPr marL="0" marR="0" lvl="0" indent="0" algn="ctr" rtl="0">
                  <a:lnSpc>
                    <a:spcPct val="100000"/>
                  </a:lnSpc>
                  <a:spcBef>
                    <a:spcPts val="0"/>
                  </a:spcBef>
                  <a:spcAft>
                    <a:spcPts val="0"/>
                  </a:spcAft>
                  <a:buClr>
                    <a:schemeClr val="dk1"/>
                  </a:buClr>
                  <a:buSzPct val="25000"/>
                  <a:buFont typeface="Arial"/>
                  <a:buNone/>
                </a:pPr>
                <a:r>
                  <a:rPr lang="en-US" sz="1800" b="0" i="0" u="none" strike="noStrike" cap="none" baseline="0" dirty="0">
                    <a:solidFill>
                      <a:srgbClr val="FFFFFF"/>
                    </a:solidFill>
                    <a:latin typeface="Arial"/>
                    <a:ea typeface="Arial"/>
                    <a:cs typeface="Arial"/>
                    <a:sym typeface="Arial"/>
                  </a:rPr>
                  <a:t>Zone 2</a:t>
                </a:r>
              </a:p>
            </p:txBody>
          </p:sp>
          <p:grpSp>
            <p:nvGrpSpPr>
              <p:cNvPr id="196" name="Group 195"/>
              <p:cNvGrpSpPr/>
              <p:nvPr/>
            </p:nvGrpSpPr>
            <p:grpSpPr>
              <a:xfrm>
                <a:off x="7710110" y="1850467"/>
                <a:ext cx="388355" cy="424199"/>
                <a:chOff x="240620" y="1409700"/>
                <a:chExt cx="1204912" cy="1656156"/>
              </a:xfrm>
            </p:grpSpPr>
            <p:sp>
              <p:nvSpPr>
                <p:cNvPr id="197" name="Shape 484"/>
                <p:cNvSpPr txBox="1"/>
                <p:nvPr/>
              </p:nvSpPr>
              <p:spPr>
                <a:xfrm>
                  <a:off x="240620"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fontScale="92500" lnSpcReduction="10000"/>
                </a:bodyPr>
                <a:lstStyle/>
                <a:p>
                  <a:pPr marL="0" marR="0" lvl="0" indent="0" algn="ctr" rtl="0">
                    <a:lnSpc>
                      <a:spcPct val="100000"/>
                    </a:lnSpc>
                    <a:spcBef>
                      <a:spcPts val="0"/>
                    </a:spcBef>
                    <a:spcAft>
                      <a:spcPts val="0"/>
                    </a:spcAft>
                    <a:buClr>
                      <a:schemeClr val="dk1"/>
                    </a:buClr>
                    <a:buSzPct val="25000"/>
                    <a:buFont typeface="Source Sans Pro"/>
                    <a:buNone/>
                  </a:pPr>
                  <a:endParaRPr lang="en-US" sz="1800" b="1" i="0" u="none" strike="noStrike" cap="none" baseline="0" dirty="0">
                    <a:solidFill>
                      <a:schemeClr val="dk1"/>
                    </a:solidFill>
                    <a:latin typeface="Source Sans Pro"/>
                    <a:ea typeface="Source Sans Pro"/>
                    <a:cs typeface="Source Sans Pro"/>
                    <a:sym typeface="Source Sans Pro"/>
                  </a:endParaRPr>
                </a:p>
              </p:txBody>
            </p:sp>
            <p:sp>
              <p:nvSpPr>
                <p:cNvPr id="198" name="Rectangle 197"/>
                <p:cNvSpPr/>
                <p:nvPr/>
              </p:nvSpPr>
              <p:spPr>
                <a:xfrm>
                  <a:off x="408214" y="1830078"/>
                  <a:ext cx="263071" cy="398571"/>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solidFill>
                    </a:rPr>
                    <a:t>A</a:t>
                  </a:r>
                  <a:endParaRPr lang="en-US" sz="900" dirty="0">
                    <a:solidFill>
                      <a:schemeClr val="tx2"/>
                    </a:solidFill>
                  </a:endParaRPr>
                </a:p>
              </p:txBody>
            </p:sp>
            <p:sp>
              <p:nvSpPr>
                <p:cNvPr id="199" name="Rectangle 198"/>
                <p:cNvSpPr/>
                <p:nvPr/>
              </p:nvSpPr>
              <p:spPr>
                <a:xfrm>
                  <a:off x="752583" y="1817579"/>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sp>
              <p:nvSpPr>
                <p:cNvPr id="200" name="Rectangle 199"/>
                <p:cNvSpPr/>
                <p:nvPr/>
              </p:nvSpPr>
              <p:spPr>
                <a:xfrm>
                  <a:off x="1096395" y="1814678"/>
                  <a:ext cx="263071" cy="424919"/>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C</a:t>
                  </a:r>
                  <a:endParaRPr lang="en-US" dirty="0"/>
                </a:p>
              </p:txBody>
            </p:sp>
            <p:sp>
              <p:nvSpPr>
                <p:cNvPr id="201" name="Rectangle 200"/>
                <p:cNvSpPr/>
                <p:nvPr/>
              </p:nvSpPr>
              <p:spPr>
                <a:xfrm>
                  <a:off x="743164" y="2566664"/>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cxnSp>
              <p:nvCxnSpPr>
                <p:cNvPr id="202" name="Straight Connector 201"/>
                <p:cNvCxnSpPr>
                  <a:stCxn id="199" idx="2"/>
                  <a:endCxn id="201" idx="0"/>
                </p:cNvCxnSpPr>
                <p:nvPr/>
              </p:nvCxnSpPr>
              <p:spPr>
                <a:xfrm flipH="1">
                  <a:off x="874700" y="2232844"/>
                  <a:ext cx="9419" cy="333820"/>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grpSp>
          <p:grpSp>
            <p:nvGrpSpPr>
              <p:cNvPr id="203" name="Group 202"/>
              <p:cNvGrpSpPr/>
              <p:nvPr/>
            </p:nvGrpSpPr>
            <p:grpSpPr>
              <a:xfrm>
                <a:off x="8193782" y="1850467"/>
                <a:ext cx="388355" cy="424199"/>
                <a:chOff x="240620" y="1409700"/>
                <a:chExt cx="1204912" cy="1656156"/>
              </a:xfrm>
            </p:grpSpPr>
            <p:sp>
              <p:nvSpPr>
                <p:cNvPr id="204" name="Shape 484"/>
                <p:cNvSpPr txBox="1"/>
                <p:nvPr/>
              </p:nvSpPr>
              <p:spPr>
                <a:xfrm>
                  <a:off x="240620"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fontScale="92500" lnSpcReduction="10000"/>
                </a:bodyPr>
                <a:lstStyle/>
                <a:p>
                  <a:pPr marL="0" marR="0" lvl="0" indent="0" algn="ctr" rtl="0">
                    <a:lnSpc>
                      <a:spcPct val="100000"/>
                    </a:lnSpc>
                    <a:spcBef>
                      <a:spcPts val="0"/>
                    </a:spcBef>
                    <a:spcAft>
                      <a:spcPts val="0"/>
                    </a:spcAft>
                    <a:buClr>
                      <a:schemeClr val="dk1"/>
                    </a:buClr>
                    <a:buSzPct val="25000"/>
                    <a:buFont typeface="Source Sans Pro"/>
                    <a:buNone/>
                  </a:pPr>
                  <a:endParaRPr lang="en-US" sz="1800" b="1" i="0" u="none" strike="noStrike" cap="none" baseline="0" dirty="0">
                    <a:solidFill>
                      <a:schemeClr val="dk1"/>
                    </a:solidFill>
                    <a:latin typeface="Source Sans Pro"/>
                    <a:ea typeface="Source Sans Pro"/>
                    <a:cs typeface="Source Sans Pro"/>
                    <a:sym typeface="Source Sans Pro"/>
                  </a:endParaRPr>
                </a:p>
              </p:txBody>
            </p:sp>
            <p:sp>
              <p:nvSpPr>
                <p:cNvPr id="205" name="Rectangle 204"/>
                <p:cNvSpPr/>
                <p:nvPr/>
              </p:nvSpPr>
              <p:spPr>
                <a:xfrm>
                  <a:off x="408214" y="1830078"/>
                  <a:ext cx="263071" cy="398571"/>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solidFill>
                    </a:rPr>
                    <a:t>A</a:t>
                  </a:r>
                  <a:endParaRPr lang="en-US" sz="900" dirty="0">
                    <a:solidFill>
                      <a:schemeClr val="tx2"/>
                    </a:solidFill>
                  </a:endParaRPr>
                </a:p>
              </p:txBody>
            </p:sp>
            <p:sp>
              <p:nvSpPr>
                <p:cNvPr id="206" name="Rectangle 205"/>
                <p:cNvSpPr/>
                <p:nvPr/>
              </p:nvSpPr>
              <p:spPr>
                <a:xfrm>
                  <a:off x="752583" y="1817579"/>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sp>
              <p:nvSpPr>
                <p:cNvPr id="207" name="Rectangle 206"/>
                <p:cNvSpPr/>
                <p:nvPr/>
              </p:nvSpPr>
              <p:spPr>
                <a:xfrm>
                  <a:off x="1096395" y="1814678"/>
                  <a:ext cx="263071" cy="424919"/>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C</a:t>
                  </a:r>
                  <a:endParaRPr lang="en-US" dirty="0"/>
                </a:p>
              </p:txBody>
            </p:sp>
            <p:sp>
              <p:nvSpPr>
                <p:cNvPr id="208" name="Rectangle 207"/>
                <p:cNvSpPr/>
                <p:nvPr/>
              </p:nvSpPr>
              <p:spPr>
                <a:xfrm>
                  <a:off x="743164" y="2566664"/>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cxnSp>
              <p:nvCxnSpPr>
                <p:cNvPr id="209" name="Straight Connector 208"/>
                <p:cNvCxnSpPr>
                  <a:stCxn id="206" idx="2"/>
                  <a:endCxn id="208" idx="0"/>
                </p:cNvCxnSpPr>
                <p:nvPr/>
              </p:nvCxnSpPr>
              <p:spPr>
                <a:xfrm flipH="1">
                  <a:off x="874700" y="2232844"/>
                  <a:ext cx="9419" cy="333820"/>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grpSp>
          <p:grpSp>
            <p:nvGrpSpPr>
              <p:cNvPr id="210" name="Group 209"/>
              <p:cNvGrpSpPr/>
              <p:nvPr/>
            </p:nvGrpSpPr>
            <p:grpSpPr>
              <a:xfrm>
                <a:off x="8192153" y="2417604"/>
                <a:ext cx="388355" cy="424199"/>
                <a:chOff x="240620" y="1409700"/>
                <a:chExt cx="1204912" cy="1656156"/>
              </a:xfrm>
            </p:grpSpPr>
            <p:sp>
              <p:nvSpPr>
                <p:cNvPr id="211" name="Shape 484"/>
                <p:cNvSpPr txBox="1"/>
                <p:nvPr/>
              </p:nvSpPr>
              <p:spPr>
                <a:xfrm>
                  <a:off x="240620"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fontScale="92500" lnSpcReduction="10000"/>
                </a:bodyPr>
                <a:lstStyle/>
                <a:p>
                  <a:pPr marL="0" marR="0" lvl="0" indent="0" algn="ctr" rtl="0">
                    <a:lnSpc>
                      <a:spcPct val="100000"/>
                    </a:lnSpc>
                    <a:spcBef>
                      <a:spcPts val="0"/>
                    </a:spcBef>
                    <a:spcAft>
                      <a:spcPts val="0"/>
                    </a:spcAft>
                    <a:buClr>
                      <a:schemeClr val="dk1"/>
                    </a:buClr>
                    <a:buSzPct val="25000"/>
                    <a:buFont typeface="Source Sans Pro"/>
                    <a:buNone/>
                  </a:pPr>
                  <a:endParaRPr lang="en-US" sz="1800" b="1" i="0" u="none" strike="noStrike" cap="none" baseline="0" dirty="0">
                    <a:solidFill>
                      <a:schemeClr val="dk1"/>
                    </a:solidFill>
                    <a:latin typeface="Source Sans Pro"/>
                    <a:ea typeface="Source Sans Pro"/>
                    <a:cs typeface="Source Sans Pro"/>
                    <a:sym typeface="Source Sans Pro"/>
                  </a:endParaRPr>
                </a:p>
              </p:txBody>
            </p:sp>
            <p:sp>
              <p:nvSpPr>
                <p:cNvPr id="212" name="Rectangle 211"/>
                <p:cNvSpPr/>
                <p:nvPr/>
              </p:nvSpPr>
              <p:spPr>
                <a:xfrm>
                  <a:off x="408214" y="1830078"/>
                  <a:ext cx="263071" cy="398571"/>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solidFill>
                    </a:rPr>
                    <a:t>A</a:t>
                  </a:r>
                  <a:endParaRPr lang="en-US" sz="900" dirty="0">
                    <a:solidFill>
                      <a:schemeClr val="tx2"/>
                    </a:solidFill>
                  </a:endParaRPr>
                </a:p>
              </p:txBody>
            </p:sp>
            <p:sp>
              <p:nvSpPr>
                <p:cNvPr id="213" name="Rectangle 212"/>
                <p:cNvSpPr/>
                <p:nvPr/>
              </p:nvSpPr>
              <p:spPr>
                <a:xfrm>
                  <a:off x="752583" y="1817579"/>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sp>
              <p:nvSpPr>
                <p:cNvPr id="214" name="Rectangle 213"/>
                <p:cNvSpPr/>
                <p:nvPr/>
              </p:nvSpPr>
              <p:spPr>
                <a:xfrm>
                  <a:off x="1096395" y="1814678"/>
                  <a:ext cx="263071" cy="424919"/>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C</a:t>
                  </a:r>
                  <a:endParaRPr lang="en-US" dirty="0"/>
                </a:p>
              </p:txBody>
            </p:sp>
            <p:sp>
              <p:nvSpPr>
                <p:cNvPr id="215" name="Rectangle 214"/>
                <p:cNvSpPr/>
                <p:nvPr/>
              </p:nvSpPr>
              <p:spPr>
                <a:xfrm>
                  <a:off x="743164" y="2566664"/>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cxnSp>
              <p:nvCxnSpPr>
                <p:cNvPr id="216" name="Straight Connector 215"/>
                <p:cNvCxnSpPr>
                  <a:stCxn id="213" idx="2"/>
                  <a:endCxn id="215" idx="0"/>
                </p:cNvCxnSpPr>
                <p:nvPr/>
              </p:nvCxnSpPr>
              <p:spPr>
                <a:xfrm flipH="1">
                  <a:off x="874700" y="2232844"/>
                  <a:ext cx="9419" cy="333820"/>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grpSp>
          <p:grpSp>
            <p:nvGrpSpPr>
              <p:cNvPr id="217" name="Group 216"/>
              <p:cNvGrpSpPr/>
              <p:nvPr/>
            </p:nvGrpSpPr>
            <p:grpSpPr>
              <a:xfrm>
                <a:off x="7717356" y="2418344"/>
                <a:ext cx="388355" cy="424199"/>
                <a:chOff x="240620" y="1409700"/>
                <a:chExt cx="1204912" cy="1656156"/>
              </a:xfrm>
            </p:grpSpPr>
            <p:sp>
              <p:nvSpPr>
                <p:cNvPr id="218" name="Shape 484"/>
                <p:cNvSpPr txBox="1"/>
                <p:nvPr/>
              </p:nvSpPr>
              <p:spPr>
                <a:xfrm>
                  <a:off x="240620"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fontScale="92500" lnSpcReduction="10000"/>
                </a:bodyPr>
                <a:lstStyle/>
                <a:p>
                  <a:pPr marL="0" marR="0" lvl="0" indent="0" algn="ctr" rtl="0">
                    <a:lnSpc>
                      <a:spcPct val="100000"/>
                    </a:lnSpc>
                    <a:spcBef>
                      <a:spcPts val="0"/>
                    </a:spcBef>
                    <a:spcAft>
                      <a:spcPts val="0"/>
                    </a:spcAft>
                    <a:buClr>
                      <a:schemeClr val="dk1"/>
                    </a:buClr>
                    <a:buSzPct val="25000"/>
                    <a:buFont typeface="Source Sans Pro"/>
                    <a:buNone/>
                  </a:pPr>
                  <a:endParaRPr lang="en-US" sz="1800" b="1" i="0" u="none" strike="noStrike" cap="none" baseline="0" dirty="0">
                    <a:solidFill>
                      <a:schemeClr val="dk1"/>
                    </a:solidFill>
                    <a:latin typeface="Source Sans Pro"/>
                    <a:ea typeface="Source Sans Pro"/>
                    <a:cs typeface="Source Sans Pro"/>
                    <a:sym typeface="Source Sans Pro"/>
                  </a:endParaRPr>
                </a:p>
              </p:txBody>
            </p:sp>
            <p:sp>
              <p:nvSpPr>
                <p:cNvPr id="219" name="Rectangle 218"/>
                <p:cNvSpPr/>
                <p:nvPr/>
              </p:nvSpPr>
              <p:spPr>
                <a:xfrm>
                  <a:off x="408214" y="1830078"/>
                  <a:ext cx="263071" cy="398571"/>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solidFill>
                    </a:rPr>
                    <a:t>A</a:t>
                  </a:r>
                  <a:endParaRPr lang="en-US" sz="900" dirty="0">
                    <a:solidFill>
                      <a:schemeClr val="tx2"/>
                    </a:solidFill>
                  </a:endParaRPr>
                </a:p>
              </p:txBody>
            </p:sp>
            <p:sp>
              <p:nvSpPr>
                <p:cNvPr id="220" name="Rectangle 219"/>
                <p:cNvSpPr/>
                <p:nvPr/>
              </p:nvSpPr>
              <p:spPr>
                <a:xfrm>
                  <a:off x="752583" y="1817579"/>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sp>
              <p:nvSpPr>
                <p:cNvPr id="221" name="Rectangle 220"/>
                <p:cNvSpPr/>
                <p:nvPr/>
              </p:nvSpPr>
              <p:spPr>
                <a:xfrm>
                  <a:off x="1096395" y="1814678"/>
                  <a:ext cx="263071" cy="424919"/>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C</a:t>
                  </a:r>
                  <a:endParaRPr lang="en-US" dirty="0"/>
                </a:p>
              </p:txBody>
            </p:sp>
            <p:sp>
              <p:nvSpPr>
                <p:cNvPr id="222" name="Rectangle 221"/>
                <p:cNvSpPr/>
                <p:nvPr/>
              </p:nvSpPr>
              <p:spPr>
                <a:xfrm>
                  <a:off x="743164" y="2566664"/>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cxnSp>
              <p:nvCxnSpPr>
                <p:cNvPr id="223" name="Straight Connector 222"/>
                <p:cNvCxnSpPr>
                  <a:stCxn id="220" idx="2"/>
                  <a:endCxn id="222" idx="0"/>
                </p:cNvCxnSpPr>
                <p:nvPr/>
              </p:nvCxnSpPr>
              <p:spPr>
                <a:xfrm flipH="1">
                  <a:off x="874700" y="2232844"/>
                  <a:ext cx="9419" cy="333820"/>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grpSp>
        </p:grpSp>
        <p:grpSp>
          <p:nvGrpSpPr>
            <p:cNvPr id="225" name="Group 224"/>
            <p:cNvGrpSpPr/>
            <p:nvPr/>
          </p:nvGrpSpPr>
          <p:grpSpPr>
            <a:xfrm>
              <a:off x="6517789" y="1284695"/>
              <a:ext cx="999552" cy="1732215"/>
              <a:chOff x="7633410" y="1284695"/>
              <a:chExt cx="999552" cy="1732215"/>
            </a:xfrm>
          </p:grpSpPr>
          <p:sp>
            <p:nvSpPr>
              <p:cNvPr id="226" name="Shape 561"/>
              <p:cNvSpPr txBox="1"/>
              <p:nvPr/>
            </p:nvSpPr>
            <p:spPr>
              <a:xfrm>
                <a:off x="7633410" y="1284695"/>
                <a:ext cx="999552" cy="1732215"/>
              </a:xfrm>
              <a:prstGeom prst="rect">
                <a:avLst/>
              </a:prstGeom>
              <a:noFill/>
              <a:ln w="19050" cap="rnd">
                <a:solidFill>
                  <a:schemeClr val="lt2"/>
                </a:solidFill>
                <a:prstDash val="solid"/>
                <a:round/>
                <a:headEnd type="none" w="med" len="med"/>
                <a:tailEnd type="none" w="med" len="med"/>
              </a:ln>
            </p:spPr>
            <p:txBody>
              <a:bodyPr lIns="91425" tIns="91425" rIns="91425" bIns="91425" anchor="t" anchorCtr="0">
                <a:normAutofit/>
              </a:bodyPr>
              <a:lstStyle/>
              <a:p>
                <a:pPr marL="0" marR="0" lvl="0" indent="0" algn="ctr" rtl="0">
                  <a:lnSpc>
                    <a:spcPct val="100000"/>
                  </a:lnSpc>
                  <a:spcBef>
                    <a:spcPts val="0"/>
                  </a:spcBef>
                  <a:spcAft>
                    <a:spcPts val="0"/>
                  </a:spcAft>
                  <a:buClr>
                    <a:schemeClr val="dk1"/>
                  </a:buClr>
                  <a:buSzPct val="25000"/>
                  <a:buFont typeface="Arial"/>
                  <a:buNone/>
                </a:pPr>
                <a:r>
                  <a:rPr lang="en-US" sz="1800" b="0" i="0" u="none" strike="noStrike" cap="none" baseline="0" dirty="0">
                    <a:solidFill>
                      <a:srgbClr val="FFFFFF"/>
                    </a:solidFill>
                    <a:latin typeface="Arial"/>
                    <a:ea typeface="Arial"/>
                    <a:cs typeface="Arial"/>
                    <a:sym typeface="Arial"/>
                  </a:rPr>
                  <a:t>Zone </a:t>
                </a:r>
                <a:r>
                  <a:rPr lang="en-US" sz="1800" b="0" i="0" u="none" strike="noStrike" cap="none" baseline="0" dirty="0" smtClean="0">
                    <a:solidFill>
                      <a:srgbClr val="FFFFFF"/>
                    </a:solidFill>
                    <a:latin typeface="Arial"/>
                    <a:ea typeface="Arial"/>
                    <a:cs typeface="Arial"/>
                    <a:sym typeface="Arial"/>
                  </a:rPr>
                  <a:t>1</a:t>
                </a:r>
                <a:endParaRPr lang="en-US" sz="1800" b="0" i="0" u="none" strike="noStrike" cap="none" baseline="0" dirty="0">
                  <a:solidFill>
                    <a:srgbClr val="FFFFFF"/>
                  </a:solidFill>
                  <a:latin typeface="Arial"/>
                  <a:ea typeface="Arial"/>
                  <a:cs typeface="Arial"/>
                  <a:sym typeface="Arial"/>
                </a:endParaRPr>
              </a:p>
            </p:txBody>
          </p:sp>
          <p:grpSp>
            <p:nvGrpSpPr>
              <p:cNvPr id="227" name="Group 226"/>
              <p:cNvGrpSpPr/>
              <p:nvPr/>
            </p:nvGrpSpPr>
            <p:grpSpPr>
              <a:xfrm>
                <a:off x="7710110" y="1850467"/>
                <a:ext cx="388355" cy="424199"/>
                <a:chOff x="240620" y="1409700"/>
                <a:chExt cx="1204912" cy="1656156"/>
              </a:xfrm>
            </p:grpSpPr>
            <p:sp>
              <p:nvSpPr>
                <p:cNvPr id="249" name="Shape 484"/>
                <p:cNvSpPr txBox="1"/>
                <p:nvPr/>
              </p:nvSpPr>
              <p:spPr>
                <a:xfrm>
                  <a:off x="240620"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fontScale="92500" lnSpcReduction="10000"/>
                </a:bodyPr>
                <a:lstStyle/>
                <a:p>
                  <a:pPr marL="0" marR="0" lvl="0" indent="0" algn="ctr" rtl="0">
                    <a:lnSpc>
                      <a:spcPct val="100000"/>
                    </a:lnSpc>
                    <a:spcBef>
                      <a:spcPts val="0"/>
                    </a:spcBef>
                    <a:spcAft>
                      <a:spcPts val="0"/>
                    </a:spcAft>
                    <a:buClr>
                      <a:schemeClr val="dk1"/>
                    </a:buClr>
                    <a:buSzPct val="25000"/>
                    <a:buFont typeface="Source Sans Pro"/>
                    <a:buNone/>
                  </a:pPr>
                  <a:endParaRPr lang="en-US" sz="1800" b="1" i="0" u="none" strike="noStrike" cap="none" baseline="0" dirty="0">
                    <a:solidFill>
                      <a:schemeClr val="dk1"/>
                    </a:solidFill>
                    <a:latin typeface="Source Sans Pro"/>
                    <a:ea typeface="Source Sans Pro"/>
                    <a:cs typeface="Source Sans Pro"/>
                    <a:sym typeface="Source Sans Pro"/>
                  </a:endParaRPr>
                </a:p>
              </p:txBody>
            </p:sp>
            <p:sp>
              <p:nvSpPr>
                <p:cNvPr id="250" name="Rectangle 249"/>
                <p:cNvSpPr/>
                <p:nvPr/>
              </p:nvSpPr>
              <p:spPr>
                <a:xfrm>
                  <a:off x="408214" y="1830078"/>
                  <a:ext cx="263071" cy="398571"/>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solidFill>
                    </a:rPr>
                    <a:t>A</a:t>
                  </a:r>
                  <a:endParaRPr lang="en-US" sz="900" dirty="0">
                    <a:solidFill>
                      <a:schemeClr val="tx2"/>
                    </a:solidFill>
                  </a:endParaRPr>
                </a:p>
              </p:txBody>
            </p:sp>
            <p:sp>
              <p:nvSpPr>
                <p:cNvPr id="251" name="Rectangle 250"/>
                <p:cNvSpPr/>
                <p:nvPr/>
              </p:nvSpPr>
              <p:spPr>
                <a:xfrm>
                  <a:off x="752583" y="1817579"/>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sp>
              <p:nvSpPr>
                <p:cNvPr id="252" name="Rectangle 251"/>
                <p:cNvSpPr/>
                <p:nvPr/>
              </p:nvSpPr>
              <p:spPr>
                <a:xfrm>
                  <a:off x="1096395" y="1814678"/>
                  <a:ext cx="263071" cy="424919"/>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C</a:t>
                  </a:r>
                  <a:endParaRPr lang="en-US" dirty="0"/>
                </a:p>
              </p:txBody>
            </p:sp>
            <p:sp>
              <p:nvSpPr>
                <p:cNvPr id="253" name="Rectangle 252"/>
                <p:cNvSpPr/>
                <p:nvPr/>
              </p:nvSpPr>
              <p:spPr>
                <a:xfrm>
                  <a:off x="743164" y="2566664"/>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cxnSp>
              <p:nvCxnSpPr>
                <p:cNvPr id="254" name="Straight Connector 253"/>
                <p:cNvCxnSpPr>
                  <a:stCxn id="251" idx="2"/>
                  <a:endCxn id="253" idx="0"/>
                </p:cNvCxnSpPr>
                <p:nvPr/>
              </p:nvCxnSpPr>
              <p:spPr>
                <a:xfrm flipH="1">
                  <a:off x="874700" y="2232844"/>
                  <a:ext cx="9419" cy="333820"/>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grpSp>
          <p:grpSp>
            <p:nvGrpSpPr>
              <p:cNvPr id="228" name="Group 227"/>
              <p:cNvGrpSpPr/>
              <p:nvPr/>
            </p:nvGrpSpPr>
            <p:grpSpPr>
              <a:xfrm>
                <a:off x="8193782" y="1850467"/>
                <a:ext cx="388355" cy="424199"/>
                <a:chOff x="240620" y="1409700"/>
                <a:chExt cx="1204912" cy="1656156"/>
              </a:xfrm>
            </p:grpSpPr>
            <p:sp>
              <p:nvSpPr>
                <p:cNvPr id="243" name="Shape 484"/>
                <p:cNvSpPr txBox="1"/>
                <p:nvPr/>
              </p:nvSpPr>
              <p:spPr>
                <a:xfrm>
                  <a:off x="240620"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fontScale="92500" lnSpcReduction="10000"/>
                </a:bodyPr>
                <a:lstStyle/>
                <a:p>
                  <a:pPr marL="0" marR="0" lvl="0" indent="0" algn="ctr" rtl="0">
                    <a:lnSpc>
                      <a:spcPct val="100000"/>
                    </a:lnSpc>
                    <a:spcBef>
                      <a:spcPts val="0"/>
                    </a:spcBef>
                    <a:spcAft>
                      <a:spcPts val="0"/>
                    </a:spcAft>
                    <a:buClr>
                      <a:schemeClr val="dk1"/>
                    </a:buClr>
                    <a:buSzPct val="25000"/>
                    <a:buFont typeface="Source Sans Pro"/>
                    <a:buNone/>
                  </a:pPr>
                  <a:endParaRPr lang="en-US" sz="1800" b="1" i="0" u="none" strike="noStrike" cap="none" baseline="0" dirty="0">
                    <a:solidFill>
                      <a:schemeClr val="dk1"/>
                    </a:solidFill>
                    <a:latin typeface="Source Sans Pro"/>
                    <a:ea typeface="Source Sans Pro"/>
                    <a:cs typeface="Source Sans Pro"/>
                    <a:sym typeface="Source Sans Pro"/>
                  </a:endParaRPr>
                </a:p>
              </p:txBody>
            </p:sp>
            <p:sp>
              <p:nvSpPr>
                <p:cNvPr id="244" name="Rectangle 243"/>
                <p:cNvSpPr/>
                <p:nvPr/>
              </p:nvSpPr>
              <p:spPr>
                <a:xfrm>
                  <a:off x="408214" y="1830078"/>
                  <a:ext cx="263071" cy="398571"/>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solidFill>
                    </a:rPr>
                    <a:t>A</a:t>
                  </a:r>
                  <a:endParaRPr lang="en-US" sz="900" dirty="0">
                    <a:solidFill>
                      <a:schemeClr val="tx2"/>
                    </a:solidFill>
                  </a:endParaRPr>
                </a:p>
              </p:txBody>
            </p:sp>
            <p:sp>
              <p:nvSpPr>
                <p:cNvPr id="245" name="Rectangle 244"/>
                <p:cNvSpPr/>
                <p:nvPr/>
              </p:nvSpPr>
              <p:spPr>
                <a:xfrm>
                  <a:off x="752583" y="1817579"/>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sp>
              <p:nvSpPr>
                <p:cNvPr id="246" name="Rectangle 245"/>
                <p:cNvSpPr/>
                <p:nvPr/>
              </p:nvSpPr>
              <p:spPr>
                <a:xfrm>
                  <a:off x="1096395" y="1814678"/>
                  <a:ext cx="263071" cy="424919"/>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C</a:t>
                  </a:r>
                  <a:endParaRPr lang="en-US" dirty="0"/>
                </a:p>
              </p:txBody>
            </p:sp>
            <p:sp>
              <p:nvSpPr>
                <p:cNvPr id="247" name="Rectangle 246"/>
                <p:cNvSpPr/>
                <p:nvPr/>
              </p:nvSpPr>
              <p:spPr>
                <a:xfrm>
                  <a:off x="743164" y="2566664"/>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cxnSp>
              <p:nvCxnSpPr>
                <p:cNvPr id="248" name="Straight Connector 247"/>
                <p:cNvCxnSpPr>
                  <a:stCxn id="245" idx="2"/>
                  <a:endCxn id="247" idx="0"/>
                </p:cNvCxnSpPr>
                <p:nvPr/>
              </p:nvCxnSpPr>
              <p:spPr>
                <a:xfrm flipH="1">
                  <a:off x="874700" y="2232844"/>
                  <a:ext cx="9419" cy="333820"/>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grpSp>
          <p:grpSp>
            <p:nvGrpSpPr>
              <p:cNvPr id="229" name="Group 228"/>
              <p:cNvGrpSpPr/>
              <p:nvPr/>
            </p:nvGrpSpPr>
            <p:grpSpPr>
              <a:xfrm>
                <a:off x="8192153" y="2417604"/>
                <a:ext cx="388355" cy="424199"/>
                <a:chOff x="240620" y="1409700"/>
                <a:chExt cx="1204912" cy="1656156"/>
              </a:xfrm>
            </p:grpSpPr>
            <p:sp>
              <p:nvSpPr>
                <p:cNvPr id="237" name="Shape 484"/>
                <p:cNvSpPr txBox="1"/>
                <p:nvPr/>
              </p:nvSpPr>
              <p:spPr>
                <a:xfrm>
                  <a:off x="240620"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fontScale="92500" lnSpcReduction="10000"/>
                </a:bodyPr>
                <a:lstStyle/>
                <a:p>
                  <a:pPr marL="0" marR="0" lvl="0" indent="0" algn="ctr" rtl="0">
                    <a:lnSpc>
                      <a:spcPct val="100000"/>
                    </a:lnSpc>
                    <a:spcBef>
                      <a:spcPts val="0"/>
                    </a:spcBef>
                    <a:spcAft>
                      <a:spcPts val="0"/>
                    </a:spcAft>
                    <a:buClr>
                      <a:schemeClr val="dk1"/>
                    </a:buClr>
                    <a:buSzPct val="25000"/>
                    <a:buFont typeface="Source Sans Pro"/>
                    <a:buNone/>
                  </a:pPr>
                  <a:endParaRPr lang="en-US" sz="1800" b="1" i="0" u="none" strike="noStrike" cap="none" baseline="0" dirty="0">
                    <a:solidFill>
                      <a:schemeClr val="dk1"/>
                    </a:solidFill>
                    <a:latin typeface="Source Sans Pro"/>
                    <a:ea typeface="Source Sans Pro"/>
                    <a:cs typeface="Source Sans Pro"/>
                    <a:sym typeface="Source Sans Pro"/>
                  </a:endParaRPr>
                </a:p>
              </p:txBody>
            </p:sp>
            <p:sp>
              <p:nvSpPr>
                <p:cNvPr id="238" name="Rectangle 237"/>
                <p:cNvSpPr/>
                <p:nvPr/>
              </p:nvSpPr>
              <p:spPr>
                <a:xfrm>
                  <a:off x="408214" y="1830078"/>
                  <a:ext cx="263071" cy="398571"/>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solidFill>
                    </a:rPr>
                    <a:t>A</a:t>
                  </a:r>
                  <a:endParaRPr lang="en-US" sz="900" dirty="0">
                    <a:solidFill>
                      <a:schemeClr val="tx2"/>
                    </a:solidFill>
                  </a:endParaRPr>
                </a:p>
              </p:txBody>
            </p:sp>
            <p:sp>
              <p:nvSpPr>
                <p:cNvPr id="239" name="Rectangle 238"/>
                <p:cNvSpPr/>
                <p:nvPr/>
              </p:nvSpPr>
              <p:spPr>
                <a:xfrm>
                  <a:off x="752583" y="1817579"/>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sp>
              <p:nvSpPr>
                <p:cNvPr id="240" name="Rectangle 239"/>
                <p:cNvSpPr/>
                <p:nvPr/>
              </p:nvSpPr>
              <p:spPr>
                <a:xfrm>
                  <a:off x="1096395" y="1814678"/>
                  <a:ext cx="263071" cy="424919"/>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C</a:t>
                  </a:r>
                  <a:endParaRPr lang="en-US" dirty="0"/>
                </a:p>
              </p:txBody>
            </p:sp>
            <p:sp>
              <p:nvSpPr>
                <p:cNvPr id="241" name="Rectangle 240"/>
                <p:cNvSpPr/>
                <p:nvPr/>
              </p:nvSpPr>
              <p:spPr>
                <a:xfrm>
                  <a:off x="743164" y="2566664"/>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cxnSp>
              <p:nvCxnSpPr>
                <p:cNvPr id="242" name="Straight Connector 241"/>
                <p:cNvCxnSpPr>
                  <a:stCxn id="239" idx="2"/>
                  <a:endCxn id="241" idx="0"/>
                </p:cNvCxnSpPr>
                <p:nvPr/>
              </p:nvCxnSpPr>
              <p:spPr>
                <a:xfrm flipH="1">
                  <a:off x="874700" y="2232844"/>
                  <a:ext cx="9419" cy="333820"/>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grpSp>
          <p:grpSp>
            <p:nvGrpSpPr>
              <p:cNvPr id="230" name="Group 229"/>
              <p:cNvGrpSpPr/>
              <p:nvPr/>
            </p:nvGrpSpPr>
            <p:grpSpPr>
              <a:xfrm>
                <a:off x="7717356" y="2418344"/>
                <a:ext cx="388355" cy="424199"/>
                <a:chOff x="240620" y="1409700"/>
                <a:chExt cx="1204912" cy="1656156"/>
              </a:xfrm>
            </p:grpSpPr>
            <p:sp>
              <p:nvSpPr>
                <p:cNvPr id="231" name="Shape 484"/>
                <p:cNvSpPr txBox="1"/>
                <p:nvPr/>
              </p:nvSpPr>
              <p:spPr>
                <a:xfrm>
                  <a:off x="240620"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fontScale="92500" lnSpcReduction="10000"/>
                </a:bodyPr>
                <a:lstStyle/>
                <a:p>
                  <a:pPr marL="0" marR="0" lvl="0" indent="0" algn="ctr" rtl="0">
                    <a:lnSpc>
                      <a:spcPct val="100000"/>
                    </a:lnSpc>
                    <a:spcBef>
                      <a:spcPts val="0"/>
                    </a:spcBef>
                    <a:spcAft>
                      <a:spcPts val="0"/>
                    </a:spcAft>
                    <a:buClr>
                      <a:schemeClr val="dk1"/>
                    </a:buClr>
                    <a:buSzPct val="25000"/>
                    <a:buFont typeface="Source Sans Pro"/>
                    <a:buNone/>
                  </a:pPr>
                  <a:endParaRPr lang="en-US" sz="1800" b="1" i="0" u="none" strike="noStrike" cap="none" baseline="0" dirty="0">
                    <a:solidFill>
                      <a:schemeClr val="dk1"/>
                    </a:solidFill>
                    <a:latin typeface="Source Sans Pro"/>
                    <a:ea typeface="Source Sans Pro"/>
                    <a:cs typeface="Source Sans Pro"/>
                    <a:sym typeface="Source Sans Pro"/>
                  </a:endParaRPr>
                </a:p>
              </p:txBody>
            </p:sp>
            <p:sp>
              <p:nvSpPr>
                <p:cNvPr id="232" name="Rectangle 231"/>
                <p:cNvSpPr/>
                <p:nvPr/>
              </p:nvSpPr>
              <p:spPr>
                <a:xfrm>
                  <a:off x="408214" y="1830078"/>
                  <a:ext cx="263071" cy="398571"/>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solidFill>
                    </a:rPr>
                    <a:t>A</a:t>
                  </a:r>
                  <a:endParaRPr lang="en-US" sz="900" dirty="0">
                    <a:solidFill>
                      <a:schemeClr val="tx2"/>
                    </a:solidFill>
                  </a:endParaRPr>
                </a:p>
              </p:txBody>
            </p:sp>
            <p:sp>
              <p:nvSpPr>
                <p:cNvPr id="233" name="Rectangle 232"/>
                <p:cNvSpPr/>
                <p:nvPr/>
              </p:nvSpPr>
              <p:spPr>
                <a:xfrm>
                  <a:off x="752583" y="1817579"/>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sp>
              <p:nvSpPr>
                <p:cNvPr id="234" name="Rectangle 233"/>
                <p:cNvSpPr/>
                <p:nvPr/>
              </p:nvSpPr>
              <p:spPr>
                <a:xfrm>
                  <a:off x="1096395" y="1814678"/>
                  <a:ext cx="263071" cy="424919"/>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C</a:t>
                  </a:r>
                  <a:endParaRPr lang="en-US" dirty="0"/>
                </a:p>
              </p:txBody>
            </p:sp>
            <p:sp>
              <p:nvSpPr>
                <p:cNvPr id="235" name="Rectangle 234"/>
                <p:cNvSpPr/>
                <p:nvPr/>
              </p:nvSpPr>
              <p:spPr>
                <a:xfrm>
                  <a:off x="743164" y="2566664"/>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cxnSp>
              <p:nvCxnSpPr>
                <p:cNvPr id="236" name="Straight Connector 235"/>
                <p:cNvCxnSpPr>
                  <a:stCxn id="233" idx="2"/>
                  <a:endCxn id="235" idx="0"/>
                </p:cNvCxnSpPr>
                <p:nvPr/>
              </p:nvCxnSpPr>
              <p:spPr>
                <a:xfrm flipH="1">
                  <a:off x="874700" y="2232844"/>
                  <a:ext cx="9419" cy="333820"/>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grpSp>
        </p:grpSp>
        <p:sp>
          <p:nvSpPr>
            <p:cNvPr id="599" name="Shape 599"/>
            <p:cNvSpPr/>
            <p:nvPr/>
          </p:nvSpPr>
          <p:spPr>
            <a:xfrm>
              <a:off x="6614877" y="1850467"/>
              <a:ext cx="822270" cy="1076746"/>
            </a:xfrm>
            <a:custGeom>
              <a:avLst/>
              <a:gdLst/>
              <a:ahLst/>
              <a:cxnLst/>
              <a:rect l="0" t="0" r="0" b="0"/>
              <a:pathLst>
                <a:path w="975785" h="1546006" extrusionOk="0">
                  <a:moveTo>
                    <a:pt x="0" y="109589"/>
                  </a:moveTo>
                  <a:lnTo>
                    <a:pt x="203950" y="0"/>
                  </a:lnTo>
                  <a:lnTo>
                    <a:pt x="487893" y="528429"/>
                  </a:lnTo>
                  <a:lnTo>
                    <a:pt x="771835" y="0"/>
                  </a:lnTo>
                  <a:lnTo>
                    <a:pt x="975785" y="109589"/>
                  </a:lnTo>
                  <a:lnTo>
                    <a:pt x="619311" y="773003"/>
                  </a:lnTo>
                  <a:lnTo>
                    <a:pt x="975785" y="1436417"/>
                  </a:lnTo>
                  <a:lnTo>
                    <a:pt x="771835" y="1546006"/>
                  </a:lnTo>
                  <a:lnTo>
                    <a:pt x="487893" y="1017577"/>
                  </a:lnTo>
                  <a:lnTo>
                    <a:pt x="203950" y="1546006"/>
                  </a:lnTo>
                  <a:lnTo>
                    <a:pt x="0" y="1436417"/>
                  </a:lnTo>
                  <a:lnTo>
                    <a:pt x="356474" y="773003"/>
                  </a:lnTo>
                  <a:lnTo>
                    <a:pt x="0" y="109589"/>
                  </a:lnTo>
                  <a:close/>
                </a:path>
              </a:pathLst>
            </a:custGeom>
            <a:solidFill>
              <a:srgbClr val="CC0000"/>
            </a:solidFill>
            <a:ln w="19050" cap="flat">
              <a:solidFill>
                <a:srgbClr val="CC0000"/>
              </a:solidFill>
              <a:prstDash val="solid"/>
              <a:round/>
              <a:headEnd type="none" w="med" len="med"/>
              <a:tailEnd type="none" w="med" len="med"/>
            </a:ln>
          </p:spPr>
          <p:txBody>
            <a:bodyPr lIns="91425" tIns="91425" rIns="91425" bIns="91425" anchor="t" anchorCtr="0">
              <a:normAutofit fontScale="25000" lnSpcReduction="20000"/>
            </a:bodyPr>
            <a:lstStyle/>
            <a:p>
              <a:pPr marL="0" marR="0" lvl="0" indent="0" algn="l" rtl="0">
                <a:lnSpc>
                  <a:spcPct val="100000"/>
                </a:lnSpc>
                <a:spcBef>
                  <a:spcPts val="0"/>
                </a:spcBef>
                <a:spcAft>
                  <a:spcPts val="0"/>
                </a:spcAft>
                <a:buNone/>
              </a:pPr>
              <a:endParaRPr sz="2400" b="0" i="0" u="none" strike="noStrike" cap="none" baseline="0" dirty="0">
                <a:solidFill>
                  <a:schemeClr val="dk1"/>
                </a:solidFill>
                <a:latin typeface="Arial"/>
                <a:ea typeface="Arial"/>
                <a:cs typeface="Arial"/>
                <a:sym typeface="Arial"/>
              </a:endParaRPr>
            </a:p>
          </p:txBody>
        </p:sp>
      </p:grpSp>
      <p:sp>
        <p:nvSpPr>
          <p:cNvPr id="490" name="Shape 490"/>
          <p:cNvSpPr txBox="1"/>
          <p:nvPr/>
        </p:nvSpPr>
        <p:spPr>
          <a:xfrm>
            <a:off x="2178549" y="2312279"/>
            <a:ext cx="533808" cy="578112"/>
          </a:xfrm>
          <a:prstGeom prst="rect">
            <a:avLst/>
          </a:prstGeom>
          <a:noFill/>
          <a:ln w="19050" cap="rnd">
            <a:solidFill>
              <a:schemeClr val="bg1">
                <a:lumMod val="75000"/>
              </a:schemeClr>
            </a:solidFill>
            <a:prstDash val="sysDash"/>
            <a:round/>
            <a:headEnd type="none" w="med" len="med"/>
            <a:tailEnd type="none" w="med" len="med"/>
          </a:ln>
        </p:spPr>
        <p:txBody>
          <a:bodyPr lIns="91425" tIns="91425" rIns="91425" bIns="91425" anchor="b" anchorCtr="0">
            <a:normAutofit/>
          </a:bodyPr>
          <a:lstStyle/>
          <a:p>
            <a:pPr marL="0" marR="0" lvl="0" indent="0" rtl="0">
              <a:lnSpc>
                <a:spcPct val="100000"/>
              </a:lnSpc>
              <a:spcBef>
                <a:spcPts val="0"/>
              </a:spcBef>
              <a:spcAft>
                <a:spcPts val="0"/>
              </a:spcAft>
              <a:buClr>
                <a:schemeClr val="dk1"/>
              </a:buClr>
              <a:buSzPct val="25000"/>
              <a:buFont typeface="Source Sans Pro"/>
              <a:buNone/>
            </a:pPr>
            <a:r>
              <a:rPr lang="en-US" sz="900" b="0" i="0" u="none" strike="noStrike" cap="none" baseline="0" dirty="0" smtClean="0">
                <a:solidFill>
                  <a:schemeClr val="bg1"/>
                </a:solidFill>
                <a:latin typeface="Source Sans Pro"/>
                <a:ea typeface="Source Sans Pro"/>
                <a:cs typeface="Source Sans Pro"/>
                <a:sym typeface="Source Sans Pro"/>
              </a:rPr>
              <a:t>VM1</a:t>
            </a:r>
            <a:endParaRPr lang="en-US" sz="900" b="0" i="0" u="none" strike="noStrike" cap="none" baseline="0" dirty="0">
              <a:solidFill>
                <a:schemeClr val="bg1"/>
              </a:solidFill>
              <a:latin typeface="Source Sans Pro"/>
              <a:ea typeface="Source Sans Pro"/>
              <a:cs typeface="Source Sans Pro"/>
              <a:sym typeface="Source Sans Pro"/>
            </a:endParaRPr>
          </a:p>
        </p:txBody>
      </p:sp>
      <p:sp>
        <p:nvSpPr>
          <p:cNvPr id="153" name="Shape 490"/>
          <p:cNvSpPr txBox="1"/>
          <p:nvPr/>
        </p:nvSpPr>
        <p:spPr>
          <a:xfrm>
            <a:off x="2775858" y="2316886"/>
            <a:ext cx="534786" cy="578112"/>
          </a:xfrm>
          <a:prstGeom prst="rect">
            <a:avLst/>
          </a:prstGeom>
          <a:noFill/>
          <a:ln w="19050" cap="rnd">
            <a:solidFill>
              <a:schemeClr val="bg1">
                <a:lumMod val="75000"/>
              </a:schemeClr>
            </a:solidFill>
            <a:prstDash val="sysDash"/>
            <a:round/>
            <a:headEnd type="none" w="med" len="med"/>
            <a:tailEnd type="none" w="med" len="med"/>
          </a:ln>
        </p:spPr>
        <p:txBody>
          <a:bodyPr lIns="91425" tIns="91425" rIns="91425" bIns="91425" anchor="b" anchorCtr="0">
            <a:normAutofit/>
          </a:bodyPr>
          <a:lstStyle/>
          <a:p>
            <a:pPr marL="0" marR="0" lvl="0" indent="0" rtl="0">
              <a:lnSpc>
                <a:spcPct val="100000"/>
              </a:lnSpc>
              <a:spcBef>
                <a:spcPts val="0"/>
              </a:spcBef>
              <a:spcAft>
                <a:spcPts val="0"/>
              </a:spcAft>
              <a:buClr>
                <a:schemeClr val="dk1"/>
              </a:buClr>
              <a:buSzPct val="25000"/>
              <a:buFont typeface="Source Sans Pro"/>
              <a:buNone/>
            </a:pPr>
            <a:r>
              <a:rPr lang="en-US" sz="900" b="0" i="0" u="none" strike="noStrike" cap="none" baseline="0" dirty="0" smtClean="0">
                <a:solidFill>
                  <a:schemeClr val="bg1"/>
                </a:solidFill>
                <a:latin typeface="Source Sans Pro"/>
                <a:ea typeface="Source Sans Pro"/>
                <a:cs typeface="Source Sans Pro"/>
                <a:sym typeface="Source Sans Pro"/>
              </a:rPr>
              <a:t>VM2</a:t>
            </a:r>
            <a:endParaRPr lang="en-US" sz="900" b="0" i="0" u="none" strike="noStrike" cap="none" baseline="0" dirty="0">
              <a:solidFill>
                <a:schemeClr val="bg1"/>
              </a:solidFill>
              <a:latin typeface="Source Sans Pro"/>
              <a:ea typeface="Source Sans Pro"/>
              <a:cs typeface="Source Sans Pro"/>
              <a:sym typeface="Source Sans Pro"/>
            </a:endParaRPr>
          </a:p>
        </p:txBody>
      </p:sp>
      <p:grpSp>
        <p:nvGrpSpPr>
          <p:cNvPr id="2" name="Group 1"/>
          <p:cNvGrpSpPr/>
          <p:nvPr/>
        </p:nvGrpSpPr>
        <p:grpSpPr>
          <a:xfrm>
            <a:off x="4061068" y="607202"/>
            <a:ext cx="1943598" cy="3980814"/>
            <a:chOff x="4061068" y="607202"/>
            <a:chExt cx="1943598" cy="3980814"/>
          </a:xfrm>
        </p:grpSpPr>
        <p:sp>
          <p:nvSpPr>
            <p:cNvPr id="519" name="Shape 519"/>
            <p:cNvSpPr txBox="1"/>
            <p:nvPr/>
          </p:nvSpPr>
          <p:spPr>
            <a:xfrm>
              <a:off x="4497368" y="2155067"/>
              <a:ext cx="1300162" cy="709612"/>
            </a:xfrm>
            <a:prstGeom prst="rect">
              <a:avLst/>
            </a:prstGeom>
            <a:noFill/>
            <a:ln>
              <a:noFill/>
            </a:ln>
          </p:spPr>
          <p:txBody>
            <a:bodyPr lIns="91425" tIns="91425" rIns="91425" bIns="91425" anchor="t" anchorCtr="0">
              <a:normAutofit lnSpcReduction="10000"/>
            </a:bodyPr>
            <a:lstStyle/>
            <a:p>
              <a:pPr marL="0" marR="0" lvl="0" indent="0" algn="l" rtl="0">
                <a:lnSpc>
                  <a:spcPct val="100000"/>
                </a:lnSpc>
                <a:spcBef>
                  <a:spcPts val="0"/>
                </a:spcBef>
                <a:spcAft>
                  <a:spcPts val="0"/>
                </a:spcAft>
                <a:buClr>
                  <a:schemeClr val="dk1"/>
                </a:buClr>
                <a:buSzPct val="25000"/>
                <a:buFont typeface="Source Sans Pro"/>
                <a:buNone/>
              </a:pPr>
              <a:r>
                <a:rPr lang="en-US" sz="1200" b="1" i="0" u="none" strike="noStrike" cap="none" baseline="0" dirty="0">
                  <a:solidFill>
                    <a:schemeClr val="dk1"/>
                  </a:solidFill>
                  <a:latin typeface="Source Sans Pro"/>
                  <a:ea typeface="Source Sans Pro"/>
                  <a:cs typeface="Source Sans Pro"/>
                  <a:sym typeface="Source Sans Pro"/>
                </a:rPr>
                <a:t>3. </a:t>
              </a:r>
              <a:r>
                <a:rPr lang="en-US" sz="1200" b="0" i="0" u="none" strike="noStrike" cap="none" baseline="0" dirty="0" err="1">
                  <a:solidFill>
                    <a:schemeClr val="dk1"/>
                  </a:solidFill>
                  <a:latin typeface="Source Sans Pro"/>
                  <a:ea typeface="Source Sans Pro"/>
                  <a:cs typeface="Source Sans Pro"/>
                  <a:sym typeface="Source Sans Pro"/>
                </a:rPr>
                <a:t>Resurrector</a:t>
              </a:r>
              <a:r>
                <a:rPr lang="en-US" sz="1200" b="0" i="0" u="none" strike="noStrike" cap="none" baseline="0" dirty="0">
                  <a:solidFill>
                    <a:schemeClr val="dk1"/>
                  </a:solidFill>
                  <a:latin typeface="Source Sans Pro"/>
                  <a:ea typeface="Source Sans Pro"/>
                  <a:cs typeface="Source Sans Pro"/>
                  <a:sym typeface="Source Sans Pro"/>
                </a:rPr>
                <a:t> restarts failed VMs</a:t>
              </a:r>
            </a:p>
          </p:txBody>
        </p:sp>
        <p:sp>
          <p:nvSpPr>
            <p:cNvPr id="131" name="Pentagon 130"/>
            <p:cNvSpPr/>
            <p:nvPr/>
          </p:nvSpPr>
          <p:spPr>
            <a:xfrm>
              <a:off x="4275599" y="4078129"/>
              <a:ext cx="1282728" cy="509887"/>
            </a:xfrm>
            <a:prstGeom prst="homePlate">
              <a:avLst/>
            </a:prstGeom>
          </p:spPr>
          <p:style>
            <a:lnRef idx="1">
              <a:schemeClr val="accent1"/>
            </a:lnRef>
            <a:fillRef idx="3">
              <a:schemeClr val="accent1"/>
            </a:fillRef>
            <a:effectRef idx="2">
              <a:schemeClr val="accent1"/>
            </a:effectRef>
            <a:fontRef idx="minor">
              <a:schemeClr val="lt1"/>
            </a:fontRef>
          </p:style>
          <p:txBody>
            <a:bodyPr rtlCol="0" anchor="ctr"/>
            <a:lstStyle/>
            <a:p>
              <a:pPr lvl="0" algn="ctr"/>
              <a:r>
                <a:rPr lang="en-US" dirty="0" smtClean="0">
                  <a:solidFill>
                    <a:srgbClr val="292929"/>
                  </a:solidFill>
                </a:rPr>
                <a:t>VM Fail</a:t>
              </a:r>
              <a:endParaRPr lang="en-US" dirty="0">
                <a:solidFill>
                  <a:srgbClr val="292929"/>
                </a:solidFill>
              </a:endParaRPr>
            </a:p>
          </p:txBody>
        </p:sp>
        <p:grpSp>
          <p:nvGrpSpPr>
            <p:cNvPr id="166" name="Group 165"/>
            <p:cNvGrpSpPr/>
            <p:nvPr/>
          </p:nvGrpSpPr>
          <p:grpSpPr>
            <a:xfrm>
              <a:off x="4061068" y="1207116"/>
              <a:ext cx="1943598" cy="1792030"/>
              <a:chOff x="258762" y="1409700"/>
              <a:chExt cx="1204912" cy="1656156"/>
            </a:xfrm>
          </p:grpSpPr>
          <p:sp>
            <p:nvSpPr>
              <p:cNvPr id="167" name="Shape 484"/>
              <p:cNvSpPr txBox="1"/>
              <p:nvPr/>
            </p:nvSpPr>
            <p:spPr>
              <a:xfrm>
                <a:off x="258762"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a:bodyPr>
              <a:lstStyle/>
              <a:p>
                <a:pPr marL="0" marR="0" lvl="0" indent="0" algn="ctr" rtl="0">
                  <a:lnSpc>
                    <a:spcPct val="100000"/>
                  </a:lnSpc>
                  <a:spcBef>
                    <a:spcPts val="0"/>
                  </a:spcBef>
                  <a:spcAft>
                    <a:spcPts val="0"/>
                  </a:spcAft>
                  <a:buClr>
                    <a:schemeClr val="dk1"/>
                  </a:buClr>
                  <a:buSzPct val="25000"/>
                  <a:buFont typeface="Source Sans Pro"/>
                  <a:buNone/>
                </a:pPr>
                <a:r>
                  <a:rPr lang="en-US" sz="1800" b="1" i="0" u="none" strike="noStrike" cap="none" baseline="0" dirty="0" smtClean="0">
                    <a:solidFill>
                      <a:schemeClr val="dk1"/>
                    </a:solidFill>
                    <a:latin typeface="Source Sans Pro"/>
                    <a:ea typeface="Source Sans Pro"/>
                    <a:cs typeface="Source Sans Pro"/>
                    <a:sym typeface="Source Sans Pro"/>
                  </a:rPr>
                  <a:t>PCF</a:t>
                </a:r>
                <a:endParaRPr lang="en-US" sz="1800" b="1" i="0" u="none" strike="noStrike" cap="none" baseline="0" dirty="0">
                  <a:solidFill>
                    <a:schemeClr val="dk1"/>
                  </a:solidFill>
                  <a:latin typeface="Source Sans Pro"/>
                  <a:ea typeface="Source Sans Pro"/>
                  <a:cs typeface="Source Sans Pro"/>
                  <a:sym typeface="Source Sans Pro"/>
                </a:endParaRPr>
              </a:p>
            </p:txBody>
          </p:sp>
          <p:sp>
            <p:nvSpPr>
              <p:cNvPr id="168" name="Rectangle 167"/>
              <p:cNvSpPr/>
              <p:nvPr/>
            </p:nvSpPr>
            <p:spPr>
              <a:xfrm>
                <a:off x="315414" y="1849913"/>
                <a:ext cx="343812" cy="296449"/>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solidFill>
                      <a:schemeClr val="tx2"/>
                    </a:solidFill>
                  </a:rPr>
                  <a:t>A</a:t>
                </a:r>
              </a:p>
            </p:txBody>
          </p:sp>
          <p:sp>
            <p:nvSpPr>
              <p:cNvPr id="169" name="Rectangle 168"/>
              <p:cNvSpPr/>
              <p:nvPr/>
            </p:nvSpPr>
            <p:spPr>
              <a:xfrm>
                <a:off x="677925" y="1841692"/>
                <a:ext cx="343812" cy="3088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sp>
            <p:nvSpPr>
              <p:cNvPr id="170" name="Rectangle 169"/>
              <p:cNvSpPr/>
              <p:nvPr/>
            </p:nvSpPr>
            <p:spPr>
              <a:xfrm>
                <a:off x="1048950" y="1841265"/>
                <a:ext cx="343812" cy="316046"/>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C</a:t>
                </a:r>
                <a:endParaRPr lang="en-US" dirty="0"/>
              </a:p>
            </p:txBody>
          </p:sp>
        </p:grpSp>
        <p:sp>
          <p:nvSpPr>
            <p:cNvPr id="171" name="Shape 490"/>
            <p:cNvSpPr txBox="1"/>
            <p:nvPr/>
          </p:nvSpPr>
          <p:spPr>
            <a:xfrm>
              <a:off x="4126470" y="2082499"/>
              <a:ext cx="533808" cy="834470"/>
            </a:xfrm>
            <a:prstGeom prst="rect">
              <a:avLst/>
            </a:prstGeom>
            <a:noFill/>
            <a:ln w="19050" cap="rnd">
              <a:solidFill>
                <a:schemeClr val="bg1">
                  <a:lumMod val="75000"/>
                </a:schemeClr>
              </a:solidFill>
              <a:prstDash val="sysDash"/>
              <a:round/>
              <a:headEnd type="none" w="med" len="med"/>
              <a:tailEnd type="none" w="med" len="med"/>
            </a:ln>
          </p:spPr>
          <p:txBody>
            <a:bodyPr lIns="91425" tIns="91425" rIns="91425" bIns="91425" anchor="t" anchorCtr="0">
              <a:normAutofit/>
            </a:bodyPr>
            <a:lstStyle/>
            <a:p>
              <a:pPr marL="0" marR="0" lvl="0" indent="0" rtl="0">
                <a:lnSpc>
                  <a:spcPct val="100000"/>
                </a:lnSpc>
                <a:spcBef>
                  <a:spcPts val="0"/>
                </a:spcBef>
                <a:spcAft>
                  <a:spcPts val="0"/>
                </a:spcAft>
                <a:buClr>
                  <a:schemeClr val="dk1"/>
                </a:buClr>
                <a:buSzPct val="25000"/>
                <a:buFont typeface="Source Sans Pro"/>
                <a:buNone/>
              </a:pPr>
              <a:r>
                <a:rPr lang="en-US" sz="900" b="0" i="0" u="none" strike="noStrike" cap="none" baseline="0" dirty="0" smtClean="0">
                  <a:solidFill>
                    <a:schemeClr val="bg1"/>
                  </a:solidFill>
                  <a:latin typeface="Source Sans Pro"/>
                  <a:ea typeface="Source Sans Pro"/>
                  <a:cs typeface="Source Sans Pro"/>
                  <a:sym typeface="Source Sans Pro"/>
                </a:rPr>
                <a:t>VM1</a:t>
              </a:r>
              <a:endParaRPr lang="en-US" sz="900" b="0" i="0" u="none" strike="noStrike" cap="none" baseline="0" dirty="0">
                <a:solidFill>
                  <a:schemeClr val="bg1"/>
                </a:solidFill>
                <a:latin typeface="Source Sans Pro"/>
                <a:ea typeface="Source Sans Pro"/>
                <a:cs typeface="Source Sans Pro"/>
                <a:sym typeface="Source Sans Pro"/>
              </a:endParaRPr>
            </a:p>
          </p:txBody>
        </p:sp>
        <p:sp>
          <p:nvSpPr>
            <p:cNvPr id="172" name="Shape 490"/>
            <p:cNvSpPr txBox="1"/>
            <p:nvPr/>
          </p:nvSpPr>
          <p:spPr>
            <a:xfrm>
              <a:off x="4723779" y="2082499"/>
              <a:ext cx="534786" cy="834470"/>
            </a:xfrm>
            <a:prstGeom prst="rect">
              <a:avLst/>
            </a:prstGeom>
            <a:noFill/>
            <a:ln w="19050" cap="rnd">
              <a:solidFill>
                <a:schemeClr val="bg1">
                  <a:lumMod val="75000"/>
                </a:schemeClr>
              </a:solidFill>
              <a:prstDash val="sysDash"/>
              <a:round/>
              <a:headEnd type="none" w="med" len="med"/>
              <a:tailEnd type="none" w="med" len="med"/>
            </a:ln>
          </p:spPr>
          <p:txBody>
            <a:bodyPr lIns="91425" tIns="91425" rIns="91425" bIns="91425" anchor="t" anchorCtr="0">
              <a:normAutofit/>
            </a:bodyPr>
            <a:lstStyle/>
            <a:p>
              <a:pPr marL="0" marR="0" lvl="0" indent="0" rtl="0">
                <a:lnSpc>
                  <a:spcPct val="100000"/>
                </a:lnSpc>
                <a:spcBef>
                  <a:spcPts val="0"/>
                </a:spcBef>
                <a:spcAft>
                  <a:spcPts val="0"/>
                </a:spcAft>
                <a:buClr>
                  <a:schemeClr val="dk1"/>
                </a:buClr>
                <a:buSzPct val="25000"/>
                <a:buFont typeface="Source Sans Pro"/>
                <a:buNone/>
              </a:pPr>
              <a:r>
                <a:rPr lang="en-US" sz="900" b="0" i="0" u="none" strike="noStrike" cap="none" baseline="0" dirty="0" smtClean="0">
                  <a:solidFill>
                    <a:schemeClr val="bg1"/>
                  </a:solidFill>
                  <a:latin typeface="Source Sans Pro"/>
                  <a:ea typeface="Source Sans Pro"/>
                  <a:cs typeface="Source Sans Pro"/>
                  <a:sym typeface="Source Sans Pro"/>
                </a:rPr>
                <a:t>VM2</a:t>
              </a:r>
              <a:endParaRPr lang="en-US" sz="900" b="0" i="0" u="none" strike="noStrike" cap="none" baseline="0" dirty="0">
                <a:solidFill>
                  <a:schemeClr val="bg1"/>
                </a:solidFill>
                <a:latin typeface="Source Sans Pro"/>
                <a:ea typeface="Source Sans Pro"/>
                <a:cs typeface="Source Sans Pro"/>
                <a:sym typeface="Source Sans Pro"/>
              </a:endParaRPr>
            </a:p>
          </p:txBody>
        </p:sp>
        <p:sp>
          <p:nvSpPr>
            <p:cNvPr id="173" name="Rectangle 172"/>
            <p:cNvSpPr/>
            <p:nvPr/>
          </p:nvSpPr>
          <p:spPr>
            <a:xfrm>
              <a:off x="4130703" y="2667816"/>
              <a:ext cx="507827" cy="226498"/>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smtClean="0">
                  <a:solidFill>
                    <a:schemeClr val="tx2"/>
                  </a:solidFill>
                </a:rPr>
                <a:t>OS,</a:t>
              </a:r>
            </a:p>
            <a:p>
              <a:pPr algn="ctr"/>
              <a:r>
                <a:rPr lang="en-US" sz="800" dirty="0" smtClean="0">
                  <a:solidFill>
                    <a:schemeClr val="tx2"/>
                  </a:solidFill>
                </a:rPr>
                <a:t>Mware</a:t>
              </a:r>
              <a:endParaRPr lang="en-US" sz="800" dirty="0">
                <a:solidFill>
                  <a:schemeClr val="tx2"/>
                </a:solidFill>
              </a:endParaRPr>
            </a:p>
          </p:txBody>
        </p:sp>
        <p:sp>
          <p:nvSpPr>
            <p:cNvPr id="176" name="Shape 482"/>
            <p:cNvSpPr txBox="1"/>
            <p:nvPr/>
          </p:nvSpPr>
          <p:spPr>
            <a:xfrm>
              <a:off x="4198321" y="3242592"/>
              <a:ext cx="1502960" cy="768564"/>
            </a:xfrm>
            <a:prstGeom prst="rect">
              <a:avLst/>
            </a:prstGeom>
            <a:noFill/>
            <a:ln>
              <a:solidFill>
                <a:schemeClr val="tx1">
                  <a:lumMod val="60000"/>
                  <a:lumOff val="40000"/>
                </a:schemeClr>
              </a:solidFill>
            </a:ln>
          </p:spPr>
          <p:txBody>
            <a:bodyPr lIns="91425" tIns="91425" rIns="91425" bIns="91425" anchor="t" anchorCtr="0">
              <a:normAutofit fontScale="77500" lnSpcReduction="20000"/>
            </a:bodyPr>
            <a:lstStyle/>
            <a:p>
              <a:pPr marL="0" marR="0" lvl="0" indent="0" algn="l" rtl="0">
                <a:lnSpc>
                  <a:spcPct val="100000"/>
                </a:lnSpc>
                <a:spcBef>
                  <a:spcPts val="0"/>
                </a:spcBef>
                <a:spcAft>
                  <a:spcPts val="0"/>
                </a:spcAft>
                <a:buClr>
                  <a:schemeClr val="dk1"/>
                </a:buClr>
                <a:buSzPct val="25000"/>
                <a:buFont typeface="Source Sans Pro"/>
                <a:buNone/>
              </a:pPr>
              <a:r>
                <a:rPr lang="en-US" sz="1200" dirty="0" smtClean="0">
                  <a:solidFill>
                    <a:srgbClr val="FFFFFF"/>
                  </a:solidFill>
                  <a:latin typeface="Source Sans Pro"/>
                  <a:ea typeface="Source Sans Pro"/>
                  <a:cs typeface="Source Sans Pro"/>
                  <a:sym typeface="Source Sans Pro"/>
                </a:rPr>
                <a:t>If an </a:t>
              </a:r>
              <a:r>
                <a:rPr lang="en-US" sz="1200" b="1" dirty="0" smtClean="0">
                  <a:solidFill>
                    <a:srgbClr val="FFFFFF"/>
                  </a:solidFill>
                  <a:latin typeface="Source Sans Pro"/>
                  <a:ea typeface="Source Sans Pro"/>
                  <a:cs typeface="Source Sans Pro"/>
                  <a:sym typeface="Source Sans Pro"/>
                </a:rPr>
                <a:t>OS or network failure occurs</a:t>
              </a:r>
              <a:r>
                <a:rPr lang="en-US" sz="1200" dirty="0" smtClean="0">
                  <a:solidFill>
                    <a:srgbClr val="FFFFFF"/>
                  </a:solidFill>
                  <a:latin typeface="Source Sans Pro"/>
                  <a:ea typeface="Source Sans Pro"/>
                  <a:cs typeface="Source Sans Pro"/>
                  <a:sym typeface="Source Sans Pro"/>
                </a:rPr>
                <a:t> </a:t>
              </a:r>
              <a:r>
                <a:rPr lang="en-US" sz="1200" b="0" i="0" u="none" strike="noStrike" cap="none" baseline="0" dirty="0" smtClean="0">
                  <a:solidFill>
                    <a:srgbClr val="FFFFFF"/>
                  </a:solidFill>
                  <a:latin typeface="Source Sans Pro"/>
                  <a:ea typeface="Source Sans Pro"/>
                  <a:cs typeface="Source Sans Pro"/>
                  <a:sym typeface="Source Sans Pro"/>
                </a:rPr>
                <a:t>PCF</a:t>
              </a:r>
              <a:r>
                <a:rPr lang="en-US" sz="1200" b="0" i="0" u="none" strike="noStrike" cap="none" dirty="0" smtClean="0">
                  <a:solidFill>
                    <a:srgbClr val="FFFFFF"/>
                  </a:solidFill>
                  <a:latin typeface="Source Sans Pro"/>
                  <a:ea typeface="Source Sans Pro"/>
                  <a:cs typeface="Source Sans Pro"/>
                  <a:sym typeface="Source Sans Pro"/>
                </a:rPr>
                <a:t> kills the VM and reboots </a:t>
              </a:r>
              <a:r>
                <a:rPr lang="en-US" sz="1200" dirty="0" smtClean="0">
                  <a:solidFill>
                    <a:srgbClr val="FFFFFF"/>
                  </a:solidFill>
                  <a:latin typeface="Source Sans Pro"/>
                  <a:ea typeface="Source Sans Pro"/>
                  <a:cs typeface="Source Sans Pro"/>
                  <a:sym typeface="Source Sans Pro"/>
                </a:rPr>
                <a:t>the host in a </a:t>
              </a:r>
              <a:r>
                <a:rPr lang="en-US" sz="1200" b="0" i="0" u="none" strike="noStrike" cap="none" dirty="0" smtClean="0">
                  <a:solidFill>
                    <a:srgbClr val="FFFFFF"/>
                  </a:solidFill>
                  <a:latin typeface="Source Sans Pro"/>
                  <a:ea typeface="Source Sans Pro"/>
                  <a:cs typeface="Source Sans Pro"/>
                  <a:sym typeface="Source Sans Pro"/>
                </a:rPr>
                <a:t>new Virtual machine.</a:t>
              </a:r>
              <a:endParaRPr lang="en-US" sz="1200" b="0" i="0" u="none" strike="noStrike" cap="none" baseline="0" dirty="0">
                <a:solidFill>
                  <a:srgbClr val="FFFFFF"/>
                </a:solidFill>
                <a:latin typeface="Source Sans Pro"/>
                <a:ea typeface="Source Sans Pro"/>
                <a:cs typeface="Source Sans Pro"/>
                <a:sym typeface="Source Sans Pro"/>
              </a:endParaRPr>
            </a:p>
          </p:txBody>
        </p:sp>
        <p:sp>
          <p:nvSpPr>
            <p:cNvPr id="178" name="Shape 497"/>
            <p:cNvSpPr txBox="1"/>
            <p:nvPr/>
          </p:nvSpPr>
          <p:spPr>
            <a:xfrm>
              <a:off x="4846067" y="607202"/>
              <a:ext cx="392386" cy="401834"/>
            </a:xfrm>
            <a:prstGeom prst="rect">
              <a:avLst/>
            </a:prstGeom>
            <a:solidFill>
              <a:schemeClr val="bg1">
                <a:lumMod val="95000"/>
              </a:schemeClr>
            </a:solidFill>
            <a:ln>
              <a:noFill/>
            </a:ln>
          </p:spPr>
          <p:txBody>
            <a:bodyPr lIns="91425" tIns="91425" rIns="91425" bIns="91425" anchor="t" anchorCtr="0">
              <a:normAutofit fontScale="85000" lnSpcReduction="20000"/>
            </a:bodyPr>
            <a:lstStyle/>
            <a:p>
              <a:pPr marL="0" marR="0" lvl="0" indent="0" algn="ctr" rtl="0">
                <a:lnSpc>
                  <a:spcPct val="100000"/>
                </a:lnSpc>
                <a:spcBef>
                  <a:spcPts val="0"/>
                </a:spcBef>
                <a:spcAft>
                  <a:spcPts val="0"/>
                </a:spcAft>
                <a:buClr>
                  <a:schemeClr val="dk1"/>
                </a:buClr>
                <a:buSzPct val="25000"/>
                <a:buFont typeface="Source Sans Pro"/>
                <a:buNone/>
              </a:pPr>
              <a:r>
                <a:rPr lang="en-US" sz="2000" b="1" dirty="0" smtClean="0">
                  <a:solidFill>
                    <a:schemeClr val="dk1"/>
                  </a:solidFill>
                  <a:latin typeface="Source Sans Pro"/>
                  <a:ea typeface="Source Sans Pro"/>
                  <a:cs typeface="Source Sans Pro"/>
                  <a:sym typeface="Source Sans Pro"/>
                </a:rPr>
                <a:t>3</a:t>
              </a:r>
              <a:r>
                <a:rPr lang="en-US" sz="2000" b="1" i="0" u="none" strike="noStrike" cap="none" baseline="0" dirty="0" smtClean="0">
                  <a:solidFill>
                    <a:schemeClr val="dk1"/>
                  </a:solidFill>
                  <a:latin typeface="Source Sans Pro"/>
                  <a:ea typeface="Source Sans Pro"/>
                  <a:cs typeface="Source Sans Pro"/>
                  <a:sym typeface="Source Sans Pro"/>
                </a:rPr>
                <a:t>.</a:t>
              </a:r>
              <a:endParaRPr lang="en-US" sz="2000" b="0" i="0" u="none" strike="noStrike" cap="none" baseline="0" dirty="0">
                <a:solidFill>
                  <a:schemeClr val="dk1"/>
                </a:solidFill>
                <a:latin typeface="Source Sans Pro"/>
                <a:ea typeface="Source Sans Pro"/>
                <a:cs typeface="Source Sans Pro"/>
                <a:sym typeface="Source Sans Pro"/>
              </a:endParaRPr>
            </a:p>
          </p:txBody>
        </p:sp>
        <p:sp>
          <p:nvSpPr>
            <p:cNvPr id="179" name="Shape 490"/>
            <p:cNvSpPr txBox="1"/>
            <p:nvPr/>
          </p:nvSpPr>
          <p:spPr>
            <a:xfrm>
              <a:off x="5325836" y="2091171"/>
              <a:ext cx="534786" cy="825798"/>
            </a:xfrm>
            <a:prstGeom prst="rect">
              <a:avLst/>
            </a:prstGeom>
            <a:noFill/>
            <a:ln w="19050" cap="rnd">
              <a:solidFill>
                <a:schemeClr val="bg1">
                  <a:lumMod val="75000"/>
                </a:schemeClr>
              </a:solidFill>
              <a:prstDash val="sysDash"/>
              <a:round/>
              <a:headEnd type="none" w="med" len="med"/>
              <a:tailEnd type="none" w="med" len="med"/>
            </a:ln>
          </p:spPr>
          <p:txBody>
            <a:bodyPr lIns="91425" tIns="91425" rIns="91425" bIns="91425" anchor="t" anchorCtr="0">
              <a:normAutofit/>
            </a:bodyPr>
            <a:lstStyle/>
            <a:p>
              <a:pPr marL="0" marR="0" lvl="0" indent="0" rtl="0">
                <a:lnSpc>
                  <a:spcPct val="100000"/>
                </a:lnSpc>
                <a:spcBef>
                  <a:spcPts val="0"/>
                </a:spcBef>
                <a:spcAft>
                  <a:spcPts val="0"/>
                </a:spcAft>
                <a:buClr>
                  <a:schemeClr val="dk1"/>
                </a:buClr>
                <a:buSzPct val="25000"/>
                <a:buFont typeface="Source Sans Pro"/>
                <a:buNone/>
              </a:pPr>
              <a:r>
                <a:rPr lang="en-US" sz="900" b="0" i="0" u="none" strike="noStrike" cap="none" baseline="0" dirty="0" smtClean="0">
                  <a:solidFill>
                    <a:schemeClr val="bg1"/>
                  </a:solidFill>
                  <a:latin typeface="Source Sans Pro"/>
                  <a:ea typeface="Source Sans Pro"/>
                  <a:cs typeface="Source Sans Pro"/>
                  <a:sym typeface="Source Sans Pro"/>
                </a:rPr>
                <a:t>VM3</a:t>
              </a:r>
              <a:endParaRPr lang="en-US" sz="900" b="0" i="0" u="none" strike="noStrike" cap="none" baseline="0" dirty="0">
                <a:solidFill>
                  <a:schemeClr val="bg1"/>
                </a:solidFill>
                <a:latin typeface="Source Sans Pro"/>
                <a:ea typeface="Source Sans Pro"/>
                <a:cs typeface="Source Sans Pro"/>
                <a:sym typeface="Source Sans Pro"/>
              </a:endParaRPr>
            </a:p>
          </p:txBody>
        </p:sp>
        <p:sp>
          <p:nvSpPr>
            <p:cNvPr id="184" name="Rectangle 183"/>
            <p:cNvSpPr/>
            <p:nvPr/>
          </p:nvSpPr>
          <p:spPr>
            <a:xfrm>
              <a:off x="4744388" y="2654235"/>
              <a:ext cx="507827" cy="226498"/>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smtClean="0">
                  <a:solidFill>
                    <a:schemeClr val="tx2"/>
                  </a:solidFill>
                </a:rPr>
                <a:t>OS,</a:t>
              </a:r>
            </a:p>
            <a:p>
              <a:pPr algn="ctr"/>
              <a:r>
                <a:rPr lang="en-US" sz="800" dirty="0" smtClean="0">
                  <a:solidFill>
                    <a:schemeClr val="tx2"/>
                  </a:solidFill>
                </a:rPr>
                <a:t>Mware</a:t>
              </a:r>
              <a:endParaRPr lang="en-US" sz="800" dirty="0">
                <a:solidFill>
                  <a:schemeClr val="tx2"/>
                </a:solidFill>
              </a:endParaRPr>
            </a:p>
          </p:txBody>
        </p:sp>
        <p:sp>
          <p:nvSpPr>
            <p:cNvPr id="185" name="Rectangle 184"/>
            <p:cNvSpPr/>
            <p:nvPr/>
          </p:nvSpPr>
          <p:spPr>
            <a:xfrm>
              <a:off x="5342922" y="2650244"/>
              <a:ext cx="507827" cy="226498"/>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smtClean="0">
                  <a:solidFill>
                    <a:schemeClr val="tx2"/>
                  </a:solidFill>
                </a:rPr>
                <a:t>OS,</a:t>
              </a:r>
            </a:p>
            <a:p>
              <a:pPr algn="ctr"/>
              <a:r>
                <a:rPr lang="en-US" sz="800" dirty="0" smtClean="0">
                  <a:solidFill>
                    <a:schemeClr val="tx2"/>
                  </a:solidFill>
                </a:rPr>
                <a:t>Mware</a:t>
              </a:r>
              <a:endParaRPr lang="en-US" sz="800" dirty="0">
                <a:solidFill>
                  <a:schemeClr val="tx2"/>
                </a:solidFill>
              </a:endParaRPr>
            </a:p>
          </p:txBody>
        </p:sp>
        <p:sp>
          <p:nvSpPr>
            <p:cNvPr id="174" name="Shape 499"/>
            <p:cNvSpPr/>
            <p:nvPr/>
          </p:nvSpPr>
          <p:spPr>
            <a:xfrm>
              <a:off x="4849848" y="2337838"/>
              <a:ext cx="319697" cy="431578"/>
            </a:xfrm>
            <a:custGeom>
              <a:avLst/>
              <a:gdLst/>
              <a:ahLst/>
              <a:cxnLst/>
              <a:rect l="0" t="0" r="0" b="0"/>
              <a:pathLst>
                <a:path w="847118" h="847118" extrusionOk="0">
                  <a:moveTo>
                    <a:pt x="0" y="148240"/>
                  </a:moveTo>
                  <a:lnTo>
                    <a:pt x="148240" y="0"/>
                  </a:lnTo>
                  <a:lnTo>
                    <a:pt x="423559" y="275319"/>
                  </a:lnTo>
                  <a:lnTo>
                    <a:pt x="698878" y="0"/>
                  </a:lnTo>
                  <a:lnTo>
                    <a:pt x="847118" y="148240"/>
                  </a:lnTo>
                  <a:lnTo>
                    <a:pt x="571799" y="423559"/>
                  </a:lnTo>
                  <a:lnTo>
                    <a:pt x="847118" y="698878"/>
                  </a:lnTo>
                  <a:lnTo>
                    <a:pt x="698878" y="847118"/>
                  </a:lnTo>
                  <a:lnTo>
                    <a:pt x="423559" y="571799"/>
                  </a:lnTo>
                  <a:lnTo>
                    <a:pt x="148240" y="847118"/>
                  </a:lnTo>
                  <a:lnTo>
                    <a:pt x="0" y="698878"/>
                  </a:lnTo>
                  <a:lnTo>
                    <a:pt x="275319" y="423559"/>
                  </a:lnTo>
                  <a:lnTo>
                    <a:pt x="0" y="148240"/>
                  </a:lnTo>
                  <a:close/>
                </a:path>
              </a:pathLst>
            </a:custGeom>
            <a:solidFill>
              <a:srgbClr val="CC0000"/>
            </a:solidFill>
            <a:ln w="19050" cap="flat">
              <a:solidFill>
                <a:srgbClr val="CC0000"/>
              </a:solidFill>
              <a:prstDash val="solid"/>
              <a:round/>
              <a:headEnd type="none" w="med" len="med"/>
              <a:tailEnd type="none" w="med" len="med"/>
            </a:ln>
          </p:spPr>
          <p:txBody>
            <a:bodyPr lIns="91425" tIns="91425" rIns="91425" bIns="91425" anchor="t" anchorCtr="0">
              <a:normAutofit fontScale="25000" lnSpcReduction="20000"/>
            </a:bodyPr>
            <a:lstStyle/>
            <a:p>
              <a:pPr marL="0" marR="0" lvl="0" indent="0" algn="l" rtl="0">
                <a:lnSpc>
                  <a:spcPct val="100000"/>
                </a:lnSpc>
                <a:spcBef>
                  <a:spcPts val="0"/>
                </a:spcBef>
                <a:spcAft>
                  <a:spcPts val="0"/>
                </a:spcAft>
                <a:buNone/>
              </a:pPr>
              <a:endParaRPr sz="2400" b="0" i="0" u="none" strike="noStrike" cap="none" baseline="0" dirty="0">
                <a:solidFill>
                  <a:schemeClr val="dk1"/>
                </a:solidFill>
                <a:latin typeface="Arial"/>
                <a:ea typeface="Arial"/>
                <a:cs typeface="Arial"/>
                <a:sym typeface="Arial"/>
              </a:endParaRPr>
            </a:p>
          </p:txBody>
        </p:sp>
      </p:grpSp>
      <p:sp>
        <p:nvSpPr>
          <p:cNvPr id="6" name="Title 5"/>
          <p:cNvSpPr>
            <a:spLocks noGrp="1"/>
          </p:cNvSpPr>
          <p:nvPr>
            <p:ph type="title"/>
          </p:nvPr>
        </p:nvSpPr>
        <p:spPr>
          <a:xfrm>
            <a:off x="266240" y="54909"/>
            <a:ext cx="7662795" cy="460374"/>
          </a:xfrm>
        </p:spPr>
        <p:txBody>
          <a:bodyPr/>
          <a:lstStyle/>
          <a:p>
            <a:pPr lvl="0">
              <a:lnSpc>
                <a:spcPct val="100000"/>
              </a:lnSpc>
              <a:tabLst>
                <a:tab pos="1939925" algn="l"/>
              </a:tabLst>
            </a:pPr>
            <a:r>
              <a:rPr lang="en-US" sz="2800" dirty="0">
                <a:solidFill>
                  <a:srgbClr val="2C95DD"/>
                </a:solidFill>
              </a:rPr>
              <a:t>How Pivotal CF enables four layers of HA</a:t>
            </a:r>
            <a:br>
              <a:rPr lang="en-US" sz="2800" dirty="0">
                <a:solidFill>
                  <a:srgbClr val="2C95DD"/>
                </a:solidFill>
              </a:rPr>
            </a:br>
            <a:endParaRPr lang="en-US" sz="2800" dirty="0">
              <a:solidFill>
                <a:srgbClr val="2C95DD"/>
              </a:solidFill>
            </a:endParaRPr>
          </a:p>
        </p:txBody>
      </p:sp>
    </p:spTree>
    <p:extLst>
      <p:ext uri="{BB962C8B-B14F-4D97-AF65-F5344CB8AC3E}">
        <p14:creationId xmlns:p14="http://schemas.microsoft.com/office/powerpoint/2010/main" val="1057491527"/>
      </p:ext>
    </p:extLst>
  </p:cSld>
  <p:clrMapOvr>
    <a:masterClrMapping/>
  </p:clrMapOvr>
  <p:transition spd="slow">
    <p:cut/>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b="0" dirty="0">
                <a:solidFill>
                  <a:srgbClr val="2C95DD"/>
                </a:solidFill>
              </a:rPr>
              <a:t>Pivotal Cloud Foundry = Enterprise-grade Platform</a:t>
            </a:r>
          </a:p>
        </p:txBody>
      </p:sp>
      <p:sp>
        <p:nvSpPr>
          <p:cNvPr id="3" name="Content Placeholder 2"/>
          <p:cNvSpPr>
            <a:spLocks noGrp="1"/>
          </p:cNvSpPr>
          <p:nvPr>
            <p:ph type="body" idx="1"/>
          </p:nvPr>
        </p:nvSpPr>
        <p:spPr/>
        <p:txBody>
          <a:bodyPr/>
          <a:lstStyle/>
          <a:p>
            <a:pPr marL="230188" indent="-230188"/>
            <a:r>
              <a:rPr lang="en-US" sz="2000" dirty="0" smtClean="0">
                <a:solidFill>
                  <a:srgbClr val="FFFFFF"/>
                </a:solidFill>
              </a:rPr>
              <a:t>Cloud-scale, distributed, self-healing, eventually consistent architecture</a:t>
            </a:r>
          </a:p>
          <a:p>
            <a:pPr marL="571500" lvl="1" indent="-230188"/>
            <a:r>
              <a:rPr lang="en-US" sz="1800" dirty="0" smtClean="0">
                <a:solidFill>
                  <a:srgbClr val="FFFFFF"/>
                </a:solidFill>
              </a:rPr>
              <a:t>Similar patterns in Elastic Runtime (for your apps) and BOSH (for your services)</a:t>
            </a:r>
          </a:p>
          <a:p>
            <a:pPr marL="230188" indent="-230188"/>
            <a:r>
              <a:rPr lang="en-US" sz="2000" dirty="0" smtClean="0">
                <a:solidFill>
                  <a:srgbClr val="FFFFFF"/>
                </a:solidFill>
              </a:rPr>
              <a:t>Declarative – you declare your desired state and Pivotal Cloud Foundry keeps the system consistent with that desired state (4 levels of HA!!)</a:t>
            </a:r>
          </a:p>
          <a:p>
            <a:pPr marL="230188" indent="-230188"/>
            <a:r>
              <a:rPr lang="en-US" sz="2000" dirty="0" smtClean="0">
                <a:solidFill>
                  <a:srgbClr val="FFFFFF"/>
                </a:solidFill>
              </a:rPr>
              <a:t>Zero-downtime, rolling upgrades</a:t>
            </a:r>
          </a:p>
          <a:p>
            <a:pPr marL="230188" indent="-230188"/>
            <a:r>
              <a:rPr lang="en-US" sz="2000" dirty="0" smtClean="0">
                <a:solidFill>
                  <a:srgbClr val="FFFFFF"/>
                </a:solidFill>
              </a:rPr>
              <a:t>Pivotal Cloud Foundry manages containers (ERS) and VMs (BOSH)</a:t>
            </a:r>
          </a:p>
        </p:txBody>
      </p:sp>
    </p:spTree>
    <p:extLst>
      <p:ext uri="{BB962C8B-B14F-4D97-AF65-F5344CB8AC3E}">
        <p14:creationId xmlns:p14="http://schemas.microsoft.com/office/powerpoint/2010/main" val="7875215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940"/>
        <p:cNvGrpSpPr/>
        <p:nvPr/>
      </p:nvGrpSpPr>
      <p:grpSpPr>
        <a:xfrm>
          <a:off x="0" y="0"/>
          <a:ext cx="0" cy="0"/>
          <a:chOff x="0" y="0"/>
          <a:chExt cx="0" cy="0"/>
        </a:xfrm>
      </p:grpSpPr>
      <p:pic>
        <p:nvPicPr>
          <p:cNvPr id="941" name="Shape 941"/>
          <p:cNvPicPr preferRelativeResize="0"/>
          <p:nvPr/>
        </p:nvPicPr>
        <p:blipFill rotWithShape="1">
          <a:blip r:embed="rId3">
            <a:alphaModFix/>
          </a:blip>
          <a:srcRect t="14965" b="3749"/>
          <a:stretch/>
        </p:blipFill>
        <p:spPr>
          <a:xfrm>
            <a:off x="-7019" y="0"/>
            <a:ext cx="9158040" cy="5143499"/>
          </a:xfrm>
          <a:prstGeom prst="rect">
            <a:avLst/>
          </a:prstGeom>
          <a:noFill/>
          <a:ln>
            <a:noFill/>
          </a:ln>
        </p:spPr>
      </p:pic>
      <p:sp>
        <p:nvSpPr>
          <p:cNvPr id="942" name="Shape 942"/>
          <p:cNvSpPr/>
          <p:nvPr/>
        </p:nvSpPr>
        <p:spPr>
          <a:xfrm>
            <a:off x="-7019" y="0"/>
            <a:ext cx="9158040" cy="5143499"/>
          </a:xfrm>
          <a:prstGeom prst="rect">
            <a:avLst/>
          </a:prstGeom>
          <a:solidFill>
            <a:srgbClr val="182730">
              <a:alpha val="61176"/>
            </a:srgbClr>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rgbClr val="FFFFFF"/>
              </a:solidFill>
              <a:latin typeface="Arial"/>
              <a:ea typeface="Arial"/>
              <a:cs typeface="Arial"/>
              <a:sym typeface="Arial"/>
              <a:rtl val="0"/>
            </a:endParaRPr>
          </a:p>
        </p:txBody>
      </p:sp>
      <p:pic>
        <p:nvPicPr>
          <p:cNvPr id="945" name="Shape 945"/>
          <p:cNvPicPr preferRelativeResize="0"/>
          <p:nvPr/>
        </p:nvPicPr>
        <p:blipFill rotWithShape="1">
          <a:blip r:embed="rId4">
            <a:alphaModFix/>
          </a:blip>
          <a:srcRect/>
          <a:stretch/>
        </p:blipFill>
        <p:spPr>
          <a:xfrm>
            <a:off x="8286414" y="4854091"/>
            <a:ext cx="712061" cy="173735"/>
          </a:xfrm>
          <a:prstGeom prst="rect">
            <a:avLst/>
          </a:prstGeom>
          <a:noFill/>
          <a:ln>
            <a:noFill/>
          </a:ln>
        </p:spPr>
      </p:pic>
      <p:sp>
        <p:nvSpPr>
          <p:cNvPr id="7" name="Shape 151"/>
          <p:cNvSpPr txBox="1">
            <a:spLocks/>
          </p:cNvSpPr>
          <p:nvPr/>
        </p:nvSpPr>
        <p:spPr>
          <a:xfrm>
            <a:off x="685800" y="1583342"/>
            <a:ext cx="7772400" cy="1159856"/>
          </a:xfrm>
          <a:prstGeom prst="rect">
            <a:avLst/>
          </a:prstGeom>
        </p:spPr>
        <p:txBody>
          <a:bodyPr lIns="91425" tIns="91425" rIns="91425" bIns="91425" anchor="ctr" anchorCtr="0">
            <a:noAutofit/>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stStyle>
          <a:p>
            <a:pPr algn="ctr"/>
            <a:r>
              <a:rPr lang="en-US" sz="4800" dirty="0" smtClean="0">
                <a:solidFill>
                  <a:srgbClr val="2C95DD"/>
                </a:solidFill>
              </a:rPr>
              <a:t>Pivotal Cloud Foundry</a:t>
            </a:r>
            <a:endParaRPr lang="en" sz="4800" dirty="0">
              <a:solidFill>
                <a:srgbClr val="2C95DD"/>
              </a:solidFill>
            </a:endParaRPr>
          </a:p>
        </p:txBody>
      </p:sp>
      <p:sp>
        <p:nvSpPr>
          <p:cNvPr id="8" name="Shape 152"/>
          <p:cNvSpPr txBox="1">
            <a:spLocks/>
          </p:cNvSpPr>
          <p:nvPr/>
        </p:nvSpPr>
        <p:spPr>
          <a:xfrm>
            <a:off x="618066" y="2917310"/>
            <a:ext cx="7772400" cy="784737"/>
          </a:xfrm>
          <a:prstGeom prst="rect">
            <a:avLst/>
          </a:prstGeom>
          <a:noFill/>
          <a:ln>
            <a:noFill/>
          </a:ln>
        </p:spPr>
        <p:txBody>
          <a:bodyPr lIns="91425" tIns="91425" rIns="91425" bIns="91425" anchor="ctr" anchorCtr="0">
            <a:noAutofit/>
          </a:bodyPr>
          <a:lstStyle>
            <a:defPPr marR="0" algn="l" rtl="0">
              <a:lnSpc>
                <a:spcPct val="100000"/>
              </a:lnSpc>
              <a:spcBef>
                <a:spcPts val="0"/>
              </a:spcBef>
              <a:spcAft>
                <a:spcPts val="0"/>
              </a:spcAft>
            </a:defPPr>
            <a:lvl1pPr marR="0" algn="ctr" rtl="0">
              <a:lnSpc>
                <a:spcPct val="100000"/>
              </a:lnSpc>
              <a:spcBef>
                <a:spcPts val="0"/>
              </a:spcBef>
              <a:spcAft>
                <a:spcPts val="0"/>
              </a:spcAft>
              <a:buClr>
                <a:schemeClr val="dk2"/>
              </a:buClr>
              <a:buNone/>
              <a:defRPr sz="1400" b="0" i="0" u="none" strike="noStrike" cap="none" baseline="0">
                <a:solidFill>
                  <a:schemeClr val="dk2"/>
                </a:solidFill>
                <a:latin typeface="Arial"/>
                <a:ea typeface="Arial"/>
                <a:cs typeface="Arial"/>
                <a:sym typeface="Arial"/>
                <a:rtl val="0"/>
              </a:defRPr>
            </a:lvl1pPr>
            <a:lvl2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2pPr>
            <a:lvl3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3pPr>
            <a:lvl4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4pPr>
            <a:lvl5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5pPr>
            <a:lvl6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6pPr>
            <a:lvl7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7pPr>
            <a:lvl8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8pPr>
            <a:lvl9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9pPr>
          </a:lstStyle>
          <a:p>
            <a:r>
              <a:rPr lang="en-US" sz="2800" dirty="0" smtClean="0"/>
              <a:t>Auditing and Logging</a:t>
            </a:r>
          </a:p>
        </p:txBody>
      </p:sp>
    </p:spTree>
    <p:extLst>
      <p:ext uri="{BB962C8B-B14F-4D97-AF65-F5344CB8AC3E}">
        <p14:creationId xmlns:p14="http://schemas.microsoft.com/office/powerpoint/2010/main" val="4205392587"/>
      </p:ext>
    </p:extLst>
  </p:cSld>
  <p:clrMapOvr>
    <a:masterClrMapping/>
  </p:clrMapOvr>
  <p:transition spd="slow">
    <p:cut/>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949"/>
        <p:cNvGrpSpPr/>
        <p:nvPr/>
      </p:nvGrpSpPr>
      <p:grpSpPr>
        <a:xfrm>
          <a:off x="0" y="0"/>
          <a:ext cx="0" cy="0"/>
          <a:chOff x="0" y="0"/>
          <a:chExt cx="0" cy="0"/>
        </a:xfrm>
      </p:grpSpPr>
      <p:sp>
        <p:nvSpPr>
          <p:cNvPr id="950" name="Shape 950"/>
          <p:cNvSpPr txBox="1">
            <a:spLocks noGrp="1"/>
          </p:cNvSpPr>
          <p:nvPr>
            <p:ph type="title"/>
          </p:nvPr>
        </p:nvSpPr>
        <p:spPr>
          <a:xfrm>
            <a:off x="366712" y="325437"/>
            <a:ext cx="7007753" cy="460373"/>
          </a:xfrm>
          <a:prstGeom prst="rect">
            <a:avLst/>
          </a:prstGeom>
          <a:noFill/>
          <a:ln>
            <a:noFill/>
          </a:ln>
        </p:spPr>
        <p:txBody>
          <a:bodyPr lIns="0" tIns="0" rIns="0" bIns="0" anchor="t" anchorCtr="0">
            <a:noAutofit/>
          </a:bodyPr>
          <a:lstStyle/>
          <a:p>
            <a:pPr marL="0" marR="0" lvl="0" indent="0" algn="l" rtl="0">
              <a:lnSpc>
                <a:spcPct val="90000"/>
              </a:lnSpc>
              <a:spcBef>
                <a:spcPts val="0"/>
              </a:spcBef>
              <a:spcAft>
                <a:spcPts val="0"/>
              </a:spcAft>
              <a:buClr>
                <a:srgbClr val="008881"/>
              </a:buClr>
              <a:buSzPct val="25000"/>
              <a:buFont typeface="Arial"/>
              <a:buNone/>
            </a:pPr>
            <a:r>
              <a:rPr lang="en-US" sz="2800" dirty="0">
                <a:solidFill>
                  <a:srgbClr val="2C95DD"/>
                </a:solidFill>
              </a:rPr>
              <a:t>Visibility Through Logs and Metrics</a:t>
            </a:r>
          </a:p>
        </p:txBody>
      </p:sp>
      <p:sp>
        <p:nvSpPr>
          <p:cNvPr id="951" name="Shape 951"/>
          <p:cNvSpPr txBox="1">
            <a:spLocks noGrp="1"/>
          </p:cNvSpPr>
          <p:nvPr>
            <p:ph type="body" idx="1"/>
          </p:nvPr>
        </p:nvSpPr>
        <p:spPr>
          <a:xfrm>
            <a:off x="366712" y="1074737"/>
            <a:ext cx="8410574" cy="3382961"/>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chemeClr val="accent1"/>
              </a:buClr>
              <a:buSzPct val="25000"/>
              <a:buFont typeface="Noto Sans Symbols"/>
              <a:buNone/>
            </a:pPr>
            <a:r>
              <a:rPr lang="en-US" sz="1800" b="0" i="0" u="none" strike="noStrike" cap="none" dirty="0">
                <a:solidFill>
                  <a:schemeClr val="bg1"/>
                </a:solidFill>
                <a:latin typeface="Arial"/>
                <a:ea typeface="Arial"/>
                <a:cs typeface="Arial"/>
                <a:sym typeface="Arial"/>
                <a:rtl val="0"/>
              </a:rPr>
              <a:t>Single source for all platform logs and metrics. Single view console that makes system and application monitoring visible and actionable</a:t>
            </a:r>
          </a:p>
          <a:p>
            <a:pPr marL="228600" marR="0" lvl="0" indent="-228600" algn="l" rtl="0">
              <a:lnSpc>
                <a:spcPct val="100000"/>
              </a:lnSpc>
              <a:spcBef>
                <a:spcPts val="300"/>
              </a:spcBef>
              <a:spcAft>
                <a:spcPts val="0"/>
              </a:spcAft>
              <a:buClr>
                <a:srgbClr val="2580D4"/>
              </a:buClr>
              <a:buSzPct val="100000"/>
              <a:buFont typeface="Noto Sans Symbols"/>
              <a:buChar char="•"/>
            </a:pPr>
            <a:r>
              <a:rPr lang="en-US" sz="1600" b="0" i="0" u="none" strike="noStrike" cap="none" dirty="0">
                <a:solidFill>
                  <a:schemeClr val="bg1"/>
                </a:solidFill>
                <a:latin typeface="Arial"/>
                <a:ea typeface="Arial"/>
                <a:cs typeface="Arial"/>
                <a:sym typeface="Arial"/>
                <a:rtl val="0"/>
              </a:rPr>
              <a:t>First packet logging</a:t>
            </a:r>
          </a:p>
          <a:p>
            <a:pPr marL="742950" marR="0" lvl="1" indent="-285750" algn="l" rtl="0">
              <a:lnSpc>
                <a:spcPct val="100000"/>
              </a:lnSpc>
              <a:spcBef>
                <a:spcPts val="0"/>
              </a:spcBef>
              <a:spcAft>
                <a:spcPts val="0"/>
              </a:spcAft>
              <a:buClr>
                <a:srgbClr val="2580D4"/>
              </a:buClr>
              <a:buSzPct val="100000"/>
              <a:buFont typeface="Verdana"/>
              <a:buChar char="–"/>
            </a:pPr>
            <a:r>
              <a:rPr lang="en-US" sz="1600" b="0" i="0" u="none" strike="noStrike" cap="none" dirty="0">
                <a:solidFill>
                  <a:schemeClr val="bg1"/>
                </a:solidFill>
                <a:latin typeface="Arial"/>
                <a:ea typeface="Arial"/>
                <a:cs typeface="Arial"/>
                <a:sym typeface="Arial"/>
                <a:rtl val="0"/>
              </a:rPr>
              <a:t>Enables tool for external audit controls</a:t>
            </a:r>
          </a:p>
          <a:p>
            <a:pPr marL="228600" marR="0" lvl="0" indent="-228600" algn="l" rtl="0">
              <a:lnSpc>
                <a:spcPct val="100000"/>
              </a:lnSpc>
              <a:spcBef>
                <a:spcPts val="1200"/>
              </a:spcBef>
              <a:spcAft>
                <a:spcPts val="0"/>
              </a:spcAft>
              <a:buClr>
                <a:srgbClr val="2580D4"/>
              </a:buClr>
              <a:buSzPct val="100000"/>
              <a:buFont typeface="Noto Sans Symbols"/>
              <a:buChar char="•"/>
            </a:pPr>
            <a:r>
              <a:rPr lang="en-US" sz="1600" b="0" i="0" u="none" strike="noStrike" cap="none" dirty="0">
                <a:solidFill>
                  <a:schemeClr val="bg1"/>
                </a:solidFill>
                <a:latin typeface="Arial"/>
                <a:ea typeface="Arial"/>
                <a:cs typeface="Arial"/>
                <a:sym typeface="Arial"/>
                <a:rtl val="0"/>
              </a:rPr>
              <a:t>Aggregated Logging</a:t>
            </a:r>
          </a:p>
          <a:p>
            <a:pPr marL="742950" marR="0" lvl="1" indent="-285750" algn="l" rtl="0">
              <a:lnSpc>
                <a:spcPct val="100000"/>
              </a:lnSpc>
              <a:spcBef>
                <a:spcPts val="300"/>
              </a:spcBef>
              <a:spcAft>
                <a:spcPts val="0"/>
              </a:spcAft>
              <a:buClr>
                <a:srgbClr val="2580D4"/>
              </a:buClr>
              <a:buSzPct val="100000"/>
              <a:buFont typeface="Verdana"/>
              <a:buChar char="–"/>
            </a:pPr>
            <a:r>
              <a:rPr lang="en-US" sz="1600" b="0" i="0" u="none" strike="noStrike" cap="none" dirty="0">
                <a:solidFill>
                  <a:schemeClr val="bg1"/>
                </a:solidFill>
                <a:latin typeface="Arial"/>
                <a:ea typeface="Arial"/>
                <a:cs typeface="Arial"/>
                <a:sym typeface="Arial"/>
                <a:rtl val="0"/>
              </a:rPr>
              <a:t>HTTP Events, Counters, Gauges, Errors</a:t>
            </a:r>
          </a:p>
          <a:p>
            <a:pPr marL="742950" marR="0" lvl="1" indent="-285750" algn="l" rtl="0">
              <a:lnSpc>
                <a:spcPct val="100000"/>
              </a:lnSpc>
              <a:spcBef>
                <a:spcPts val="300"/>
              </a:spcBef>
              <a:spcAft>
                <a:spcPts val="0"/>
              </a:spcAft>
              <a:buClr>
                <a:srgbClr val="2580D4"/>
              </a:buClr>
              <a:buSzPct val="100000"/>
              <a:buFont typeface="Verdana"/>
              <a:buChar char="–"/>
            </a:pPr>
            <a:r>
              <a:rPr lang="en-US" sz="1600" b="0" i="0" u="none" strike="noStrike" cap="none" dirty="0">
                <a:solidFill>
                  <a:schemeClr val="bg1"/>
                </a:solidFill>
                <a:latin typeface="Arial"/>
                <a:ea typeface="Arial"/>
                <a:cs typeface="Arial"/>
                <a:sym typeface="Arial"/>
                <a:rtl val="0"/>
              </a:rPr>
              <a:t>Every </a:t>
            </a:r>
            <a:r>
              <a:rPr lang="en-US" sz="1600" b="0" i="0" u="none" strike="noStrike" cap="none" dirty="0" err="1">
                <a:solidFill>
                  <a:schemeClr val="bg1"/>
                </a:solidFill>
                <a:latin typeface="Courier New"/>
                <a:ea typeface="Courier New"/>
                <a:cs typeface="Courier New"/>
                <a:sym typeface="Courier New"/>
                <a:rtl val="0"/>
              </a:rPr>
              <a:t>stdout</a:t>
            </a:r>
            <a:r>
              <a:rPr lang="en-US" sz="1600" b="0" i="0" u="none" strike="noStrike" cap="none" dirty="0">
                <a:solidFill>
                  <a:schemeClr val="bg1"/>
                </a:solidFill>
                <a:latin typeface="Arial"/>
                <a:ea typeface="Arial"/>
                <a:cs typeface="Arial"/>
                <a:sym typeface="Arial"/>
                <a:rtl val="0"/>
              </a:rPr>
              <a:t> and </a:t>
            </a:r>
            <a:r>
              <a:rPr lang="en-US" sz="1600" b="0" i="0" u="none" strike="noStrike" cap="none" dirty="0" err="1">
                <a:solidFill>
                  <a:schemeClr val="bg1"/>
                </a:solidFill>
                <a:latin typeface="Courier New"/>
                <a:ea typeface="Courier New"/>
                <a:cs typeface="Courier New"/>
                <a:sym typeface="Courier New"/>
                <a:rtl val="0"/>
              </a:rPr>
              <a:t>stderr</a:t>
            </a:r>
            <a:r>
              <a:rPr lang="en-US" sz="1600" b="0" i="0" u="none" strike="noStrike" cap="none" dirty="0">
                <a:solidFill>
                  <a:schemeClr val="bg1"/>
                </a:solidFill>
                <a:latin typeface="Arial"/>
                <a:ea typeface="Arial"/>
                <a:cs typeface="Arial"/>
                <a:sym typeface="Arial"/>
                <a:rtl val="0"/>
              </a:rPr>
              <a:t> from all apps and</a:t>
            </a:r>
            <a:br>
              <a:rPr lang="en-US" sz="1600" b="0" i="0" u="none" strike="noStrike" cap="none" dirty="0">
                <a:solidFill>
                  <a:schemeClr val="bg1"/>
                </a:solidFill>
                <a:latin typeface="Arial"/>
                <a:ea typeface="Arial"/>
                <a:cs typeface="Arial"/>
                <a:sym typeface="Arial"/>
                <a:rtl val="0"/>
              </a:rPr>
            </a:br>
            <a:r>
              <a:rPr lang="en-US" sz="1600" b="0" i="0" u="none" strike="noStrike" cap="none" dirty="0">
                <a:solidFill>
                  <a:schemeClr val="bg1"/>
                </a:solidFill>
                <a:latin typeface="Arial"/>
                <a:ea typeface="Arial"/>
                <a:cs typeface="Arial"/>
                <a:sym typeface="Arial"/>
                <a:rtl val="0"/>
              </a:rPr>
              <a:t>platform components</a:t>
            </a:r>
          </a:p>
          <a:p>
            <a:pPr marL="742950" marR="0" lvl="1" indent="-285750" algn="l" rtl="0">
              <a:lnSpc>
                <a:spcPct val="100000"/>
              </a:lnSpc>
              <a:spcBef>
                <a:spcPts val="300"/>
              </a:spcBef>
              <a:spcAft>
                <a:spcPts val="0"/>
              </a:spcAft>
              <a:buClr>
                <a:srgbClr val="2580D4"/>
              </a:buClr>
              <a:buSzPct val="100000"/>
              <a:buFont typeface="Verdana"/>
              <a:buChar char="–"/>
            </a:pPr>
            <a:r>
              <a:rPr lang="en-US" sz="1600" b="0" i="0" u="none" strike="noStrike" cap="none" dirty="0">
                <a:solidFill>
                  <a:schemeClr val="bg1"/>
                </a:solidFill>
                <a:latin typeface="Arial"/>
                <a:ea typeface="Arial"/>
                <a:cs typeface="Arial"/>
                <a:sym typeface="Arial"/>
                <a:rtl val="0"/>
              </a:rPr>
              <a:t>Health gauges</a:t>
            </a:r>
          </a:p>
          <a:p>
            <a:pPr marL="228600" marR="0" lvl="0" indent="-228600" algn="l" rtl="0">
              <a:lnSpc>
                <a:spcPct val="100000"/>
              </a:lnSpc>
              <a:spcBef>
                <a:spcPts val="1200"/>
              </a:spcBef>
              <a:spcAft>
                <a:spcPts val="0"/>
              </a:spcAft>
              <a:buClr>
                <a:srgbClr val="2580D4"/>
              </a:buClr>
              <a:buSzPct val="100000"/>
              <a:buFont typeface="Noto Sans Symbols"/>
              <a:buChar char="•"/>
            </a:pPr>
            <a:r>
              <a:rPr lang="en-US" sz="1600" b="0" i="0" u="none" strike="noStrike" cap="none" dirty="0">
                <a:solidFill>
                  <a:schemeClr val="bg1"/>
                </a:solidFill>
                <a:latin typeface="Arial"/>
                <a:ea typeface="Arial"/>
                <a:cs typeface="Arial"/>
                <a:sym typeface="Arial"/>
                <a:rtl val="0"/>
              </a:rPr>
              <a:t>Snap-in best of breed application monitors</a:t>
            </a:r>
          </a:p>
          <a:p>
            <a:pPr marL="742950" marR="0" lvl="1" indent="-285750" algn="l" rtl="0">
              <a:lnSpc>
                <a:spcPct val="100000"/>
              </a:lnSpc>
              <a:spcBef>
                <a:spcPts val="300"/>
              </a:spcBef>
              <a:spcAft>
                <a:spcPts val="0"/>
              </a:spcAft>
              <a:buClr>
                <a:srgbClr val="2580D4"/>
              </a:buClr>
              <a:buSzPct val="100000"/>
              <a:buFont typeface="Verdana"/>
              <a:buChar char="–"/>
            </a:pPr>
            <a:r>
              <a:rPr lang="en-US" sz="1600" b="0" i="0" u="none" strike="noStrike" cap="none" dirty="0" err="1">
                <a:solidFill>
                  <a:schemeClr val="bg1"/>
                </a:solidFill>
                <a:latin typeface="Arial"/>
                <a:ea typeface="Arial"/>
                <a:cs typeface="Arial"/>
                <a:sym typeface="Arial"/>
                <a:rtl val="0"/>
              </a:rPr>
              <a:t>AppDynamics</a:t>
            </a:r>
            <a:r>
              <a:rPr lang="en-US" sz="1600" b="0" i="0" u="none" strike="noStrike" cap="none" dirty="0">
                <a:solidFill>
                  <a:schemeClr val="bg1"/>
                </a:solidFill>
                <a:latin typeface="Arial"/>
                <a:ea typeface="Arial"/>
                <a:cs typeface="Arial"/>
                <a:sym typeface="Arial"/>
                <a:rtl val="0"/>
              </a:rPr>
              <a:t>, New Relic, </a:t>
            </a:r>
            <a:r>
              <a:rPr lang="en-US" sz="1600" b="0" i="0" u="none" strike="noStrike" cap="none" dirty="0" err="1">
                <a:solidFill>
                  <a:schemeClr val="bg1"/>
                </a:solidFill>
                <a:latin typeface="Arial"/>
                <a:ea typeface="Arial"/>
                <a:cs typeface="Arial"/>
                <a:sym typeface="Arial"/>
                <a:rtl val="0"/>
              </a:rPr>
              <a:t>Splunk</a:t>
            </a:r>
            <a:r>
              <a:rPr lang="en-US" sz="1600" b="0" i="0" u="none" strike="noStrike" cap="none" dirty="0">
                <a:solidFill>
                  <a:schemeClr val="bg1"/>
                </a:solidFill>
                <a:latin typeface="Arial"/>
                <a:ea typeface="Arial"/>
                <a:cs typeface="Arial"/>
                <a:sym typeface="Arial"/>
                <a:rtl val="0"/>
              </a:rPr>
              <a:t>, etc.</a:t>
            </a:r>
          </a:p>
        </p:txBody>
      </p:sp>
      <p:pic>
        <p:nvPicPr>
          <p:cNvPr id="952" name="Shape 952"/>
          <p:cNvPicPr preferRelativeResize="0"/>
          <p:nvPr/>
        </p:nvPicPr>
        <p:blipFill rotWithShape="1">
          <a:blip r:embed="rId3">
            <a:alphaModFix/>
          </a:blip>
          <a:srcRect/>
          <a:stretch/>
        </p:blipFill>
        <p:spPr>
          <a:xfrm>
            <a:off x="5311442" y="1761050"/>
            <a:ext cx="3417682" cy="1917700"/>
          </a:xfrm>
          <a:prstGeom prst="rect">
            <a:avLst/>
          </a:prstGeom>
          <a:noFill/>
          <a:ln>
            <a:noFill/>
          </a:ln>
        </p:spPr>
      </p:pic>
    </p:spTree>
    <p:extLst>
      <p:ext uri="{BB962C8B-B14F-4D97-AF65-F5344CB8AC3E}">
        <p14:creationId xmlns:p14="http://schemas.microsoft.com/office/powerpoint/2010/main" val="204918599"/>
      </p:ext>
    </p:extLst>
  </p:cSld>
  <p:clrMapOvr>
    <a:masterClrMapping/>
  </p:clrMapOvr>
  <p:transition>
    <p:fad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956"/>
        <p:cNvGrpSpPr/>
        <p:nvPr/>
      </p:nvGrpSpPr>
      <p:grpSpPr>
        <a:xfrm>
          <a:off x="0" y="0"/>
          <a:ext cx="0" cy="0"/>
          <a:chOff x="0" y="0"/>
          <a:chExt cx="0" cy="0"/>
        </a:xfrm>
      </p:grpSpPr>
      <p:sp>
        <p:nvSpPr>
          <p:cNvPr id="957" name="Shape 957"/>
          <p:cNvSpPr txBox="1">
            <a:spLocks noGrp="1"/>
          </p:cNvSpPr>
          <p:nvPr>
            <p:ph type="title"/>
          </p:nvPr>
        </p:nvSpPr>
        <p:spPr>
          <a:xfrm>
            <a:off x="366712" y="157576"/>
            <a:ext cx="8410574" cy="460373"/>
          </a:xfrm>
          <a:prstGeom prst="rect">
            <a:avLst/>
          </a:prstGeom>
          <a:noFill/>
          <a:ln>
            <a:noFill/>
          </a:ln>
        </p:spPr>
        <p:txBody>
          <a:bodyPr lIns="91425" tIns="91425" rIns="91425" bIns="91425" anchor="t" anchorCtr="0">
            <a:noAutofit/>
          </a:bodyPr>
          <a:lstStyle/>
          <a:p>
            <a:pPr marL="0" marR="0" lvl="0" indent="0" algn="l" rtl="0">
              <a:lnSpc>
                <a:spcPct val="90000"/>
              </a:lnSpc>
              <a:spcBef>
                <a:spcPts val="0"/>
              </a:spcBef>
              <a:spcAft>
                <a:spcPts val="0"/>
              </a:spcAft>
              <a:buClr>
                <a:schemeClr val="dk2"/>
              </a:buClr>
              <a:buSzPct val="25000"/>
              <a:buFont typeface="Arial"/>
              <a:buNone/>
            </a:pPr>
            <a:r>
              <a:rPr lang="en-US" sz="2800" dirty="0">
                <a:solidFill>
                  <a:srgbClr val="2C95DD"/>
                </a:solidFill>
              </a:rPr>
              <a:t>Platform Operations Logging</a:t>
            </a:r>
          </a:p>
        </p:txBody>
      </p:sp>
      <p:pic>
        <p:nvPicPr>
          <p:cNvPr id="958" name="Shape 958"/>
          <p:cNvPicPr preferRelativeResize="0"/>
          <p:nvPr/>
        </p:nvPicPr>
        <p:blipFill rotWithShape="1">
          <a:blip r:embed="rId3">
            <a:alphaModFix/>
          </a:blip>
          <a:srcRect/>
          <a:stretch/>
        </p:blipFill>
        <p:spPr>
          <a:xfrm>
            <a:off x="109486" y="824776"/>
            <a:ext cx="5423262" cy="3698362"/>
          </a:xfrm>
          <a:prstGeom prst="rect">
            <a:avLst/>
          </a:prstGeom>
          <a:noFill/>
          <a:ln>
            <a:noFill/>
          </a:ln>
        </p:spPr>
      </p:pic>
      <p:sp>
        <p:nvSpPr>
          <p:cNvPr id="959" name="Shape 959"/>
          <p:cNvSpPr txBox="1"/>
          <p:nvPr/>
        </p:nvSpPr>
        <p:spPr>
          <a:xfrm>
            <a:off x="5598441" y="883098"/>
            <a:ext cx="3379503" cy="1169551"/>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SzPct val="25000"/>
              <a:buFont typeface="Arial"/>
              <a:buNone/>
            </a:pPr>
            <a:r>
              <a:rPr lang="en-US" sz="1400" b="0" i="0" u="none" strike="noStrike" cap="none" dirty="0">
                <a:solidFill>
                  <a:srgbClr val="FFFFFF"/>
                </a:solidFill>
                <a:latin typeface="Arial"/>
                <a:ea typeface="Arial"/>
                <a:cs typeface="Arial"/>
                <a:sym typeface="Arial"/>
                <a:rtl val="0"/>
              </a:rPr>
              <a:t>Platform Operations Logging </a:t>
            </a:r>
            <a:r>
              <a:rPr lang="en-US" sz="1400" b="0" i="0" u="none" strike="noStrike" cap="none" dirty="0" err="1">
                <a:solidFill>
                  <a:srgbClr val="FFFFFF"/>
                </a:solidFill>
                <a:latin typeface="Arial"/>
                <a:ea typeface="Arial"/>
                <a:cs typeface="Arial"/>
                <a:sym typeface="Arial"/>
                <a:rtl val="0"/>
              </a:rPr>
              <a:t>Firehose</a:t>
            </a:r>
            <a:endParaRPr lang="en-US" sz="1400" b="0" i="0" u="none" strike="noStrike" cap="none" dirty="0">
              <a:solidFill>
                <a:srgbClr val="FFFFFF"/>
              </a:solidFill>
              <a:latin typeface="Arial"/>
              <a:ea typeface="Arial"/>
              <a:cs typeface="Arial"/>
              <a:sym typeface="Arial"/>
              <a:rtl val="0"/>
            </a:endParaRPr>
          </a:p>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FFFFFF"/>
              </a:solidFill>
              <a:latin typeface="Arial"/>
              <a:ea typeface="Arial"/>
              <a:cs typeface="Arial"/>
              <a:sym typeface="Arial"/>
              <a:rtl val="0"/>
            </a:endParaRPr>
          </a:p>
          <a:p>
            <a:pPr marL="0" marR="0" lvl="0" indent="0" algn="l" rtl="0">
              <a:lnSpc>
                <a:spcPct val="100000"/>
              </a:lnSpc>
              <a:spcBef>
                <a:spcPts val="0"/>
              </a:spcBef>
              <a:spcAft>
                <a:spcPts val="0"/>
              </a:spcAft>
              <a:buClr>
                <a:srgbClr val="000000"/>
              </a:buClr>
              <a:buSzPct val="25000"/>
              <a:buFont typeface="Arial"/>
              <a:buNone/>
            </a:pPr>
            <a:r>
              <a:rPr lang="en-US" sz="1400" b="0" i="0" u="none" strike="noStrike" cap="none" dirty="0">
                <a:solidFill>
                  <a:srgbClr val="FFFFFF"/>
                </a:solidFill>
                <a:latin typeface="Arial"/>
                <a:ea typeface="Arial"/>
                <a:cs typeface="Arial"/>
                <a:sym typeface="Arial"/>
                <a:rtl val="0"/>
              </a:rPr>
              <a:t>Overall Platform Health</a:t>
            </a:r>
          </a:p>
          <a:p>
            <a:pPr marL="285750" marR="0" lvl="0" indent="-285750" algn="l" rtl="0">
              <a:lnSpc>
                <a:spcPct val="100000"/>
              </a:lnSpc>
              <a:spcBef>
                <a:spcPts val="0"/>
              </a:spcBef>
              <a:spcAft>
                <a:spcPts val="0"/>
              </a:spcAft>
              <a:buClr>
                <a:srgbClr val="2580D4"/>
              </a:buClr>
              <a:buSzPct val="100000"/>
              <a:buFont typeface="Arial"/>
              <a:buChar char="•"/>
            </a:pPr>
            <a:r>
              <a:rPr lang="en-US" sz="1400" b="0" i="0" u="none" strike="noStrike" cap="none" dirty="0">
                <a:solidFill>
                  <a:srgbClr val="FFFFFF"/>
                </a:solidFill>
                <a:latin typeface="Arial"/>
                <a:ea typeface="Arial"/>
                <a:cs typeface="Arial"/>
                <a:sym typeface="Arial"/>
                <a:rtl val="0"/>
              </a:rPr>
              <a:t>Resource Utilization</a:t>
            </a:r>
          </a:p>
          <a:p>
            <a:pPr marL="285750" marR="0" lvl="1" indent="-285750" algn="l" rtl="0">
              <a:lnSpc>
                <a:spcPct val="100000"/>
              </a:lnSpc>
              <a:spcBef>
                <a:spcPts val="0"/>
              </a:spcBef>
              <a:spcAft>
                <a:spcPts val="0"/>
              </a:spcAft>
              <a:buClr>
                <a:srgbClr val="2580D4"/>
              </a:buClr>
              <a:buSzPct val="100000"/>
              <a:buFont typeface="Arial"/>
              <a:buChar char="•"/>
            </a:pPr>
            <a:r>
              <a:rPr lang="en-US" sz="1400" b="0" i="0" u="none" strike="noStrike" cap="none" dirty="0">
                <a:solidFill>
                  <a:srgbClr val="FFFFFF"/>
                </a:solidFill>
                <a:latin typeface="Arial"/>
                <a:ea typeface="Arial"/>
                <a:cs typeface="Arial"/>
                <a:sym typeface="Arial"/>
                <a:rtl val="0"/>
              </a:rPr>
              <a:t>Request Volumes / Latency</a:t>
            </a:r>
          </a:p>
        </p:txBody>
      </p:sp>
    </p:spTree>
    <p:extLst>
      <p:ext uri="{BB962C8B-B14F-4D97-AF65-F5344CB8AC3E}">
        <p14:creationId xmlns:p14="http://schemas.microsoft.com/office/powerpoint/2010/main" val="70300160"/>
      </p:ext>
    </p:extLst>
  </p:cSld>
  <p:clrMapOvr>
    <a:masterClrMapping/>
  </p:clrMapOvr>
  <p:transition spd="slow">
    <p:cut/>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963"/>
        <p:cNvGrpSpPr/>
        <p:nvPr/>
      </p:nvGrpSpPr>
      <p:grpSpPr>
        <a:xfrm>
          <a:off x="0" y="0"/>
          <a:ext cx="0" cy="0"/>
          <a:chOff x="0" y="0"/>
          <a:chExt cx="0" cy="0"/>
        </a:xfrm>
      </p:grpSpPr>
      <p:sp>
        <p:nvSpPr>
          <p:cNvPr id="964" name="Shape 964"/>
          <p:cNvSpPr txBox="1">
            <a:spLocks noGrp="1"/>
          </p:cNvSpPr>
          <p:nvPr>
            <p:ph type="title"/>
          </p:nvPr>
        </p:nvSpPr>
        <p:spPr>
          <a:xfrm>
            <a:off x="366712" y="325437"/>
            <a:ext cx="8410574" cy="460373"/>
          </a:xfrm>
          <a:prstGeom prst="rect">
            <a:avLst/>
          </a:prstGeom>
          <a:noFill/>
          <a:ln>
            <a:noFill/>
          </a:ln>
        </p:spPr>
        <p:txBody>
          <a:bodyPr lIns="91425" tIns="91425" rIns="91425" bIns="91425" anchor="t" anchorCtr="0">
            <a:noAutofit/>
          </a:bodyPr>
          <a:lstStyle/>
          <a:p>
            <a:pPr>
              <a:buClr>
                <a:schemeClr val="dk2"/>
              </a:buClr>
              <a:buSzPct val="25000"/>
            </a:pPr>
            <a:r>
              <a:rPr lang="en-US" sz="2800" dirty="0">
                <a:solidFill>
                  <a:srgbClr val="2C95DD"/>
                </a:solidFill>
              </a:rPr>
              <a:t>Application Operations Logging &amp; Metrics</a:t>
            </a:r>
          </a:p>
        </p:txBody>
      </p:sp>
      <p:sp>
        <p:nvSpPr>
          <p:cNvPr id="966" name="Shape 966"/>
          <p:cNvSpPr txBox="1"/>
          <p:nvPr/>
        </p:nvSpPr>
        <p:spPr>
          <a:xfrm>
            <a:off x="366712" y="3529898"/>
            <a:ext cx="4518169" cy="1037110"/>
          </a:xfrm>
          <a:prstGeom prst="rect">
            <a:avLst/>
          </a:prstGeom>
          <a:noFill/>
          <a:ln>
            <a:noFill/>
          </a:ln>
        </p:spPr>
        <p:txBody>
          <a:bodyPr lIns="91425" tIns="45700" rIns="91425" bIns="45700" anchor="t" anchorCtr="0">
            <a:noAutofit/>
          </a:bodyPr>
          <a:lstStyle/>
          <a:p>
            <a:pPr marL="173038" marR="0" lvl="0" indent="-173038" algn="l" rtl="0">
              <a:lnSpc>
                <a:spcPct val="100000"/>
              </a:lnSpc>
              <a:spcBef>
                <a:spcPts val="0"/>
              </a:spcBef>
              <a:spcAft>
                <a:spcPts val="600"/>
              </a:spcAft>
              <a:buClr>
                <a:srgbClr val="4BACC6"/>
              </a:buClr>
              <a:buSzPct val="100000"/>
              <a:buFont typeface="Wingdings" charset="2"/>
              <a:buChar char="§"/>
            </a:pPr>
            <a:r>
              <a:rPr lang="en-US" sz="1400" b="0" i="0" u="none" strike="noStrike" cap="none" dirty="0">
                <a:solidFill>
                  <a:srgbClr val="FFFFFF"/>
                </a:solidFill>
                <a:latin typeface="Arial"/>
                <a:ea typeface="Arial"/>
                <a:cs typeface="Arial"/>
                <a:sym typeface="Arial"/>
                <a:rtl val="0"/>
              </a:rPr>
              <a:t>Self-service </a:t>
            </a:r>
            <a:r>
              <a:rPr lang="en-US" sz="1400" b="0" i="0" u="none" strike="noStrike" cap="none" dirty="0" smtClean="0">
                <a:solidFill>
                  <a:srgbClr val="FFFFFF"/>
                </a:solidFill>
                <a:latin typeface="Arial"/>
                <a:ea typeface="Arial"/>
                <a:cs typeface="Arial"/>
                <a:sym typeface="Arial"/>
                <a:rtl val="0"/>
              </a:rPr>
              <a:t>Application Performance dashboards to monitor applications</a:t>
            </a:r>
          </a:p>
          <a:p>
            <a:pPr marL="173038" marR="0" lvl="0" indent="-173038" algn="l" rtl="0">
              <a:lnSpc>
                <a:spcPct val="100000"/>
              </a:lnSpc>
              <a:spcBef>
                <a:spcPts val="0"/>
              </a:spcBef>
              <a:spcAft>
                <a:spcPts val="600"/>
              </a:spcAft>
              <a:buClr>
                <a:srgbClr val="4BACC6"/>
              </a:buClr>
              <a:buSzPct val="100000"/>
              <a:buFont typeface="Wingdings" charset="2"/>
              <a:buChar char="§"/>
            </a:pPr>
            <a:r>
              <a:rPr lang="en-US" dirty="0" smtClean="0">
                <a:solidFill>
                  <a:srgbClr val="FFFFFF"/>
                </a:solidFill>
              </a:rPr>
              <a:t>Per</a:t>
            </a:r>
            <a:r>
              <a:rPr lang="en-US" dirty="0">
                <a:solidFill>
                  <a:srgbClr val="FFFFFF"/>
                </a:solidFill>
              </a:rPr>
              <a:t>-application </a:t>
            </a:r>
            <a:r>
              <a:rPr lang="en-US" dirty="0" smtClean="0">
                <a:solidFill>
                  <a:srgbClr val="FFFFFF"/>
                </a:solidFill>
              </a:rPr>
              <a:t>container and network metrics with associated log</a:t>
            </a:r>
            <a:r>
              <a:rPr lang="en-US" dirty="0">
                <a:solidFill>
                  <a:srgbClr val="FFFFFF"/>
                </a:solidFill>
              </a:rPr>
              <a:t>-</a:t>
            </a:r>
            <a:r>
              <a:rPr lang="en-US" dirty="0" smtClean="0">
                <a:solidFill>
                  <a:srgbClr val="FFFFFF"/>
                </a:solidFill>
              </a:rPr>
              <a:t>streams with relevant router activity</a:t>
            </a:r>
            <a:endParaRPr lang="en-US" dirty="0">
              <a:solidFill>
                <a:srgbClr val="FFFFFF"/>
              </a:solidFill>
            </a:endParaRPr>
          </a:p>
        </p:txBody>
      </p:sp>
      <p:sp>
        <p:nvSpPr>
          <p:cNvPr id="968" name="Shape 968"/>
          <p:cNvSpPr txBox="1"/>
          <p:nvPr/>
        </p:nvSpPr>
        <p:spPr>
          <a:xfrm>
            <a:off x="2103441" y="3746024"/>
            <a:ext cx="3013663" cy="738664"/>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SzPct val="25000"/>
              <a:buFont typeface="Arial"/>
              <a:buNone/>
            </a:pPr>
            <a:endParaRPr lang="en-US" sz="1400" b="0" i="0" u="none" strike="noStrike" cap="none" dirty="0">
              <a:solidFill>
                <a:srgbClr val="FFFFFF"/>
              </a:solidFill>
              <a:latin typeface="Arial"/>
              <a:ea typeface="Arial"/>
              <a:cs typeface="Arial"/>
              <a:sym typeface="Arial"/>
              <a:rtl val="0"/>
            </a:endParaRPr>
          </a:p>
        </p:txBody>
      </p:sp>
      <p:pic>
        <p:nvPicPr>
          <p:cNvPr id="2" name="Picture 1"/>
          <p:cNvPicPr>
            <a:picLocks noChangeAspect="1"/>
          </p:cNvPicPr>
          <p:nvPr/>
        </p:nvPicPr>
        <p:blipFill>
          <a:blip r:embed="rId3"/>
          <a:stretch>
            <a:fillRect/>
          </a:stretch>
        </p:blipFill>
        <p:spPr>
          <a:xfrm>
            <a:off x="5015881" y="1373187"/>
            <a:ext cx="3880946" cy="3111501"/>
          </a:xfrm>
          <a:prstGeom prst="rect">
            <a:avLst/>
          </a:prstGeom>
          <a:ln>
            <a:solidFill>
              <a:srgbClr val="BFBFBF"/>
            </a:solidFill>
          </a:ln>
        </p:spPr>
      </p:pic>
      <p:pic>
        <p:nvPicPr>
          <p:cNvPr id="3" name="Picture 2"/>
          <p:cNvPicPr>
            <a:picLocks noChangeAspect="1"/>
          </p:cNvPicPr>
          <p:nvPr/>
        </p:nvPicPr>
        <p:blipFill>
          <a:blip r:embed="rId4"/>
          <a:stretch>
            <a:fillRect/>
          </a:stretch>
        </p:blipFill>
        <p:spPr>
          <a:xfrm>
            <a:off x="456598" y="905127"/>
            <a:ext cx="3819138" cy="2512219"/>
          </a:xfrm>
          <a:prstGeom prst="rect">
            <a:avLst/>
          </a:prstGeom>
          <a:ln>
            <a:solidFill>
              <a:schemeClr val="bg1">
                <a:lumMod val="75000"/>
              </a:schemeClr>
            </a:solidFill>
          </a:ln>
        </p:spPr>
      </p:pic>
    </p:spTree>
    <p:extLst>
      <p:ext uri="{BB962C8B-B14F-4D97-AF65-F5344CB8AC3E}">
        <p14:creationId xmlns:p14="http://schemas.microsoft.com/office/powerpoint/2010/main" val="2715336547"/>
      </p:ext>
    </p:extLst>
  </p:cSld>
  <p:clrMapOvr>
    <a:masterClrMapping/>
  </p:clrMapOvr>
  <p:transition spd="slow">
    <p:cut/>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Stocksy_txp157cab05rEJ000_Medium_423382.jpg"/>
          <p:cNvPicPr>
            <a:picLocks noChangeAspect="1"/>
          </p:cNvPicPr>
          <p:nvPr/>
        </p:nvPicPr>
        <p:blipFill>
          <a:blip r:embed="rId3"/>
          <a:srcRect t="15584"/>
          <a:stretch>
            <a:fillRect/>
          </a:stretch>
        </p:blipFill>
        <p:spPr>
          <a:xfrm>
            <a:off x="0" y="0"/>
            <a:ext cx="9144000" cy="5143500"/>
          </a:xfrm>
          <a:prstGeom prst="rect">
            <a:avLst/>
          </a:prstGeom>
        </p:spPr>
      </p:pic>
      <p:sp>
        <p:nvSpPr>
          <p:cNvPr id="20" name="Rectangle 19"/>
          <p:cNvSpPr/>
          <p:nvPr/>
        </p:nvSpPr>
        <p:spPr>
          <a:xfrm>
            <a:off x="0" y="0"/>
            <a:ext cx="9144000" cy="5143500"/>
          </a:xfrm>
          <a:prstGeom prst="rect">
            <a:avLst/>
          </a:prstGeom>
          <a:gradFill flip="none" rotWithShape="1">
            <a:gsLst>
              <a:gs pos="8000">
                <a:srgbClr val="000000">
                  <a:alpha val="0"/>
                </a:srgbClr>
              </a:gs>
              <a:gs pos="54000">
                <a:srgbClr val="000000">
                  <a:alpha val="86000"/>
                </a:srgbClr>
              </a:gs>
              <a:gs pos="83000">
                <a:srgbClr val="000000">
                  <a:alpha val="89000"/>
                </a:srgbClr>
              </a:gs>
            </a:gsLst>
            <a:lin ang="16500000" scaled="0"/>
            <a:tileRect/>
          </a:gradFill>
          <a:ln w="44450" cap="flat" cmpd="sng" algn="ctr">
            <a:noFill/>
            <a:prstDash val="solid"/>
            <a:round/>
            <a:headEnd type="none" w="med" len="med"/>
            <a:tailEnd type="none" w="med" len="med"/>
          </a:ln>
          <a:effectLst/>
        </p:spPr>
        <p:txBody>
          <a:bodyPr lIns="68579" tIns="34289" rIns="68579" bIns="34289" rtlCol="0" anchor="ctr"/>
          <a:lstStyle/>
          <a:p>
            <a:pPr algn="ctr">
              <a:defRPr/>
            </a:pPr>
            <a:endParaRPr lang="en-US" kern="0">
              <a:solidFill>
                <a:srgbClr val="FFFFFF"/>
              </a:solidFill>
            </a:endParaRPr>
          </a:p>
        </p:txBody>
      </p:sp>
      <p:cxnSp>
        <p:nvCxnSpPr>
          <p:cNvPr id="40" name="Straight Connector 39"/>
          <p:cNvCxnSpPr/>
          <p:nvPr/>
        </p:nvCxnSpPr>
        <p:spPr>
          <a:xfrm>
            <a:off x="596900" y="2111130"/>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596900" y="3428754"/>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8" name="Shape 1014"/>
          <p:cNvSpPr txBox="1">
            <a:spLocks/>
          </p:cNvSpPr>
          <p:nvPr/>
        </p:nvSpPr>
        <p:spPr>
          <a:xfrm>
            <a:off x="1820794" y="1336859"/>
            <a:ext cx="5209487" cy="460500"/>
          </a:xfrm>
          <a:prstGeom prst="rect">
            <a:avLst/>
          </a:prstGeom>
          <a:noFill/>
          <a:ln>
            <a:noFill/>
          </a:ln>
        </p:spPr>
        <p:txBody>
          <a:bodyPr lIns="0" tIns="0" rIns="0" bIns="0" anchor="t" anchorCtr="0">
            <a:noAutofit/>
          </a:bodyPr>
          <a:lstStyle/>
          <a:p>
            <a:pPr algn="dist">
              <a:lnSpc>
                <a:spcPct val="90000"/>
              </a:lnSpc>
              <a:buSzPct val="25000"/>
              <a:defRPr/>
            </a:pPr>
            <a:endParaRPr lang="en" sz="4500" b="1" kern="0" cap="all" dirty="0">
              <a:solidFill>
                <a:srgbClr val="008881"/>
              </a:solidFill>
              <a:ea typeface="Arial"/>
              <a:cs typeface="Arial"/>
              <a:sym typeface="Arial"/>
            </a:endParaRPr>
          </a:p>
        </p:txBody>
      </p:sp>
      <p:sp>
        <p:nvSpPr>
          <p:cNvPr id="10" name="Shape 1163"/>
          <p:cNvSpPr txBox="1">
            <a:spLocks/>
          </p:cNvSpPr>
          <p:nvPr/>
        </p:nvSpPr>
        <p:spPr bwMode="gray">
          <a:xfrm>
            <a:off x="205956" y="1396070"/>
            <a:ext cx="8410499" cy="460500"/>
          </a:xfrm>
          <a:prstGeom prst="rect">
            <a:avLst/>
          </a:prstGeom>
          <a:noFill/>
          <a:ln>
            <a:noFill/>
          </a:ln>
        </p:spPr>
        <p:txBody>
          <a:bodyPr lIns="0" tIns="0" rIns="0" bIns="0" anchor="t" anchorCtr="0">
            <a:noAutofit/>
          </a:bodyPr>
          <a:lstStyle>
            <a:defPPr marR="0" algn="l" rtl="0">
              <a:lnSpc>
                <a:spcPct val="100000"/>
              </a:lnSpc>
              <a:spcBef>
                <a:spcPts val="0"/>
              </a:spcBef>
              <a:spcAft>
                <a:spcPts val="0"/>
              </a:spcAft>
            </a:defPPr>
            <a:lvl1pPr marR="0" algn="l" rtl="0">
              <a:lnSpc>
                <a:spcPct val="90000"/>
              </a:lnSpc>
              <a:spcBef>
                <a:spcPts val="0"/>
              </a:spcBef>
              <a:spcAft>
                <a:spcPts val="0"/>
              </a:spcAft>
              <a:buNone/>
              <a:defRPr sz="3200" b="0" i="0" u="none" strike="noStrike" cap="none" baseline="0">
                <a:solidFill>
                  <a:schemeClr val="tx2"/>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stStyle>
          <a:p>
            <a:pPr algn="ctr">
              <a:buSzPct val="25000"/>
            </a:pPr>
            <a:r>
              <a:rPr lang="en-US" b="1" cap="all" dirty="0" smtClean="0">
                <a:solidFill>
                  <a:srgbClr val="74CEC7"/>
                </a:solidFill>
              </a:rPr>
              <a:t>D e m o</a:t>
            </a:r>
            <a:endParaRPr lang="en" sz="2100" b="1" cap="all" dirty="0">
              <a:solidFill>
                <a:srgbClr val="74CEC7"/>
              </a:solidFill>
            </a:endParaRPr>
          </a:p>
        </p:txBody>
      </p:sp>
      <p:grpSp>
        <p:nvGrpSpPr>
          <p:cNvPr id="14" name="Group 13"/>
          <p:cNvGrpSpPr/>
          <p:nvPr/>
        </p:nvGrpSpPr>
        <p:grpSpPr>
          <a:xfrm>
            <a:off x="2809572" y="2328353"/>
            <a:ext cx="3524857" cy="880594"/>
            <a:chOff x="3097520" y="2308568"/>
            <a:chExt cx="3524857" cy="880594"/>
          </a:xfrm>
        </p:grpSpPr>
        <p:grpSp>
          <p:nvGrpSpPr>
            <p:cNvPr id="15" name="Group 14"/>
            <p:cNvGrpSpPr/>
            <p:nvPr/>
          </p:nvGrpSpPr>
          <p:grpSpPr>
            <a:xfrm>
              <a:off x="3097520" y="2308568"/>
              <a:ext cx="3500394" cy="880594"/>
              <a:chOff x="2760768" y="2300654"/>
              <a:chExt cx="3500394" cy="880594"/>
            </a:xfrm>
          </p:grpSpPr>
          <p:pic>
            <p:nvPicPr>
              <p:cNvPr id="17" name="Picture 16"/>
              <p:cNvPicPr>
                <a:picLocks noChangeAspect="1"/>
              </p:cNvPicPr>
              <p:nvPr/>
            </p:nvPicPr>
            <p:blipFill>
              <a:blip r:embed="rId4"/>
              <a:stretch>
                <a:fillRect/>
              </a:stretch>
            </p:blipFill>
            <p:spPr>
              <a:xfrm>
                <a:off x="2760768" y="2300654"/>
                <a:ext cx="879617" cy="879617"/>
              </a:xfrm>
              <a:prstGeom prst="rect">
                <a:avLst/>
              </a:prstGeom>
            </p:spPr>
          </p:pic>
          <p:sp>
            <p:nvSpPr>
              <p:cNvPr id="21" name="TextBox 20"/>
              <p:cNvSpPr txBox="1"/>
              <p:nvPr/>
            </p:nvSpPr>
            <p:spPr>
              <a:xfrm>
                <a:off x="3691228" y="2362049"/>
                <a:ext cx="2569934" cy="819199"/>
              </a:xfrm>
              <a:prstGeom prst="rect">
                <a:avLst/>
              </a:prstGeom>
              <a:noFill/>
            </p:spPr>
            <p:txBody>
              <a:bodyPr wrap="none" rtlCol="0">
                <a:spAutoFit/>
              </a:bodyPr>
              <a:lstStyle/>
              <a:p>
                <a:pPr>
                  <a:lnSpc>
                    <a:spcPct val="90000"/>
                  </a:lnSpc>
                </a:pPr>
                <a:r>
                  <a:rPr lang="en-US" sz="2600" dirty="0" smtClean="0">
                    <a:solidFill>
                      <a:schemeClr val="bg1"/>
                    </a:solidFill>
                  </a:rPr>
                  <a:t>Pivotal</a:t>
                </a:r>
              </a:p>
              <a:p>
                <a:pPr>
                  <a:lnSpc>
                    <a:spcPct val="90000"/>
                  </a:lnSpc>
                </a:pPr>
                <a:r>
                  <a:rPr lang="en-US" sz="2600" b="1" dirty="0" smtClean="0">
                    <a:solidFill>
                      <a:schemeClr val="bg1"/>
                    </a:solidFill>
                  </a:rPr>
                  <a:t>Cloud Foundry</a:t>
                </a:r>
                <a:endParaRPr lang="en-US" sz="2600" b="1" baseline="30000" dirty="0">
                  <a:solidFill>
                    <a:schemeClr val="bg1"/>
                  </a:solidFill>
                </a:endParaRPr>
              </a:p>
            </p:txBody>
          </p:sp>
        </p:grpSp>
        <p:sp>
          <p:nvSpPr>
            <p:cNvPr id="16" name="TextBox 15"/>
            <p:cNvSpPr txBox="1"/>
            <p:nvPr/>
          </p:nvSpPr>
          <p:spPr>
            <a:xfrm>
              <a:off x="6373591" y="2828935"/>
              <a:ext cx="248786" cy="184666"/>
            </a:xfrm>
            <a:prstGeom prst="rect">
              <a:avLst/>
            </a:prstGeom>
            <a:noFill/>
          </p:spPr>
          <p:txBody>
            <a:bodyPr wrap="none" rtlCol="0">
              <a:spAutoFit/>
            </a:bodyPr>
            <a:lstStyle/>
            <a:p>
              <a:r>
                <a:rPr lang="en-US" sz="600" dirty="0" smtClean="0">
                  <a:solidFill>
                    <a:srgbClr val="FFFFFF"/>
                  </a:solidFill>
                </a:rPr>
                <a:t>®</a:t>
              </a:r>
              <a:endParaRPr lang="en-US" sz="600" dirty="0">
                <a:solidFill>
                  <a:srgbClr val="FFFFFF"/>
                </a:solidFill>
              </a:endParaRPr>
            </a:p>
          </p:txBody>
        </p:sp>
      </p:grpSp>
    </p:spTree>
    <p:extLst>
      <p:ext uri="{BB962C8B-B14F-4D97-AF65-F5344CB8AC3E}">
        <p14:creationId xmlns:p14="http://schemas.microsoft.com/office/powerpoint/2010/main" val="129526549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pic>
        <p:nvPicPr>
          <p:cNvPr id="205" name="Shape 205"/>
          <p:cNvPicPr preferRelativeResize="0"/>
          <p:nvPr/>
        </p:nvPicPr>
        <p:blipFill rotWithShape="1">
          <a:blip r:embed="rId3">
            <a:alphaModFix/>
          </a:blip>
          <a:srcRect t="9350" b="9348"/>
          <a:stretch/>
        </p:blipFill>
        <p:spPr>
          <a:xfrm>
            <a:off x="0" y="0"/>
            <a:ext cx="9144000" cy="5143499"/>
          </a:xfrm>
          <a:prstGeom prst="rect">
            <a:avLst/>
          </a:prstGeom>
          <a:noFill/>
          <a:ln>
            <a:noFill/>
          </a:ln>
        </p:spPr>
      </p:pic>
      <p:sp>
        <p:nvSpPr>
          <p:cNvPr id="206" name="Shape 206"/>
          <p:cNvSpPr/>
          <p:nvPr/>
        </p:nvSpPr>
        <p:spPr>
          <a:xfrm>
            <a:off x="0" y="0"/>
            <a:ext cx="9144000" cy="5143499"/>
          </a:xfrm>
          <a:prstGeom prst="rect">
            <a:avLst/>
          </a:prstGeom>
          <a:solidFill>
            <a:srgbClr val="182730">
              <a:alpha val="76470"/>
            </a:srgbClr>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Font typeface="Arial"/>
              <a:buNone/>
            </a:pPr>
            <a:endParaRPr sz="1800" b="0" i="0" u="none" strike="noStrike" cap="none">
              <a:solidFill>
                <a:schemeClr val="lt1"/>
              </a:solidFill>
              <a:latin typeface="Arial"/>
              <a:ea typeface="Arial"/>
              <a:cs typeface="Arial"/>
              <a:sym typeface="Arial"/>
              <a:rtl val="0"/>
            </a:endParaRPr>
          </a:p>
        </p:txBody>
      </p:sp>
      <p:cxnSp>
        <p:nvCxnSpPr>
          <p:cNvPr id="12" name="Straight Connector 11"/>
          <p:cNvCxnSpPr/>
          <p:nvPr/>
        </p:nvCxnSpPr>
        <p:spPr>
          <a:xfrm>
            <a:off x="596900" y="2111130"/>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596900" y="3428754"/>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4" name="Shape 1014"/>
          <p:cNvSpPr txBox="1">
            <a:spLocks/>
          </p:cNvSpPr>
          <p:nvPr/>
        </p:nvSpPr>
        <p:spPr>
          <a:xfrm>
            <a:off x="1820794" y="1336859"/>
            <a:ext cx="5209487" cy="460500"/>
          </a:xfrm>
          <a:prstGeom prst="rect">
            <a:avLst/>
          </a:prstGeom>
          <a:noFill/>
          <a:ln>
            <a:noFill/>
          </a:ln>
        </p:spPr>
        <p:txBody>
          <a:bodyPr lIns="0" tIns="0" rIns="0" bIns="0" anchor="t" anchorCtr="0">
            <a:noAutofit/>
          </a:bodyPr>
          <a:lstStyle/>
          <a:p>
            <a:pPr algn="dist">
              <a:lnSpc>
                <a:spcPct val="90000"/>
              </a:lnSpc>
              <a:buSzPct val="25000"/>
              <a:defRPr/>
            </a:pPr>
            <a:endParaRPr lang="en" sz="4500" b="1" kern="0" cap="all" dirty="0">
              <a:solidFill>
                <a:srgbClr val="008881"/>
              </a:solidFill>
              <a:ea typeface="Arial"/>
              <a:cs typeface="Arial"/>
              <a:sym typeface="Arial"/>
            </a:endParaRPr>
          </a:p>
        </p:txBody>
      </p:sp>
      <p:sp>
        <p:nvSpPr>
          <p:cNvPr id="15" name="Shape 1163"/>
          <p:cNvSpPr txBox="1">
            <a:spLocks/>
          </p:cNvSpPr>
          <p:nvPr/>
        </p:nvSpPr>
        <p:spPr bwMode="gray">
          <a:xfrm>
            <a:off x="205956" y="1396070"/>
            <a:ext cx="8410499" cy="460500"/>
          </a:xfrm>
          <a:prstGeom prst="rect">
            <a:avLst/>
          </a:prstGeom>
          <a:noFill/>
          <a:ln>
            <a:noFill/>
          </a:ln>
        </p:spPr>
        <p:txBody>
          <a:bodyPr lIns="0" tIns="0" rIns="0" bIns="0" anchor="t" anchorCtr="0">
            <a:noAutofit/>
          </a:bodyPr>
          <a:lstStyle>
            <a:defPPr marR="0" algn="l" rtl="0">
              <a:lnSpc>
                <a:spcPct val="100000"/>
              </a:lnSpc>
              <a:spcBef>
                <a:spcPts val="0"/>
              </a:spcBef>
              <a:spcAft>
                <a:spcPts val="0"/>
              </a:spcAft>
            </a:defPPr>
            <a:lvl1pPr marR="0" algn="l" rtl="0">
              <a:lnSpc>
                <a:spcPct val="90000"/>
              </a:lnSpc>
              <a:spcBef>
                <a:spcPts val="0"/>
              </a:spcBef>
              <a:spcAft>
                <a:spcPts val="0"/>
              </a:spcAft>
              <a:buNone/>
              <a:defRPr sz="3200" b="0" i="0" u="none" strike="noStrike" cap="none" baseline="0">
                <a:solidFill>
                  <a:schemeClr val="tx2"/>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stStyle>
          <a:p>
            <a:pPr algn="ctr">
              <a:buSzPct val="25000"/>
            </a:pPr>
            <a:r>
              <a:rPr lang="en-US" b="1" cap="all" dirty="0" smtClean="0">
                <a:solidFill>
                  <a:srgbClr val="2C95DD"/>
                </a:solidFill>
              </a:rPr>
              <a:t>HANDS-ON LABS</a:t>
            </a:r>
            <a:endParaRPr lang="en" sz="2100" b="1" cap="all" dirty="0">
              <a:solidFill>
                <a:srgbClr val="2C95DD"/>
              </a:solidFill>
            </a:endParaRPr>
          </a:p>
        </p:txBody>
      </p:sp>
      <p:grpSp>
        <p:nvGrpSpPr>
          <p:cNvPr id="3" name="Group 2"/>
          <p:cNvGrpSpPr/>
          <p:nvPr/>
        </p:nvGrpSpPr>
        <p:grpSpPr>
          <a:xfrm>
            <a:off x="2809572" y="2308568"/>
            <a:ext cx="3524857" cy="880594"/>
            <a:chOff x="3097520" y="2308568"/>
            <a:chExt cx="3524857" cy="880594"/>
          </a:xfrm>
        </p:grpSpPr>
        <p:grpSp>
          <p:nvGrpSpPr>
            <p:cNvPr id="9" name="Group 8"/>
            <p:cNvGrpSpPr/>
            <p:nvPr/>
          </p:nvGrpSpPr>
          <p:grpSpPr>
            <a:xfrm>
              <a:off x="3097520" y="2308568"/>
              <a:ext cx="3500394" cy="880594"/>
              <a:chOff x="2760768" y="2300654"/>
              <a:chExt cx="3500394" cy="880594"/>
            </a:xfrm>
          </p:grpSpPr>
          <p:pic>
            <p:nvPicPr>
              <p:cNvPr id="10" name="Picture 9"/>
              <p:cNvPicPr>
                <a:picLocks noChangeAspect="1"/>
              </p:cNvPicPr>
              <p:nvPr/>
            </p:nvPicPr>
            <p:blipFill>
              <a:blip r:embed="rId4"/>
              <a:stretch>
                <a:fillRect/>
              </a:stretch>
            </p:blipFill>
            <p:spPr>
              <a:xfrm>
                <a:off x="2760768" y="2300654"/>
                <a:ext cx="879617" cy="879617"/>
              </a:xfrm>
              <a:prstGeom prst="rect">
                <a:avLst/>
              </a:prstGeom>
            </p:spPr>
          </p:pic>
          <p:sp>
            <p:nvSpPr>
              <p:cNvPr id="11" name="TextBox 10"/>
              <p:cNvSpPr txBox="1"/>
              <p:nvPr/>
            </p:nvSpPr>
            <p:spPr>
              <a:xfrm>
                <a:off x="3691228" y="2362049"/>
                <a:ext cx="2569934" cy="819199"/>
              </a:xfrm>
              <a:prstGeom prst="rect">
                <a:avLst/>
              </a:prstGeom>
              <a:noFill/>
            </p:spPr>
            <p:txBody>
              <a:bodyPr wrap="none" rtlCol="0">
                <a:spAutoFit/>
              </a:bodyPr>
              <a:lstStyle/>
              <a:p>
                <a:pPr>
                  <a:lnSpc>
                    <a:spcPct val="90000"/>
                  </a:lnSpc>
                </a:pPr>
                <a:r>
                  <a:rPr lang="en-US" sz="2600" dirty="0" smtClean="0">
                    <a:solidFill>
                      <a:schemeClr val="bg1"/>
                    </a:solidFill>
                  </a:rPr>
                  <a:t>Pivotal</a:t>
                </a:r>
              </a:p>
              <a:p>
                <a:pPr>
                  <a:lnSpc>
                    <a:spcPct val="90000"/>
                  </a:lnSpc>
                </a:pPr>
                <a:r>
                  <a:rPr lang="en-US" sz="2600" b="1" dirty="0" smtClean="0">
                    <a:solidFill>
                      <a:schemeClr val="bg1"/>
                    </a:solidFill>
                  </a:rPr>
                  <a:t>Cloud Foundry</a:t>
                </a:r>
                <a:endParaRPr lang="en-US" sz="2600" b="1" baseline="30000" dirty="0">
                  <a:solidFill>
                    <a:schemeClr val="bg1"/>
                  </a:solidFill>
                </a:endParaRPr>
              </a:p>
            </p:txBody>
          </p:sp>
        </p:grpSp>
        <p:sp>
          <p:nvSpPr>
            <p:cNvPr id="2" name="TextBox 1"/>
            <p:cNvSpPr txBox="1"/>
            <p:nvPr/>
          </p:nvSpPr>
          <p:spPr>
            <a:xfrm>
              <a:off x="6373591" y="2828935"/>
              <a:ext cx="248786" cy="184666"/>
            </a:xfrm>
            <a:prstGeom prst="rect">
              <a:avLst/>
            </a:prstGeom>
            <a:noFill/>
          </p:spPr>
          <p:txBody>
            <a:bodyPr wrap="none" rtlCol="0">
              <a:spAutoFit/>
            </a:bodyPr>
            <a:lstStyle/>
            <a:p>
              <a:r>
                <a:rPr lang="en-US" sz="600" dirty="0" smtClean="0">
                  <a:solidFill>
                    <a:srgbClr val="FFFFFF"/>
                  </a:solidFill>
                </a:rPr>
                <a:t>®</a:t>
              </a:r>
              <a:endParaRPr lang="en-US" sz="600" dirty="0">
                <a:solidFill>
                  <a:srgbClr val="FFFFFF"/>
                </a:solidFill>
              </a:endParaRPr>
            </a:p>
          </p:txBody>
        </p:sp>
      </p:grpSp>
    </p:spTree>
    <p:extLst>
      <p:ext uri="{BB962C8B-B14F-4D97-AF65-F5344CB8AC3E}">
        <p14:creationId xmlns:p14="http://schemas.microsoft.com/office/powerpoint/2010/main" val="3395664177"/>
      </p:ext>
    </p:extLst>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06"/>
                                        </p:tgtEl>
                                        <p:attrNameLst>
                                          <p:attrName>style.visibility</p:attrName>
                                        </p:attrNameLst>
                                      </p:cBhvr>
                                      <p:to>
                                        <p:strVal val="visible"/>
                                      </p:to>
                                    </p:set>
                                    <p:animEffect transition="in" filter="fade">
                                      <p:cBhvr>
                                        <p:cTn id="7" dur="1000"/>
                                        <p:tgtEl>
                                          <p:spTgt spid="2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b="0" dirty="0" smtClean="0">
                <a:solidFill>
                  <a:srgbClr val="2C95DD"/>
                </a:solidFill>
              </a:rPr>
              <a:t>Hands-on Lab Instructions</a:t>
            </a:r>
            <a:endParaRPr lang="en-US" sz="2800" b="0" dirty="0">
              <a:solidFill>
                <a:srgbClr val="2C95DD"/>
              </a:solidFill>
            </a:endParaRPr>
          </a:p>
        </p:txBody>
      </p:sp>
      <p:sp>
        <p:nvSpPr>
          <p:cNvPr id="3" name="Text Placeholder 2"/>
          <p:cNvSpPr>
            <a:spLocks noGrp="1"/>
          </p:cNvSpPr>
          <p:nvPr>
            <p:ph type="body" idx="1"/>
          </p:nvPr>
        </p:nvSpPr>
        <p:spPr>
          <a:xfrm>
            <a:off x="366712" y="1074737"/>
            <a:ext cx="8676351" cy="3382961"/>
          </a:xfrm>
        </p:spPr>
        <p:txBody>
          <a:bodyPr/>
          <a:lstStyle/>
          <a:p>
            <a:pPr marL="227013" indent="-227013">
              <a:buClr>
                <a:srgbClr val="2580D4"/>
              </a:buClr>
            </a:pPr>
            <a:r>
              <a:rPr lang="en-US" dirty="0" smtClean="0">
                <a:solidFill>
                  <a:schemeClr val="bg1"/>
                </a:solidFill>
              </a:rPr>
              <a:t>Prerequisites</a:t>
            </a:r>
          </a:p>
          <a:p>
            <a:pPr marL="454025" lvl="1" indent="-227013">
              <a:buClr>
                <a:srgbClr val="2580D4"/>
              </a:buClr>
            </a:pPr>
            <a:r>
              <a:rPr lang="en-US" sz="1800" dirty="0" smtClean="0">
                <a:solidFill>
                  <a:schemeClr val="bg1"/>
                </a:solidFill>
              </a:rPr>
              <a:t>CF CLI installed</a:t>
            </a:r>
          </a:p>
          <a:p>
            <a:pPr marL="454025" lvl="1" indent="-227013">
              <a:buClr>
                <a:srgbClr val="2580D4"/>
              </a:buClr>
            </a:pPr>
            <a:r>
              <a:rPr lang="en-US" sz="1800" dirty="0" smtClean="0">
                <a:solidFill>
                  <a:schemeClr val="bg1"/>
                </a:solidFill>
              </a:rPr>
              <a:t>Git installed</a:t>
            </a:r>
          </a:p>
          <a:p>
            <a:pPr marL="685800" lvl="2" indent="-227013">
              <a:buClr>
                <a:srgbClr val="2580D4"/>
              </a:buClr>
            </a:pPr>
            <a:r>
              <a:rPr lang="en-US" sz="1400" dirty="0" smtClean="0">
                <a:solidFill>
                  <a:schemeClr val="bg1"/>
                </a:solidFill>
              </a:rPr>
              <a:t>git clone </a:t>
            </a:r>
            <a:r>
              <a:rPr lang="en-US" sz="1400" dirty="0" smtClean="0">
                <a:solidFill>
                  <a:schemeClr val="bg1"/>
                </a:solidFill>
                <a:hlinkClick r:id="rId3"/>
              </a:rPr>
              <a:t>https://</a:t>
            </a:r>
            <a:r>
              <a:rPr lang="en-US" sz="1400" dirty="0" smtClean="0">
                <a:solidFill>
                  <a:schemeClr val="bg1"/>
                </a:solidFill>
                <a:hlinkClick r:id="rId3"/>
              </a:rPr>
              <a:t>github.com/cbusch-pivotal/pcf-intro.git</a:t>
            </a:r>
            <a:endParaRPr lang="en-US" sz="2200" dirty="0" smtClean="0">
              <a:solidFill>
                <a:schemeClr val="bg1"/>
              </a:solidFill>
            </a:endParaRPr>
          </a:p>
          <a:p>
            <a:pPr marL="454025" lvl="1" indent="-227013">
              <a:buClr>
                <a:srgbClr val="2580D4"/>
              </a:buClr>
            </a:pPr>
            <a:r>
              <a:rPr lang="en-US" sz="1800" dirty="0" smtClean="0">
                <a:solidFill>
                  <a:schemeClr val="bg1"/>
                </a:solidFill>
              </a:rPr>
              <a:t>Download zip and unzip</a:t>
            </a:r>
          </a:p>
          <a:p>
            <a:pPr marL="685800" lvl="2" indent="-227013">
              <a:buClr>
                <a:srgbClr val="2580D4"/>
              </a:buClr>
            </a:pPr>
            <a:r>
              <a:rPr lang="en-US" sz="1400" dirty="0">
                <a:solidFill>
                  <a:schemeClr val="bg1"/>
                </a:solidFill>
                <a:hlinkClick r:id="rId4"/>
              </a:rPr>
              <a:t>https://</a:t>
            </a:r>
            <a:r>
              <a:rPr lang="en-US" sz="1400" dirty="0" smtClean="0">
                <a:solidFill>
                  <a:schemeClr val="bg1"/>
                </a:solidFill>
                <a:hlinkClick r:id="rId4"/>
              </a:rPr>
              <a:t>github.com/cbusch-pivotal/pcf-intro/archive/master.zip</a:t>
            </a:r>
            <a:r>
              <a:rPr lang="en-US" sz="1400" dirty="0" smtClean="0">
                <a:solidFill>
                  <a:schemeClr val="bg1"/>
                </a:solidFill>
              </a:rPr>
              <a:t> </a:t>
            </a:r>
            <a:endParaRPr lang="en-US" sz="1400" dirty="0" smtClean="0">
              <a:solidFill>
                <a:schemeClr val="bg1"/>
              </a:solidFill>
            </a:endParaRPr>
          </a:p>
          <a:p>
            <a:pPr marL="227013" indent="-227013">
              <a:buClr>
                <a:srgbClr val="2580D4"/>
              </a:buClr>
            </a:pPr>
            <a:r>
              <a:rPr lang="en-US" dirty="0" smtClean="0">
                <a:solidFill>
                  <a:schemeClr val="bg1"/>
                </a:solidFill>
              </a:rPr>
              <a:t>Lab instructions</a:t>
            </a:r>
            <a:endParaRPr lang="en-US" dirty="0">
              <a:solidFill>
                <a:schemeClr val="bg1"/>
              </a:solidFill>
            </a:endParaRPr>
          </a:p>
          <a:p>
            <a:pPr marL="454025" lvl="1" indent="-227013">
              <a:buClr>
                <a:srgbClr val="2580D4"/>
              </a:buClr>
            </a:pPr>
            <a:r>
              <a:rPr lang="en-US" sz="1800" dirty="0" smtClean="0">
                <a:solidFill>
                  <a:schemeClr val="bg1"/>
                </a:solidFill>
                <a:hlinkClick r:id="rId5"/>
              </a:rPr>
              <a:t>https://</a:t>
            </a:r>
            <a:r>
              <a:rPr lang="en-US" sz="1800" dirty="0" smtClean="0">
                <a:solidFill>
                  <a:schemeClr val="bg1"/>
                </a:solidFill>
                <a:hlinkClick r:id="rId5"/>
              </a:rPr>
              <a:t>github.com/cbusch-pivotal/pcf-intro</a:t>
            </a:r>
            <a:r>
              <a:rPr lang="en-US" sz="1800" dirty="0" smtClean="0">
                <a:solidFill>
                  <a:schemeClr val="bg1"/>
                </a:solidFill>
              </a:rPr>
              <a:t> </a:t>
            </a:r>
            <a:endParaRPr lang="en-US" sz="1800" dirty="0">
              <a:solidFill>
                <a:schemeClr val="bg1"/>
              </a:solidFill>
            </a:endParaRPr>
          </a:p>
        </p:txBody>
      </p:sp>
    </p:spTree>
    <p:extLst>
      <p:ext uri="{BB962C8B-B14F-4D97-AF65-F5344CB8AC3E}">
        <p14:creationId xmlns:p14="http://schemas.microsoft.com/office/powerpoint/2010/main" val="83391742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Tree>
  </p:cSld>
  <p:clrMapOvr>
    <a:masterClrMapping/>
  </p:clrMapOvr>
  <p:transition spd="slow">
    <p:cut/>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57"/>
        <p:cNvGrpSpPr/>
        <p:nvPr/>
      </p:nvGrpSpPr>
      <p:grpSpPr>
        <a:xfrm>
          <a:off x="0" y="0"/>
          <a:ext cx="0" cy="0"/>
          <a:chOff x="0" y="0"/>
          <a:chExt cx="0" cy="0"/>
        </a:xfrm>
      </p:grpSpPr>
      <p:sp>
        <p:nvSpPr>
          <p:cNvPr id="558" name="Shape 558"/>
          <p:cNvSpPr/>
          <p:nvPr/>
        </p:nvSpPr>
        <p:spPr>
          <a:xfrm>
            <a:off x="5538516" y="1780848"/>
            <a:ext cx="2271984" cy="2271984"/>
          </a:xfrm>
          <a:prstGeom prst="ellipse">
            <a:avLst/>
          </a:prstGeom>
          <a:noFill/>
          <a:ln w="28575" cap="flat" cmpd="sng">
            <a:solidFill>
              <a:srgbClr val="C1E2DE"/>
            </a:solidFill>
            <a:prstDash val="solid"/>
            <a:round/>
            <a:headEnd type="none" w="med" len="med"/>
            <a:tailEnd type="none" w="med" len="med"/>
          </a:ln>
        </p:spPr>
        <p:txBody>
          <a:bodyPr wrap="square"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800" b="0" i="0" u="none" strike="noStrike" cap="none">
              <a:solidFill>
                <a:srgbClr val="FFFFFF"/>
              </a:solidFill>
              <a:latin typeface="Proxima Nova"/>
              <a:ea typeface="Proxima Nova"/>
              <a:cs typeface="Proxima Nova"/>
              <a:sym typeface="Proxima Nova"/>
            </a:endParaRPr>
          </a:p>
        </p:txBody>
      </p:sp>
      <p:sp>
        <p:nvSpPr>
          <p:cNvPr id="559" name="Shape 559"/>
          <p:cNvSpPr txBox="1">
            <a:spLocks noGrp="1"/>
          </p:cNvSpPr>
          <p:nvPr>
            <p:ph type="title"/>
          </p:nvPr>
        </p:nvSpPr>
        <p:spPr>
          <a:xfrm>
            <a:off x="113722" y="149918"/>
            <a:ext cx="8796928" cy="474445"/>
          </a:xfrm>
          <a:prstGeom prst="rect">
            <a:avLst/>
          </a:prstGeom>
          <a:noFill/>
          <a:ln>
            <a:noFill/>
          </a:ln>
        </p:spPr>
        <p:txBody>
          <a:bodyPr wrap="square" lIns="91425" tIns="45700" rIns="91425" bIns="45700" anchor="t" anchorCtr="0">
            <a:noAutofit/>
          </a:bodyPr>
          <a:lstStyle/>
          <a:p>
            <a:pPr marL="0" marR="0" lvl="0" indent="0" algn="l" rtl="0">
              <a:spcBef>
                <a:spcPts val="0"/>
              </a:spcBef>
              <a:buClr>
                <a:srgbClr val="008774"/>
              </a:buClr>
              <a:buFont typeface="Proxima Nova Semibold"/>
              <a:buNone/>
            </a:pPr>
            <a:r>
              <a:rPr lang="en-US" sz="2800" b="1" i="0" u="none" strike="noStrike" cap="none">
                <a:solidFill>
                  <a:srgbClr val="008774"/>
                </a:solidFill>
                <a:latin typeface="Proxima Nova Semibold"/>
                <a:ea typeface="Proxima Nova Semibold"/>
                <a:cs typeface="Proxima Nova Semibold"/>
                <a:sym typeface="Proxima Nova Semibold"/>
              </a:rPr>
              <a:t>How Pivotal Can Help</a:t>
            </a:r>
          </a:p>
        </p:txBody>
      </p:sp>
      <p:sp>
        <p:nvSpPr>
          <p:cNvPr id="560" name="Shape 560"/>
          <p:cNvSpPr txBox="1"/>
          <p:nvPr/>
        </p:nvSpPr>
        <p:spPr>
          <a:xfrm>
            <a:off x="457090" y="825517"/>
            <a:ext cx="3408282" cy="369332"/>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rgbClr val="000000"/>
              </a:buClr>
              <a:buFont typeface="Proxima Nova"/>
              <a:buNone/>
            </a:pPr>
            <a:r>
              <a:rPr lang="en-US" sz="1800" b="1" i="0" u="none" strike="noStrike" cap="none">
                <a:solidFill>
                  <a:srgbClr val="000000"/>
                </a:solidFill>
                <a:latin typeface="Proxima Nova"/>
                <a:ea typeface="Proxima Nova"/>
                <a:cs typeface="Proxima Nova"/>
                <a:sym typeface="Proxima Nova"/>
              </a:rPr>
              <a:t>Developer Choice</a:t>
            </a:r>
          </a:p>
        </p:txBody>
      </p:sp>
      <p:sp>
        <p:nvSpPr>
          <p:cNvPr id="561" name="Shape 561"/>
          <p:cNvSpPr txBox="1"/>
          <p:nvPr/>
        </p:nvSpPr>
        <p:spPr>
          <a:xfrm>
            <a:off x="205318" y="1277981"/>
            <a:ext cx="1419340" cy="276999"/>
          </a:xfrm>
          <a:prstGeom prst="rect">
            <a:avLst/>
          </a:prstGeom>
          <a:noFill/>
          <a:ln>
            <a:noFill/>
          </a:ln>
        </p:spPr>
        <p:txBody>
          <a:bodyPr wrap="square" lIns="91425" tIns="45700" rIns="91425" bIns="45700" anchor="t" anchorCtr="0">
            <a:noAutofit/>
          </a:bodyPr>
          <a:lstStyle/>
          <a:p>
            <a:pPr marL="0" marR="0" lvl="0" indent="0" algn="l" rtl="0">
              <a:lnSpc>
                <a:spcPct val="100000"/>
              </a:lnSpc>
              <a:spcBef>
                <a:spcPts val="0"/>
              </a:spcBef>
              <a:spcAft>
                <a:spcPts val="0"/>
              </a:spcAft>
              <a:buClr>
                <a:srgbClr val="000000"/>
              </a:buClr>
              <a:buFont typeface="Proxima Nova Semibold"/>
              <a:buNone/>
            </a:pPr>
            <a:r>
              <a:rPr lang="en-US" sz="1200" b="0" i="0" u="none" strike="noStrike" cap="none">
                <a:solidFill>
                  <a:srgbClr val="000000"/>
                </a:solidFill>
                <a:latin typeface="Proxima Nova Semibold"/>
                <a:ea typeface="Proxima Nova Semibold"/>
                <a:cs typeface="Proxima Nova Semibold"/>
                <a:sym typeface="Proxima Nova Semibold"/>
              </a:rPr>
              <a:t>Languages</a:t>
            </a:r>
          </a:p>
        </p:txBody>
      </p:sp>
      <p:pic>
        <p:nvPicPr>
          <p:cNvPr id="562" name="Shape 562" descr="Python.png"/>
          <p:cNvPicPr preferRelativeResize="0"/>
          <p:nvPr/>
        </p:nvPicPr>
        <p:blipFill rotWithShape="1">
          <a:blip r:embed="rId3">
            <a:alphaModFix/>
          </a:blip>
          <a:srcRect/>
          <a:stretch/>
        </p:blipFill>
        <p:spPr>
          <a:xfrm>
            <a:off x="1222881" y="2467818"/>
            <a:ext cx="676791" cy="228600"/>
          </a:xfrm>
          <a:prstGeom prst="rect">
            <a:avLst/>
          </a:prstGeom>
          <a:noFill/>
          <a:ln>
            <a:noFill/>
          </a:ln>
        </p:spPr>
      </p:pic>
      <p:pic>
        <p:nvPicPr>
          <p:cNvPr id="563" name="Shape 563" descr="Java.png"/>
          <p:cNvPicPr preferRelativeResize="0"/>
          <p:nvPr/>
        </p:nvPicPr>
        <p:blipFill rotWithShape="1">
          <a:blip r:embed="rId4">
            <a:alphaModFix/>
          </a:blip>
          <a:srcRect/>
          <a:stretch/>
        </p:blipFill>
        <p:spPr>
          <a:xfrm>
            <a:off x="1461367" y="1606190"/>
            <a:ext cx="368163" cy="368163"/>
          </a:xfrm>
          <a:prstGeom prst="rect">
            <a:avLst/>
          </a:prstGeom>
          <a:noFill/>
          <a:ln>
            <a:noFill/>
          </a:ln>
        </p:spPr>
      </p:pic>
      <p:pic>
        <p:nvPicPr>
          <p:cNvPr id="564" name="Shape 564" descr="Golang.png"/>
          <p:cNvPicPr preferRelativeResize="0"/>
          <p:nvPr/>
        </p:nvPicPr>
        <p:blipFill rotWithShape="1">
          <a:blip r:embed="rId5">
            <a:alphaModFix/>
          </a:blip>
          <a:srcRect/>
          <a:stretch/>
        </p:blipFill>
        <p:spPr>
          <a:xfrm>
            <a:off x="497865" y="2010479"/>
            <a:ext cx="228426" cy="310811"/>
          </a:xfrm>
          <a:prstGeom prst="rect">
            <a:avLst/>
          </a:prstGeom>
          <a:noFill/>
          <a:ln>
            <a:noFill/>
          </a:ln>
        </p:spPr>
      </p:pic>
      <p:pic>
        <p:nvPicPr>
          <p:cNvPr id="565" name="Shape 565" descr="Node.png"/>
          <p:cNvPicPr preferRelativeResize="0"/>
          <p:nvPr/>
        </p:nvPicPr>
        <p:blipFill rotWithShape="1">
          <a:blip r:embed="rId6">
            <a:alphaModFix/>
          </a:blip>
          <a:srcRect/>
          <a:stretch/>
        </p:blipFill>
        <p:spPr>
          <a:xfrm>
            <a:off x="952825" y="2045786"/>
            <a:ext cx="502920" cy="251460"/>
          </a:xfrm>
          <a:prstGeom prst="rect">
            <a:avLst/>
          </a:prstGeom>
          <a:noFill/>
          <a:ln>
            <a:noFill/>
          </a:ln>
        </p:spPr>
      </p:pic>
      <p:pic>
        <p:nvPicPr>
          <p:cNvPr id="566" name="Shape 566" descr="Php.jpeg"/>
          <p:cNvPicPr preferRelativeResize="0"/>
          <p:nvPr/>
        </p:nvPicPr>
        <p:blipFill rotWithShape="1">
          <a:blip r:embed="rId7">
            <a:alphaModFix/>
          </a:blip>
          <a:srcRect/>
          <a:stretch/>
        </p:blipFill>
        <p:spPr>
          <a:xfrm>
            <a:off x="1697238" y="2057216"/>
            <a:ext cx="431673" cy="227711"/>
          </a:xfrm>
          <a:prstGeom prst="rect">
            <a:avLst/>
          </a:prstGeom>
          <a:noFill/>
          <a:ln>
            <a:noFill/>
          </a:ln>
        </p:spPr>
      </p:pic>
      <p:pic>
        <p:nvPicPr>
          <p:cNvPr id="567" name="Shape 567" descr="ruby.jpeg"/>
          <p:cNvPicPr preferRelativeResize="0"/>
          <p:nvPr/>
        </p:nvPicPr>
        <p:blipFill rotWithShape="1">
          <a:blip r:embed="rId8">
            <a:alphaModFix/>
          </a:blip>
          <a:srcRect/>
          <a:stretch/>
        </p:blipFill>
        <p:spPr>
          <a:xfrm>
            <a:off x="694800" y="2449140"/>
            <a:ext cx="474980" cy="231140"/>
          </a:xfrm>
          <a:prstGeom prst="rect">
            <a:avLst/>
          </a:prstGeom>
          <a:noFill/>
          <a:ln>
            <a:noFill/>
          </a:ln>
        </p:spPr>
      </p:pic>
      <p:pic>
        <p:nvPicPr>
          <p:cNvPr id="568" name="Shape 568" descr="Microsoft_.NET_Framework_v4.5_logo.png"/>
          <p:cNvPicPr preferRelativeResize="0"/>
          <p:nvPr/>
        </p:nvPicPr>
        <p:blipFill rotWithShape="1">
          <a:blip r:embed="rId9">
            <a:alphaModFix/>
          </a:blip>
          <a:srcRect/>
          <a:stretch/>
        </p:blipFill>
        <p:spPr>
          <a:xfrm>
            <a:off x="802671" y="1742941"/>
            <a:ext cx="517302" cy="127748"/>
          </a:xfrm>
          <a:prstGeom prst="rect">
            <a:avLst/>
          </a:prstGeom>
          <a:noFill/>
          <a:ln>
            <a:noFill/>
          </a:ln>
        </p:spPr>
      </p:pic>
      <p:pic>
        <p:nvPicPr>
          <p:cNvPr id="569" name="Shape 569"/>
          <p:cNvPicPr preferRelativeResize="0"/>
          <p:nvPr/>
        </p:nvPicPr>
        <p:blipFill rotWithShape="1">
          <a:blip r:embed="rId10">
            <a:alphaModFix/>
          </a:blip>
          <a:srcRect/>
          <a:stretch/>
        </p:blipFill>
        <p:spPr>
          <a:xfrm>
            <a:off x="2662218" y="1669762"/>
            <a:ext cx="520456" cy="208183"/>
          </a:xfrm>
          <a:prstGeom prst="rect">
            <a:avLst/>
          </a:prstGeom>
          <a:noFill/>
          <a:ln>
            <a:noFill/>
          </a:ln>
        </p:spPr>
      </p:pic>
      <p:pic>
        <p:nvPicPr>
          <p:cNvPr id="570" name="Shape 570"/>
          <p:cNvPicPr preferRelativeResize="0"/>
          <p:nvPr/>
        </p:nvPicPr>
        <p:blipFill rotWithShape="1">
          <a:blip r:embed="rId11">
            <a:alphaModFix/>
          </a:blip>
          <a:srcRect/>
          <a:stretch/>
        </p:blipFill>
        <p:spPr>
          <a:xfrm>
            <a:off x="3318354" y="1643430"/>
            <a:ext cx="432812" cy="286537"/>
          </a:xfrm>
          <a:prstGeom prst="rect">
            <a:avLst/>
          </a:prstGeom>
          <a:noFill/>
          <a:ln>
            <a:noFill/>
          </a:ln>
        </p:spPr>
      </p:pic>
      <p:pic>
        <p:nvPicPr>
          <p:cNvPr id="571" name="Shape 571"/>
          <p:cNvPicPr preferRelativeResize="0"/>
          <p:nvPr/>
        </p:nvPicPr>
        <p:blipFill rotWithShape="1">
          <a:blip r:embed="rId12">
            <a:alphaModFix/>
          </a:blip>
          <a:srcRect/>
          <a:stretch/>
        </p:blipFill>
        <p:spPr>
          <a:xfrm>
            <a:off x="3373709" y="2018313"/>
            <a:ext cx="349135" cy="349135"/>
          </a:xfrm>
          <a:prstGeom prst="rect">
            <a:avLst/>
          </a:prstGeom>
          <a:noFill/>
          <a:ln>
            <a:noFill/>
          </a:ln>
        </p:spPr>
      </p:pic>
      <p:pic>
        <p:nvPicPr>
          <p:cNvPr id="572" name="Shape 572" descr="microsoft-azure.png"/>
          <p:cNvPicPr preferRelativeResize="0"/>
          <p:nvPr/>
        </p:nvPicPr>
        <p:blipFill rotWithShape="1">
          <a:blip r:embed="rId13">
            <a:alphaModFix/>
          </a:blip>
          <a:srcRect/>
          <a:stretch/>
        </p:blipFill>
        <p:spPr>
          <a:xfrm>
            <a:off x="2727668" y="2460090"/>
            <a:ext cx="955124" cy="274992"/>
          </a:xfrm>
          <a:prstGeom prst="rect">
            <a:avLst/>
          </a:prstGeom>
          <a:noFill/>
          <a:ln>
            <a:noFill/>
          </a:ln>
        </p:spPr>
      </p:pic>
      <p:pic>
        <p:nvPicPr>
          <p:cNvPr id="573" name="Shape 573" descr="logo_lockup_cloud_platform_icon_vertical.png"/>
          <p:cNvPicPr preferRelativeResize="0"/>
          <p:nvPr/>
        </p:nvPicPr>
        <p:blipFill rotWithShape="1">
          <a:blip r:embed="rId14">
            <a:alphaModFix/>
          </a:blip>
          <a:srcRect/>
          <a:stretch/>
        </p:blipFill>
        <p:spPr>
          <a:xfrm>
            <a:off x="2564823" y="1972623"/>
            <a:ext cx="693651" cy="428567"/>
          </a:xfrm>
          <a:prstGeom prst="rect">
            <a:avLst/>
          </a:prstGeom>
          <a:noFill/>
          <a:ln>
            <a:noFill/>
          </a:ln>
        </p:spPr>
      </p:pic>
      <p:pic>
        <p:nvPicPr>
          <p:cNvPr id="574" name="Shape 574" descr="windows-server-2016.png"/>
          <p:cNvPicPr preferRelativeResize="0"/>
          <p:nvPr/>
        </p:nvPicPr>
        <p:blipFill rotWithShape="1">
          <a:blip r:embed="rId15">
            <a:alphaModFix/>
          </a:blip>
          <a:srcRect/>
          <a:stretch/>
        </p:blipFill>
        <p:spPr>
          <a:xfrm>
            <a:off x="3100041" y="3952804"/>
            <a:ext cx="638475" cy="284962"/>
          </a:xfrm>
          <a:prstGeom prst="rect">
            <a:avLst/>
          </a:prstGeom>
          <a:noFill/>
          <a:ln>
            <a:noFill/>
          </a:ln>
        </p:spPr>
      </p:pic>
      <p:pic>
        <p:nvPicPr>
          <p:cNvPr id="575" name="Shape 575" descr="linux.png"/>
          <p:cNvPicPr preferRelativeResize="0"/>
          <p:nvPr/>
        </p:nvPicPr>
        <p:blipFill rotWithShape="1">
          <a:blip r:embed="rId16">
            <a:alphaModFix/>
          </a:blip>
          <a:srcRect/>
          <a:stretch/>
        </p:blipFill>
        <p:spPr>
          <a:xfrm>
            <a:off x="3244963" y="3435298"/>
            <a:ext cx="286754" cy="337938"/>
          </a:xfrm>
          <a:prstGeom prst="rect">
            <a:avLst/>
          </a:prstGeom>
          <a:noFill/>
          <a:ln>
            <a:noFill/>
          </a:ln>
        </p:spPr>
      </p:pic>
      <p:sp>
        <p:nvSpPr>
          <p:cNvPr id="576" name="Shape 576"/>
          <p:cNvSpPr txBox="1"/>
          <p:nvPr/>
        </p:nvSpPr>
        <p:spPr>
          <a:xfrm>
            <a:off x="2473392" y="1286620"/>
            <a:ext cx="684803" cy="276999"/>
          </a:xfrm>
          <a:prstGeom prst="rect">
            <a:avLst/>
          </a:prstGeom>
          <a:noFill/>
          <a:ln>
            <a:noFill/>
          </a:ln>
        </p:spPr>
        <p:txBody>
          <a:bodyPr wrap="square" lIns="91425" tIns="45700" rIns="91425" bIns="45700" anchor="t" anchorCtr="0">
            <a:noAutofit/>
          </a:bodyPr>
          <a:lstStyle/>
          <a:p>
            <a:pPr marL="0" marR="0" lvl="0" indent="0" algn="l" rtl="0">
              <a:lnSpc>
                <a:spcPct val="100000"/>
              </a:lnSpc>
              <a:spcBef>
                <a:spcPts val="0"/>
              </a:spcBef>
              <a:spcAft>
                <a:spcPts val="0"/>
              </a:spcAft>
              <a:buClr>
                <a:srgbClr val="000000"/>
              </a:buClr>
              <a:buFont typeface="Proxima Nova Semibold"/>
              <a:buNone/>
            </a:pPr>
            <a:r>
              <a:rPr lang="en-US" sz="1200" b="0" i="0" u="none" strike="noStrike" cap="none">
                <a:solidFill>
                  <a:srgbClr val="000000"/>
                </a:solidFill>
                <a:latin typeface="Proxima Nova Semibold"/>
                <a:ea typeface="Proxima Nova Semibold"/>
                <a:cs typeface="Proxima Nova Semibold"/>
                <a:sym typeface="Proxima Nova Semibold"/>
              </a:rPr>
              <a:t>Clouds</a:t>
            </a:r>
          </a:p>
        </p:txBody>
      </p:sp>
      <p:sp>
        <p:nvSpPr>
          <p:cNvPr id="577" name="Shape 577"/>
          <p:cNvSpPr txBox="1"/>
          <p:nvPr/>
        </p:nvSpPr>
        <p:spPr>
          <a:xfrm>
            <a:off x="208133" y="2946176"/>
            <a:ext cx="1764836" cy="276999"/>
          </a:xfrm>
          <a:prstGeom prst="rect">
            <a:avLst/>
          </a:prstGeom>
          <a:noFill/>
          <a:ln>
            <a:noFill/>
          </a:ln>
        </p:spPr>
        <p:txBody>
          <a:bodyPr wrap="square" lIns="91425" tIns="45700" rIns="91425" bIns="45700" anchor="t" anchorCtr="0">
            <a:noAutofit/>
          </a:bodyPr>
          <a:lstStyle/>
          <a:p>
            <a:pPr marL="0" marR="0" lvl="0" indent="0" algn="l" rtl="0">
              <a:lnSpc>
                <a:spcPct val="100000"/>
              </a:lnSpc>
              <a:spcBef>
                <a:spcPts val="0"/>
              </a:spcBef>
              <a:spcAft>
                <a:spcPts val="0"/>
              </a:spcAft>
              <a:buClr>
                <a:srgbClr val="000000"/>
              </a:buClr>
              <a:buFont typeface="Proxima Nova Semibold"/>
              <a:buNone/>
            </a:pPr>
            <a:r>
              <a:rPr lang="en-US" sz="1200" b="0" i="0" u="none" strike="noStrike" cap="none">
                <a:solidFill>
                  <a:srgbClr val="000000"/>
                </a:solidFill>
                <a:latin typeface="Proxima Nova Semibold"/>
                <a:ea typeface="Proxima Nova Semibold"/>
                <a:cs typeface="Proxima Nova Semibold"/>
                <a:sym typeface="Proxima Nova Semibold"/>
              </a:rPr>
              <a:t>Platform Services</a:t>
            </a:r>
          </a:p>
        </p:txBody>
      </p:sp>
      <p:sp>
        <p:nvSpPr>
          <p:cNvPr id="578" name="Shape 578"/>
          <p:cNvSpPr txBox="1"/>
          <p:nvPr/>
        </p:nvSpPr>
        <p:spPr>
          <a:xfrm>
            <a:off x="2887545" y="2946176"/>
            <a:ext cx="569387" cy="276999"/>
          </a:xfrm>
          <a:prstGeom prst="rect">
            <a:avLst/>
          </a:prstGeom>
          <a:noFill/>
          <a:ln>
            <a:noFill/>
          </a:ln>
        </p:spPr>
        <p:txBody>
          <a:bodyPr wrap="square" lIns="91425" tIns="45700" rIns="91425" bIns="45700" anchor="t" anchorCtr="0">
            <a:noAutofit/>
          </a:bodyPr>
          <a:lstStyle/>
          <a:p>
            <a:pPr marL="0" marR="0" lvl="0" indent="0" algn="l" rtl="0">
              <a:lnSpc>
                <a:spcPct val="100000"/>
              </a:lnSpc>
              <a:spcBef>
                <a:spcPts val="0"/>
              </a:spcBef>
              <a:spcAft>
                <a:spcPts val="0"/>
              </a:spcAft>
              <a:buClr>
                <a:srgbClr val="000000"/>
              </a:buClr>
              <a:buFont typeface="Proxima Nova Semibold"/>
              <a:buNone/>
            </a:pPr>
            <a:r>
              <a:rPr lang="en-US" sz="1200" b="0" i="0" u="none" strike="noStrike" cap="none">
                <a:solidFill>
                  <a:srgbClr val="000000"/>
                </a:solidFill>
                <a:latin typeface="Proxima Nova Semibold"/>
                <a:ea typeface="Proxima Nova Semibold"/>
                <a:cs typeface="Proxima Nova Semibold"/>
                <a:sym typeface="Proxima Nova Semibold"/>
              </a:rPr>
              <a:t>OSes</a:t>
            </a:r>
          </a:p>
        </p:txBody>
      </p:sp>
      <p:grpSp>
        <p:nvGrpSpPr>
          <p:cNvPr id="579" name="Shape 579"/>
          <p:cNvGrpSpPr/>
          <p:nvPr/>
        </p:nvGrpSpPr>
        <p:grpSpPr>
          <a:xfrm>
            <a:off x="352337" y="3309190"/>
            <a:ext cx="2564204" cy="1137822"/>
            <a:chOff x="407896" y="3309190"/>
            <a:chExt cx="2564204" cy="1137822"/>
          </a:xfrm>
        </p:grpSpPr>
        <p:grpSp>
          <p:nvGrpSpPr>
            <p:cNvPr id="580" name="Shape 580"/>
            <p:cNvGrpSpPr/>
            <p:nvPr/>
          </p:nvGrpSpPr>
          <p:grpSpPr>
            <a:xfrm>
              <a:off x="2119934" y="3318964"/>
              <a:ext cx="852166" cy="205931"/>
              <a:chOff x="261722" y="3711206"/>
              <a:chExt cx="852166" cy="205931"/>
            </a:xfrm>
          </p:grpSpPr>
          <p:sp>
            <p:nvSpPr>
              <p:cNvPr id="581" name="Shape 581"/>
              <p:cNvSpPr/>
              <p:nvPr/>
            </p:nvSpPr>
            <p:spPr>
              <a:xfrm>
                <a:off x="429533" y="3711207"/>
                <a:ext cx="684355" cy="201870"/>
              </a:xfrm>
              <a:prstGeom prst="rect">
                <a:avLst/>
              </a:prstGeom>
              <a:noFill/>
              <a:ln>
                <a:noFill/>
              </a:ln>
            </p:spPr>
            <p:txBody>
              <a:bodyPr wrap="square" lIns="91425" tIns="45700" rIns="91425" bIns="45700" anchor="ctr" anchorCtr="0">
                <a:noAutofit/>
              </a:bodyPr>
              <a:lstStyle/>
              <a:p>
                <a:pPr marL="0" marR="0" lvl="0" indent="0" algn="l" rtl="0">
                  <a:lnSpc>
                    <a:spcPct val="100000"/>
                  </a:lnSpc>
                  <a:spcBef>
                    <a:spcPts val="0"/>
                  </a:spcBef>
                  <a:spcAft>
                    <a:spcPts val="0"/>
                  </a:spcAft>
                  <a:buClr>
                    <a:srgbClr val="000000"/>
                  </a:buClr>
                  <a:buFont typeface="Proxima Nova"/>
                  <a:buNone/>
                </a:pPr>
                <a:r>
                  <a:rPr lang="en-US" sz="700" b="0" i="0" u="none" strike="noStrike" cap="none">
                    <a:solidFill>
                      <a:srgbClr val="000000"/>
                    </a:solidFill>
                    <a:latin typeface="Proxima Nova"/>
                    <a:ea typeface="Proxima Nova"/>
                    <a:cs typeface="Proxima Nova"/>
                    <a:sym typeface="Proxima Nova"/>
                  </a:rPr>
                  <a:t>MySQL</a:t>
                </a:r>
              </a:p>
            </p:txBody>
          </p:sp>
          <p:pic>
            <p:nvPicPr>
              <p:cNvPr id="582" name="Shape 582" descr="icon_mysql_cf@2x.png"/>
              <p:cNvPicPr preferRelativeResize="0"/>
              <p:nvPr/>
            </p:nvPicPr>
            <p:blipFill rotWithShape="1">
              <a:blip r:embed="rId17">
                <a:alphaModFix/>
              </a:blip>
              <a:srcRect/>
              <a:stretch/>
            </p:blipFill>
            <p:spPr>
              <a:xfrm>
                <a:off x="261722" y="3711206"/>
                <a:ext cx="205931" cy="205931"/>
              </a:xfrm>
              <a:prstGeom prst="rect">
                <a:avLst/>
              </a:prstGeom>
              <a:noFill/>
              <a:ln>
                <a:noFill/>
              </a:ln>
            </p:spPr>
          </p:pic>
        </p:grpSp>
        <p:pic>
          <p:nvPicPr>
            <p:cNvPr id="583" name="Shape 583" descr="Icon_appdynamics_cf.png"/>
            <p:cNvPicPr preferRelativeResize="0"/>
            <p:nvPr/>
          </p:nvPicPr>
          <p:blipFill rotWithShape="1">
            <a:blip r:embed="rId18">
              <a:alphaModFix/>
            </a:blip>
            <a:srcRect/>
            <a:stretch/>
          </p:blipFill>
          <p:spPr>
            <a:xfrm>
              <a:off x="431097" y="4090006"/>
              <a:ext cx="334694" cy="357006"/>
            </a:xfrm>
            <a:prstGeom prst="rect">
              <a:avLst/>
            </a:prstGeom>
            <a:noFill/>
            <a:ln>
              <a:noFill/>
            </a:ln>
          </p:spPr>
        </p:pic>
        <p:grpSp>
          <p:nvGrpSpPr>
            <p:cNvPr id="584" name="Shape 584"/>
            <p:cNvGrpSpPr/>
            <p:nvPr/>
          </p:nvGrpSpPr>
          <p:grpSpPr>
            <a:xfrm>
              <a:off x="1981403" y="4097536"/>
              <a:ext cx="758102" cy="307777"/>
              <a:chOff x="1019611" y="4144231"/>
              <a:chExt cx="758102" cy="307777"/>
            </a:xfrm>
          </p:grpSpPr>
          <p:pic>
            <p:nvPicPr>
              <p:cNvPr id="585" name="Shape 585" descr="icon-dynatrace.png"/>
              <p:cNvPicPr preferRelativeResize="0"/>
              <p:nvPr/>
            </p:nvPicPr>
            <p:blipFill rotWithShape="1">
              <a:blip r:embed="rId19">
                <a:alphaModFix/>
              </a:blip>
              <a:srcRect/>
              <a:stretch/>
            </p:blipFill>
            <p:spPr>
              <a:xfrm>
                <a:off x="1019611" y="4192577"/>
                <a:ext cx="228600" cy="228600"/>
              </a:xfrm>
              <a:prstGeom prst="rect">
                <a:avLst/>
              </a:prstGeom>
              <a:noFill/>
              <a:ln>
                <a:noFill/>
              </a:ln>
            </p:spPr>
          </p:pic>
          <p:sp>
            <p:nvSpPr>
              <p:cNvPr id="586" name="Shape 586"/>
              <p:cNvSpPr/>
              <p:nvPr/>
            </p:nvSpPr>
            <p:spPr>
              <a:xfrm>
                <a:off x="1182678" y="4144231"/>
                <a:ext cx="595035" cy="307777"/>
              </a:xfrm>
              <a:prstGeom prst="rect">
                <a:avLst/>
              </a:prstGeom>
              <a:noFill/>
              <a:ln>
                <a:noFill/>
              </a:ln>
            </p:spPr>
            <p:txBody>
              <a:bodyPr wrap="square" lIns="91425" tIns="45700" rIns="91425" bIns="45700" anchor="t" anchorCtr="0">
                <a:noAutofit/>
              </a:bodyPr>
              <a:lstStyle/>
              <a:p>
                <a:pPr marL="0" marR="0" lvl="0" indent="0" algn="l" rtl="0">
                  <a:lnSpc>
                    <a:spcPct val="100000"/>
                  </a:lnSpc>
                  <a:spcBef>
                    <a:spcPts val="0"/>
                  </a:spcBef>
                  <a:spcAft>
                    <a:spcPts val="0"/>
                  </a:spcAft>
                  <a:buClr>
                    <a:srgbClr val="000000"/>
                  </a:buClr>
                  <a:buFont typeface="Proxima Nova"/>
                  <a:buNone/>
                </a:pPr>
                <a:r>
                  <a:rPr lang="en-US" sz="700" b="0" i="0" u="none" strike="noStrike" cap="none">
                    <a:solidFill>
                      <a:srgbClr val="000000"/>
                    </a:solidFill>
                    <a:latin typeface="Proxima Nova"/>
                    <a:ea typeface="Proxima Nova"/>
                    <a:cs typeface="Proxima Nova"/>
                    <a:sym typeface="Proxima Nova"/>
                  </a:rPr>
                  <a:t>Dynatrace</a:t>
                </a:r>
              </a:p>
              <a:p>
                <a:pPr marL="0" marR="0" lvl="0" indent="0" algn="l" rtl="0">
                  <a:lnSpc>
                    <a:spcPct val="100000"/>
                  </a:lnSpc>
                  <a:spcBef>
                    <a:spcPts val="0"/>
                  </a:spcBef>
                  <a:spcAft>
                    <a:spcPts val="0"/>
                  </a:spcAft>
                  <a:buClr>
                    <a:srgbClr val="000000"/>
                  </a:buClr>
                  <a:buFont typeface="Proxima Nova"/>
                  <a:buNone/>
                </a:pPr>
                <a:r>
                  <a:rPr lang="en-US" sz="700" b="0" i="0" u="none" strike="noStrike" cap="none">
                    <a:solidFill>
                      <a:srgbClr val="000000"/>
                    </a:solidFill>
                    <a:latin typeface="Proxima Nova"/>
                    <a:ea typeface="Proxima Nova"/>
                    <a:cs typeface="Proxima Nova"/>
                    <a:sym typeface="Proxima Nova"/>
                  </a:rPr>
                  <a:t>AppMon</a:t>
                </a:r>
              </a:p>
            </p:txBody>
          </p:sp>
        </p:grpSp>
        <p:pic>
          <p:nvPicPr>
            <p:cNvPr id="587" name="Shape 587" descr="rabbitmq_logo_strap.png"/>
            <p:cNvPicPr preferRelativeResize="0"/>
            <p:nvPr/>
          </p:nvPicPr>
          <p:blipFill rotWithShape="1">
            <a:blip r:embed="rId20">
              <a:alphaModFix/>
            </a:blip>
            <a:srcRect/>
            <a:stretch/>
          </p:blipFill>
          <p:spPr>
            <a:xfrm>
              <a:off x="2018053" y="3768901"/>
              <a:ext cx="646545" cy="123767"/>
            </a:xfrm>
            <a:prstGeom prst="rect">
              <a:avLst/>
            </a:prstGeom>
            <a:noFill/>
            <a:ln>
              <a:noFill/>
            </a:ln>
          </p:spPr>
        </p:pic>
        <p:pic>
          <p:nvPicPr>
            <p:cNvPr id="588" name="Shape 588" descr="p1432653421.74.png"/>
            <p:cNvPicPr preferRelativeResize="0"/>
            <p:nvPr/>
          </p:nvPicPr>
          <p:blipFill rotWithShape="1">
            <a:blip r:embed="rId21">
              <a:alphaModFix/>
            </a:blip>
            <a:srcRect/>
            <a:stretch/>
          </p:blipFill>
          <p:spPr>
            <a:xfrm>
              <a:off x="1251320" y="3750388"/>
              <a:ext cx="502920" cy="167735"/>
            </a:xfrm>
            <a:prstGeom prst="rect">
              <a:avLst/>
            </a:prstGeom>
            <a:noFill/>
            <a:ln>
              <a:noFill/>
            </a:ln>
          </p:spPr>
        </p:pic>
        <p:grpSp>
          <p:nvGrpSpPr>
            <p:cNvPr id="589" name="Shape 589"/>
            <p:cNvGrpSpPr/>
            <p:nvPr/>
          </p:nvGrpSpPr>
          <p:grpSpPr>
            <a:xfrm>
              <a:off x="407896" y="3323193"/>
              <a:ext cx="1051208" cy="215445"/>
              <a:chOff x="258493" y="3453940"/>
              <a:chExt cx="1051208" cy="215445"/>
            </a:xfrm>
          </p:grpSpPr>
          <p:sp>
            <p:nvSpPr>
              <p:cNvPr id="590" name="Shape 590"/>
              <p:cNvSpPr/>
              <p:nvPr/>
            </p:nvSpPr>
            <p:spPr>
              <a:xfrm>
                <a:off x="428136" y="3462650"/>
                <a:ext cx="881565" cy="205931"/>
              </a:xfrm>
              <a:prstGeom prst="rect">
                <a:avLst/>
              </a:prstGeom>
              <a:noFill/>
              <a:ln>
                <a:noFill/>
              </a:ln>
            </p:spPr>
            <p:txBody>
              <a:bodyPr wrap="square" lIns="91425" tIns="45700" rIns="91425" bIns="45700" anchor="ctr" anchorCtr="0">
                <a:noAutofit/>
              </a:bodyPr>
              <a:lstStyle/>
              <a:p>
                <a:pPr marL="0" marR="0" lvl="0" indent="0" algn="l" rtl="0">
                  <a:lnSpc>
                    <a:spcPct val="100000"/>
                  </a:lnSpc>
                  <a:spcBef>
                    <a:spcPts val="0"/>
                  </a:spcBef>
                  <a:spcAft>
                    <a:spcPts val="0"/>
                  </a:spcAft>
                  <a:buClr>
                    <a:srgbClr val="000000"/>
                  </a:buClr>
                  <a:buFont typeface="Proxima Nova"/>
                  <a:buNone/>
                </a:pPr>
                <a:r>
                  <a:rPr lang="en-US" sz="700" b="0" i="0" u="none" strike="noStrike" cap="none">
                    <a:solidFill>
                      <a:srgbClr val="000000"/>
                    </a:solidFill>
                    <a:latin typeface="Proxima Nova"/>
                    <a:ea typeface="Proxima Nova"/>
                    <a:cs typeface="Proxima Nova"/>
                    <a:sym typeface="Proxima Nova"/>
                  </a:rPr>
                  <a:t>Spring Cloud </a:t>
                </a:r>
              </a:p>
              <a:p>
                <a:pPr marL="0" marR="0" lvl="0" indent="0" algn="l" rtl="0">
                  <a:lnSpc>
                    <a:spcPct val="100000"/>
                  </a:lnSpc>
                  <a:spcBef>
                    <a:spcPts val="0"/>
                  </a:spcBef>
                  <a:spcAft>
                    <a:spcPts val="0"/>
                  </a:spcAft>
                  <a:buClr>
                    <a:srgbClr val="000000"/>
                  </a:buClr>
                  <a:buFont typeface="Proxima Nova"/>
                  <a:buNone/>
                </a:pPr>
                <a:r>
                  <a:rPr lang="en-US" sz="700" b="0" i="0" u="none" strike="noStrike" cap="none">
                    <a:solidFill>
                      <a:srgbClr val="000000"/>
                    </a:solidFill>
                    <a:latin typeface="Proxima Nova"/>
                    <a:ea typeface="Proxima Nova"/>
                    <a:cs typeface="Proxima Nova"/>
                    <a:sym typeface="Proxima Nova"/>
                  </a:rPr>
                  <a:t>Services</a:t>
                </a:r>
              </a:p>
            </p:txBody>
          </p:sp>
          <p:pic>
            <p:nvPicPr>
              <p:cNvPr id="591" name="Shape 591" descr="Service-Spring-Cloud-Services-for-Pivotal-Cloud-Foundry-256x256.png"/>
              <p:cNvPicPr preferRelativeResize="0"/>
              <p:nvPr/>
            </p:nvPicPr>
            <p:blipFill rotWithShape="1">
              <a:blip r:embed="rId22">
                <a:alphaModFix/>
              </a:blip>
              <a:srcRect/>
              <a:stretch/>
            </p:blipFill>
            <p:spPr>
              <a:xfrm>
                <a:off x="258493" y="3453940"/>
                <a:ext cx="215445" cy="215445"/>
              </a:xfrm>
              <a:prstGeom prst="rect">
                <a:avLst/>
              </a:prstGeom>
              <a:noFill/>
              <a:ln>
                <a:noFill/>
              </a:ln>
            </p:spPr>
          </p:pic>
        </p:grpSp>
        <p:grpSp>
          <p:nvGrpSpPr>
            <p:cNvPr id="592" name="Shape 592"/>
            <p:cNvGrpSpPr/>
            <p:nvPr/>
          </p:nvGrpSpPr>
          <p:grpSpPr>
            <a:xfrm>
              <a:off x="1321424" y="3309190"/>
              <a:ext cx="763894" cy="220983"/>
              <a:chOff x="1125330" y="3393242"/>
              <a:chExt cx="763894" cy="220983"/>
            </a:xfrm>
          </p:grpSpPr>
          <p:sp>
            <p:nvSpPr>
              <p:cNvPr id="593" name="Shape 593"/>
              <p:cNvSpPr/>
              <p:nvPr/>
            </p:nvSpPr>
            <p:spPr>
              <a:xfrm>
                <a:off x="1288607" y="3397618"/>
                <a:ext cx="600617" cy="216607"/>
              </a:xfrm>
              <a:prstGeom prst="rect">
                <a:avLst/>
              </a:prstGeom>
              <a:noFill/>
              <a:ln>
                <a:noFill/>
              </a:ln>
            </p:spPr>
            <p:txBody>
              <a:bodyPr wrap="square" lIns="91425" tIns="45700" rIns="91425" bIns="45700" anchor="ctr" anchorCtr="0">
                <a:noAutofit/>
              </a:bodyPr>
              <a:lstStyle/>
              <a:p>
                <a:pPr marL="0" marR="0" lvl="0" indent="0" algn="l" rtl="0">
                  <a:lnSpc>
                    <a:spcPct val="100000"/>
                  </a:lnSpc>
                  <a:spcBef>
                    <a:spcPts val="0"/>
                  </a:spcBef>
                  <a:spcAft>
                    <a:spcPts val="0"/>
                  </a:spcAft>
                  <a:buClr>
                    <a:srgbClr val="000000"/>
                  </a:buClr>
                  <a:buFont typeface="Proxima Nova"/>
                  <a:buNone/>
                </a:pPr>
                <a:r>
                  <a:rPr lang="en-US" sz="700" b="0" i="0" u="none" strike="noStrike" cap="none">
                    <a:solidFill>
                      <a:srgbClr val="000000"/>
                    </a:solidFill>
                    <a:latin typeface="Proxima Nova"/>
                    <a:ea typeface="Proxima Nova"/>
                    <a:cs typeface="Proxima Nova"/>
                    <a:sym typeface="Proxima Nova"/>
                  </a:rPr>
                  <a:t>Single </a:t>
                </a:r>
                <a:br>
                  <a:rPr lang="en-US" sz="700" b="0" i="0" u="none" strike="noStrike" cap="none">
                    <a:solidFill>
                      <a:srgbClr val="000000"/>
                    </a:solidFill>
                    <a:latin typeface="Proxima Nova"/>
                    <a:ea typeface="Proxima Nova"/>
                    <a:cs typeface="Proxima Nova"/>
                    <a:sym typeface="Proxima Nova"/>
                  </a:rPr>
                </a:br>
                <a:r>
                  <a:rPr lang="en-US" sz="700" b="0" i="0" u="none" strike="noStrike" cap="none">
                    <a:solidFill>
                      <a:srgbClr val="000000"/>
                    </a:solidFill>
                    <a:latin typeface="Proxima Nova"/>
                    <a:ea typeface="Proxima Nova"/>
                    <a:cs typeface="Proxima Nova"/>
                    <a:sym typeface="Proxima Nova"/>
                  </a:rPr>
                  <a:t>Sign On</a:t>
                </a:r>
              </a:p>
            </p:txBody>
          </p:sp>
          <p:pic>
            <p:nvPicPr>
              <p:cNvPr id="594" name="Shape 594" descr="icon_single_signon_cf@2x.png"/>
              <p:cNvPicPr preferRelativeResize="0"/>
              <p:nvPr/>
            </p:nvPicPr>
            <p:blipFill rotWithShape="1">
              <a:blip r:embed="rId23">
                <a:alphaModFix/>
              </a:blip>
              <a:srcRect/>
              <a:stretch/>
            </p:blipFill>
            <p:spPr>
              <a:xfrm>
                <a:off x="1125330" y="3393242"/>
                <a:ext cx="202537" cy="202537"/>
              </a:xfrm>
              <a:prstGeom prst="rect">
                <a:avLst/>
              </a:prstGeom>
              <a:noFill/>
              <a:ln>
                <a:noFill/>
              </a:ln>
            </p:spPr>
          </p:pic>
        </p:grpSp>
        <p:pic>
          <p:nvPicPr>
            <p:cNvPr id="595" name="Shape 595" descr="cloudbees-logo-no-tag.png"/>
            <p:cNvPicPr preferRelativeResize="0"/>
            <p:nvPr/>
          </p:nvPicPr>
          <p:blipFill rotWithShape="1">
            <a:blip r:embed="rId24">
              <a:alphaModFix/>
            </a:blip>
            <a:srcRect/>
            <a:stretch/>
          </p:blipFill>
          <p:spPr>
            <a:xfrm>
              <a:off x="1012462" y="4122935"/>
              <a:ext cx="720372" cy="308731"/>
            </a:xfrm>
            <a:prstGeom prst="rect">
              <a:avLst/>
            </a:prstGeom>
            <a:noFill/>
            <a:ln>
              <a:noFill/>
            </a:ln>
          </p:spPr>
        </p:pic>
        <p:pic>
          <p:nvPicPr>
            <p:cNvPr id="596" name="Shape 596" descr="logo.png"/>
            <p:cNvPicPr preferRelativeResize="0"/>
            <p:nvPr/>
          </p:nvPicPr>
          <p:blipFill rotWithShape="1">
            <a:blip r:embed="rId25">
              <a:alphaModFix/>
            </a:blip>
            <a:srcRect/>
            <a:stretch/>
          </p:blipFill>
          <p:spPr>
            <a:xfrm>
              <a:off x="507596" y="3729706"/>
              <a:ext cx="434968" cy="198635"/>
            </a:xfrm>
            <a:prstGeom prst="rect">
              <a:avLst/>
            </a:prstGeom>
            <a:noFill/>
            <a:ln>
              <a:noFill/>
            </a:ln>
          </p:spPr>
        </p:pic>
      </p:grpSp>
      <p:cxnSp>
        <p:nvCxnSpPr>
          <p:cNvPr id="597" name="Shape 597"/>
          <p:cNvCxnSpPr/>
          <p:nvPr/>
        </p:nvCxnSpPr>
        <p:spPr>
          <a:xfrm rot="10800000">
            <a:off x="4160210" y="962858"/>
            <a:ext cx="0" cy="3754312"/>
          </a:xfrm>
          <a:prstGeom prst="straightConnector1">
            <a:avLst/>
          </a:prstGeom>
          <a:noFill/>
          <a:ln w="9525" cap="flat" cmpd="sng">
            <a:solidFill>
              <a:schemeClr val="lt2"/>
            </a:solidFill>
            <a:prstDash val="solid"/>
            <a:round/>
            <a:headEnd type="none" w="med" len="med"/>
            <a:tailEnd type="none" w="med" len="med"/>
          </a:ln>
        </p:spPr>
      </p:cxnSp>
      <p:grpSp>
        <p:nvGrpSpPr>
          <p:cNvPr id="598" name="Shape 598"/>
          <p:cNvGrpSpPr/>
          <p:nvPr/>
        </p:nvGrpSpPr>
        <p:grpSpPr>
          <a:xfrm>
            <a:off x="4360733" y="825934"/>
            <a:ext cx="4575502" cy="3740659"/>
            <a:chOff x="4370071" y="1218175"/>
            <a:chExt cx="4575502" cy="3740659"/>
          </a:xfrm>
        </p:grpSpPr>
        <p:grpSp>
          <p:nvGrpSpPr>
            <p:cNvPr id="599" name="Shape 599"/>
            <p:cNvGrpSpPr/>
            <p:nvPr/>
          </p:nvGrpSpPr>
          <p:grpSpPr>
            <a:xfrm>
              <a:off x="4370071" y="1218175"/>
              <a:ext cx="4575502" cy="3740659"/>
              <a:chOff x="3361311" y="1253564"/>
              <a:chExt cx="4575502" cy="3740659"/>
            </a:xfrm>
          </p:grpSpPr>
          <p:sp>
            <p:nvSpPr>
              <p:cNvPr id="600" name="Shape 600"/>
              <p:cNvSpPr txBox="1"/>
              <p:nvPr/>
            </p:nvSpPr>
            <p:spPr>
              <a:xfrm>
                <a:off x="4209141" y="1253564"/>
                <a:ext cx="2897533" cy="369332"/>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rgbClr val="000000"/>
                  </a:buClr>
                  <a:buFont typeface="Proxima Nova"/>
                  <a:buNone/>
                </a:pPr>
                <a:r>
                  <a:rPr lang="en-US" sz="1800" b="1" i="0" u="none" strike="noStrike" cap="none">
                    <a:solidFill>
                      <a:srgbClr val="000000"/>
                    </a:solidFill>
                    <a:latin typeface="Proxima Nova"/>
                    <a:ea typeface="Proxima Nova"/>
                    <a:cs typeface="Proxima Nova"/>
                    <a:sym typeface="Proxima Nova"/>
                  </a:rPr>
                  <a:t>Developer Support</a:t>
                </a:r>
              </a:p>
            </p:txBody>
          </p:sp>
          <p:grpSp>
            <p:nvGrpSpPr>
              <p:cNvPr id="601" name="Shape 601"/>
              <p:cNvGrpSpPr/>
              <p:nvPr/>
            </p:nvGrpSpPr>
            <p:grpSpPr>
              <a:xfrm>
                <a:off x="3361311" y="1808736"/>
                <a:ext cx="4575502" cy="3185487"/>
                <a:chOff x="2546055" y="1808736"/>
                <a:chExt cx="4575502" cy="3185487"/>
              </a:xfrm>
            </p:grpSpPr>
            <p:sp>
              <p:nvSpPr>
                <p:cNvPr id="602" name="Shape 602"/>
                <p:cNvSpPr txBox="1"/>
                <p:nvPr/>
              </p:nvSpPr>
              <p:spPr>
                <a:xfrm>
                  <a:off x="5744390" y="2079569"/>
                  <a:ext cx="1377167" cy="369332"/>
                </a:xfrm>
                <a:prstGeom prst="rect">
                  <a:avLst/>
                </a:prstGeom>
                <a:noFill/>
                <a:ln>
                  <a:noFill/>
                </a:ln>
              </p:spPr>
              <p:txBody>
                <a:bodyPr wrap="square" lIns="91425" tIns="45700" rIns="91425" bIns="45700" anchor="t" anchorCtr="0">
                  <a:noAutofit/>
                </a:bodyPr>
                <a:lstStyle/>
                <a:p>
                  <a:pPr marL="0" marR="0" lvl="0" indent="0" algn="l" rtl="0">
                    <a:lnSpc>
                      <a:spcPct val="100000"/>
                    </a:lnSpc>
                    <a:spcBef>
                      <a:spcPts val="0"/>
                    </a:spcBef>
                    <a:spcAft>
                      <a:spcPts val="0"/>
                    </a:spcAft>
                    <a:buClr>
                      <a:srgbClr val="4C4C4C"/>
                    </a:buClr>
                    <a:buFont typeface="Proxima Nova"/>
                    <a:buNone/>
                  </a:pPr>
                  <a:r>
                    <a:rPr lang="en-US" sz="900" b="0" i="0" u="none" strike="noStrike" cap="none">
                      <a:solidFill>
                        <a:srgbClr val="4C4C4C"/>
                      </a:solidFill>
                      <a:latin typeface="Proxima Nova"/>
                      <a:ea typeface="Proxima Nova"/>
                      <a:cs typeface="Proxima Nova"/>
                      <a:sym typeface="Proxima Nova"/>
                    </a:rPr>
                    <a:t>Language Frameworks &amp; Application Services</a:t>
                  </a:r>
                </a:p>
              </p:txBody>
            </p:sp>
            <p:sp>
              <p:nvSpPr>
                <p:cNvPr id="603" name="Shape 603"/>
                <p:cNvSpPr txBox="1"/>
                <p:nvPr/>
              </p:nvSpPr>
              <p:spPr>
                <a:xfrm>
                  <a:off x="6148265" y="2985871"/>
                  <a:ext cx="919600" cy="646331"/>
                </a:xfrm>
                <a:prstGeom prst="rect">
                  <a:avLst/>
                </a:prstGeom>
                <a:noFill/>
                <a:ln>
                  <a:noFill/>
                </a:ln>
              </p:spPr>
              <p:txBody>
                <a:bodyPr wrap="square" lIns="91425" tIns="45700" rIns="91425" bIns="45700" anchor="t" anchorCtr="0">
                  <a:noAutofit/>
                </a:bodyPr>
                <a:lstStyle/>
                <a:p>
                  <a:pPr marL="0" marR="0" lvl="0" indent="0" algn="l" rtl="0">
                    <a:lnSpc>
                      <a:spcPct val="100000"/>
                    </a:lnSpc>
                    <a:spcBef>
                      <a:spcPts val="0"/>
                    </a:spcBef>
                    <a:spcAft>
                      <a:spcPts val="0"/>
                    </a:spcAft>
                    <a:buClr>
                      <a:srgbClr val="4C4C4C"/>
                    </a:buClr>
                    <a:buFont typeface="Proxima Nova"/>
                    <a:buNone/>
                  </a:pPr>
                  <a:r>
                    <a:rPr lang="en-US" sz="900" b="0" i="0" u="none" strike="noStrike" cap="none">
                      <a:solidFill>
                        <a:srgbClr val="4C4C4C"/>
                      </a:solidFill>
                      <a:latin typeface="Proxima Nova"/>
                      <a:ea typeface="Proxima Nova"/>
                      <a:cs typeface="Proxima Nova"/>
                      <a:sym typeface="Proxima Nova"/>
                    </a:rPr>
                    <a:t>Language Buildpacks for Staging &amp; Packaging</a:t>
                  </a:r>
                </a:p>
              </p:txBody>
            </p:sp>
            <p:sp>
              <p:nvSpPr>
                <p:cNvPr id="604" name="Shape 604"/>
                <p:cNvSpPr txBox="1"/>
                <p:nvPr/>
              </p:nvSpPr>
              <p:spPr>
                <a:xfrm>
                  <a:off x="5723980" y="4241261"/>
                  <a:ext cx="1304198" cy="369332"/>
                </a:xfrm>
                <a:prstGeom prst="rect">
                  <a:avLst/>
                </a:prstGeom>
                <a:noFill/>
                <a:ln>
                  <a:noFill/>
                </a:ln>
              </p:spPr>
              <p:txBody>
                <a:bodyPr wrap="square" lIns="91425" tIns="45700" rIns="91425" bIns="45700" anchor="t" anchorCtr="0">
                  <a:noAutofit/>
                </a:bodyPr>
                <a:lstStyle/>
                <a:p>
                  <a:pPr marL="0" marR="0" lvl="0" indent="0" algn="l" rtl="0">
                    <a:lnSpc>
                      <a:spcPct val="100000"/>
                    </a:lnSpc>
                    <a:spcBef>
                      <a:spcPts val="0"/>
                    </a:spcBef>
                    <a:spcAft>
                      <a:spcPts val="0"/>
                    </a:spcAft>
                    <a:buClr>
                      <a:srgbClr val="4C4C4C"/>
                    </a:buClr>
                    <a:buFont typeface="Proxima Nova"/>
                    <a:buNone/>
                  </a:pPr>
                  <a:r>
                    <a:rPr lang="en-US" sz="900" b="0" i="0" u="none" strike="noStrike" cap="none">
                      <a:solidFill>
                        <a:srgbClr val="4C4C4C"/>
                      </a:solidFill>
                      <a:latin typeface="Proxima Nova"/>
                      <a:ea typeface="Proxima Nova"/>
                      <a:cs typeface="Proxima Nova"/>
                      <a:sym typeface="Proxima Nova"/>
                    </a:rPr>
                    <a:t>Self-Service and Role-Based Access Control</a:t>
                  </a:r>
                </a:p>
              </p:txBody>
            </p:sp>
            <p:sp>
              <p:nvSpPr>
                <p:cNvPr id="605" name="Shape 605"/>
                <p:cNvSpPr txBox="1"/>
                <p:nvPr/>
              </p:nvSpPr>
              <p:spPr>
                <a:xfrm>
                  <a:off x="4154065" y="4624891"/>
                  <a:ext cx="1425789" cy="369332"/>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rgbClr val="4C4C4C"/>
                    </a:buClr>
                    <a:buFont typeface="Proxima Nova"/>
                    <a:buNone/>
                  </a:pPr>
                  <a:r>
                    <a:rPr lang="en-US" sz="900" b="0" i="0" u="none" strike="noStrike" cap="none">
                      <a:solidFill>
                        <a:srgbClr val="4C4C4C"/>
                      </a:solidFill>
                      <a:latin typeface="Proxima Nova"/>
                      <a:ea typeface="Proxima Nova"/>
                      <a:cs typeface="Proxima Nova"/>
                      <a:sym typeface="Proxima Nova"/>
                    </a:rPr>
                    <a:t>Container SSH, Loggregator, Metrics</a:t>
                  </a:r>
                </a:p>
              </p:txBody>
            </p:sp>
            <p:grpSp>
              <p:nvGrpSpPr>
                <p:cNvPr id="606" name="Shape 606"/>
                <p:cNvGrpSpPr/>
                <p:nvPr/>
              </p:nvGrpSpPr>
              <p:grpSpPr>
                <a:xfrm>
                  <a:off x="3578082" y="2062723"/>
                  <a:ext cx="2560320" cy="2560320"/>
                  <a:chOff x="3625305" y="369604"/>
                  <a:chExt cx="2560320" cy="2560320"/>
                </a:xfrm>
              </p:grpSpPr>
              <p:sp>
                <p:nvSpPr>
                  <p:cNvPr id="607" name="Shape 607"/>
                  <p:cNvSpPr/>
                  <p:nvPr/>
                </p:nvSpPr>
                <p:spPr>
                  <a:xfrm>
                    <a:off x="3886947" y="631246"/>
                    <a:ext cx="2037036" cy="2037036"/>
                  </a:xfrm>
                  <a:prstGeom prst="ellipse">
                    <a:avLst/>
                  </a:prstGeom>
                  <a:noFill/>
                  <a:ln w="28575" cap="flat" cmpd="sng">
                    <a:solidFill>
                      <a:srgbClr val="84C6BD"/>
                    </a:solidFill>
                    <a:prstDash val="solid"/>
                    <a:round/>
                    <a:headEnd type="none" w="med" len="med"/>
                    <a:tailEnd type="none" w="med" len="med"/>
                  </a:ln>
                </p:spPr>
                <p:txBody>
                  <a:bodyPr wrap="square"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800" b="0" i="0" u="none" strike="noStrike" cap="none">
                      <a:solidFill>
                        <a:srgbClr val="FFFFFF"/>
                      </a:solidFill>
                      <a:latin typeface="Proxima Nova"/>
                      <a:ea typeface="Proxima Nova"/>
                      <a:cs typeface="Proxima Nova"/>
                      <a:sym typeface="Proxima Nova"/>
                    </a:endParaRPr>
                  </a:p>
                </p:txBody>
              </p:sp>
              <p:cxnSp>
                <p:nvCxnSpPr>
                  <p:cNvPr id="608" name="Shape 608"/>
                  <p:cNvCxnSpPr/>
                  <p:nvPr/>
                </p:nvCxnSpPr>
                <p:spPr>
                  <a:xfrm>
                    <a:off x="4905465" y="369604"/>
                    <a:ext cx="0" cy="2560320"/>
                  </a:xfrm>
                  <a:prstGeom prst="straightConnector1">
                    <a:avLst/>
                  </a:prstGeom>
                  <a:noFill/>
                  <a:ln w="12700" cap="flat" cmpd="sng">
                    <a:solidFill>
                      <a:schemeClr val="accent2"/>
                    </a:solidFill>
                    <a:prstDash val="solid"/>
                    <a:round/>
                    <a:headEnd type="none" w="med" len="med"/>
                    <a:tailEnd type="none" w="med" len="med"/>
                  </a:ln>
                </p:spPr>
              </p:cxnSp>
              <p:cxnSp>
                <p:nvCxnSpPr>
                  <p:cNvPr id="609" name="Shape 609"/>
                  <p:cNvCxnSpPr/>
                  <p:nvPr/>
                </p:nvCxnSpPr>
                <p:spPr>
                  <a:xfrm>
                    <a:off x="3625305" y="1649764"/>
                    <a:ext cx="2560320" cy="0"/>
                  </a:xfrm>
                  <a:prstGeom prst="straightConnector1">
                    <a:avLst/>
                  </a:prstGeom>
                  <a:noFill/>
                  <a:ln w="12700" cap="flat" cmpd="sng">
                    <a:solidFill>
                      <a:schemeClr val="accent2"/>
                    </a:solidFill>
                    <a:prstDash val="solid"/>
                    <a:round/>
                    <a:headEnd type="none" w="med" len="med"/>
                    <a:tailEnd type="none" w="med" len="med"/>
                  </a:ln>
                </p:spPr>
              </p:cxnSp>
              <p:cxnSp>
                <p:nvCxnSpPr>
                  <p:cNvPr id="610" name="Shape 610"/>
                  <p:cNvCxnSpPr/>
                  <p:nvPr/>
                </p:nvCxnSpPr>
                <p:spPr>
                  <a:xfrm>
                    <a:off x="4000255" y="744554"/>
                    <a:ext cx="1810419" cy="1810419"/>
                  </a:xfrm>
                  <a:prstGeom prst="straightConnector1">
                    <a:avLst/>
                  </a:prstGeom>
                  <a:noFill/>
                  <a:ln w="12700" cap="flat" cmpd="sng">
                    <a:solidFill>
                      <a:schemeClr val="accent2"/>
                    </a:solidFill>
                    <a:prstDash val="solid"/>
                    <a:round/>
                    <a:headEnd type="none" w="med" len="med"/>
                    <a:tailEnd type="none" w="med" len="med"/>
                  </a:ln>
                </p:spPr>
              </p:cxnSp>
              <p:cxnSp>
                <p:nvCxnSpPr>
                  <p:cNvPr id="611" name="Shape 611"/>
                  <p:cNvCxnSpPr/>
                  <p:nvPr/>
                </p:nvCxnSpPr>
                <p:spPr>
                  <a:xfrm rot="10800000" flipH="1">
                    <a:off x="4000255" y="744554"/>
                    <a:ext cx="1810419" cy="1810419"/>
                  </a:xfrm>
                  <a:prstGeom prst="straightConnector1">
                    <a:avLst/>
                  </a:prstGeom>
                  <a:noFill/>
                  <a:ln w="12700" cap="flat" cmpd="sng">
                    <a:solidFill>
                      <a:schemeClr val="accent2"/>
                    </a:solidFill>
                    <a:prstDash val="solid"/>
                    <a:round/>
                    <a:headEnd type="none" w="med" len="med"/>
                    <a:tailEnd type="none" w="med" len="med"/>
                  </a:ln>
                </p:spPr>
              </p:cxnSp>
              <p:sp>
                <p:nvSpPr>
                  <p:cNvPr id="612" name="Shape 612"/>
                  <p:cNvSpPr/>
                  <p:nvPr/>
                </p:nvSpPr>
                <p:spPr>
                  <a:xfrm>
                    <a:off x="3991065" y="735364"/>
                    <a:ext cx="1828800" cy="1828800"/>
                  </a:xfrm>
                  <a:prstGeom prst="ellipse">
                    <a:avLst/>
                  </a:prstGeom>
                  <a:solidFill>
                    <a:schemeClr val="accent1"/>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800" b="0" i="0" u="none" strike="noStrike" cap="none">
                      <a:solidFill>
                        <a:srgbClr val="58C6B8"/>
                      </a:solidFill>
                      <a:latin typeface="Proxima Nova"/>
                      <a:ea typeface="Proxima Nova"/>
                      <a:cs typeface="Proxima Nova"/>
                      <a:sym typeface="Proxima Nova"/>
                    </a:endParaRPr>
                  </a:p>
                </p:txBody>
              </p:sp>
              <p:sp>
                <p:nvSpPr>
                  <p:cNvPr id="613" name="Shape 613"/>
                  <p:cNvSpPr txBox="1"/>
                  <p:nvPr/>
                </p:nvSpPr>
                <p:spPr>
                  <a:xfrm rot="2700000">
                    <a:off x="5267332" y="979332"/>
                    <a:ext cx="453970" cy="215444"/>
                  </a:xfrm>
                  <a:prstGeom prst="rect">
                    <a:avLst/>
                  </a:prstGeom>
                  <a:noFill/>
                  <a:ln>
                    <a:noFill/>
                  </a:ln>
                </p:spPr>
                <p:txBody>
                  <a:bodyPr wrap="square" lIns="91425" tIns="45700" rIns="91425" bIns="45700" anchor="t" anchorCtr="0">
                    <a:noAutofit/>
                  </a:bodyPr>
                  <a:lstStyle/>
                  <a:p>
                    <a:pPr marL="0" marR="0" lvl="0" indent="0" algn="l" rtl="0">
                      <a:lnSpc>
                        <a:spcPct val="100000"/>
                      </a:lnSpc>
                      <a:spcBef>
                        <a:spcPts val="0"/>
                      </a:spcBef>
                      <a:spcAft>
                        <a:spcPts val="0"/>
                      </a:spcAft>
                      <a:buClr>
                        <a:srgbClr val="C1E2DE"/>
                      </a:buClr>
                      <a:buFont typeface="Proxima Nova"/>
                      <a:buNone/>
                    </a:pPr>
                    <a:r>
                      <a:rPr lang="en-US" sz="800" b="0" i="0" u="none" strike="noStrike" cap="none">
                        <a:solidFill>
                          <a:srgbClr val="C1E2DE"/>
                        </a:solidFill>
                        <a:latin typeface="Proxima Nova"/>
                        <a:ea typeface="Proxima Nova"/>
                        <a:cs typeface="Proxima Nova"/>
                        <a:sym typeface="Proxima Nova"/>
                      </a:rPr>
                      <a:t>Code</a:t>
                    </a:r>
                  </a:p>
                </p:txBody>
              </p:sp>
              <p:sp>
                <p:nvSpPr>
                  <p:cNvPr id="614" name="Shape 614"/>
                  <p:cNvSpPr/>
                  <p:nvPr/>
                </p:nvSpPr>
                <p:spPr>
                  <a:xfrm rot="5400000">
                    <a:off x="5442132" y="1597524"/>
                    <a:ext cx="527538" cy="215444"/>
                  </a:xfrm>
                  <a:prstGeom prst="rect">
                    <a:avLst/>
                  </a:prstGeom>
                  <a:noFill/>
                  <a:ln>
                    <a:noFill/>
                  </a:ln>
                </p:spPr>
                <p:txBody>
                  <a:bodyPr wrap="square" lIns="91425" tIns="45700" rIns="91425" bIns="45700" anchor="t" anchorCtr="0">
                    <a:noAutofit/>
                  </a:bodyPr>
                  <a:lstStyle/>
                  <a:p>
                    <a:pPr marL="0" marR="0" lvl="0" indent="0" algn="l" rtl="0">
                      <a:lnSpc>
                        <a:spcPct val="100000"/>
                      </a:lnSpc>
                      <a:spcBef>
                        <a:spcPts val="0"/>
                      </a:spcBef>
                      <a:spcAft>
                        <a:spcPts val="0"/>
                      </a:spcAft>
                      <a:buClr>
                        <a:srgbClr val="C1E2DE"/>
                      </a:buClr>
                      <a:buFont typeface="Proxima Nova"/>
                      <a:buNone/>
                    </a:pPr>
                    <a:r>
                      <a:rPr lang="en-US" sz="800" b="0" i="0" u="none" strike="noStrike" cap="none">
                        <a:solidFill>
                          <a:srgbClr val="C1E2DE"/>
                        </a:solidFill>
                        <a:latin typeface="Proxima Nova"/>
                        <a:ea typeface="Proxima Nova"/>
                        <a:cs typeface="Proxima Nova"/>
                        <a:sym typeface="Proxima Nova"/>
                      </a:rPr>
                      <a:t>Build</a:t>
                    </a:r>
                  </a:p>
                </p:txBody>
              </p:sp>
              <p:sp>
                <p:nvSpPr>
                  <p:cNvPr id="615" name="Shape 615"/>
                  <p:cNvSpPr/>
                  <p:nvPr/>
                </p:nvSpPr>
                <p:spPr>
                  <a:xfrm rot="-2700000">
                    <a:off x="5133062" y="2065171"/>
                    <a:ext cx="716360" cy="215444"/>
                  </a:xfrm>
                  <a:prstGeom prst="rect">
                    <a:avLst/>
                  </a:prstGeom>
                  <a:noFill/>
                  <a:ln>
                    <a:noFill/>
                  </a:ln>
                </p:spPr>
                <p:txBody>
                  <a:bodyPr wrap="square" lIns="91425" tIns="45700" rIns="91425" bIns="45700" anchor="t" anchorCtr="0">
                    <a:noAutofit/>
                  </a:bodyPr>
                  <a:lstStyle/>
                  <a:p>
                    <a:pPr marL="0" marR="0" lvl="0" indent="0" algn="l" rtl="0">
                      <a:lnSpc>
                        <a:spcPct val="100000"/>
                      </a:lnSpc>
                      <a:spcBef>
                        <a:spcPts val="0"/>
                      </a:spcBef>
                      <a:spcAft>
                        <a:spcPts val="0"/>
                      </a:spcAft>
                      <a:buClr>
                        <a:srgbClr val="C1E2DE"/>
                      </a:buClr>
                      <a:buFont typeface="Proxima Nova"/>
                      <a:buNone/>
                    </a:pPr>
                    <a:r>
                      <a:rPr lang="en-US" sz="800" b="0" i="0" u="none" strike="noStrike" cap="none">
                        <a:solidFill>
                          <a:srgbClr val="C1E2DE"/>
                        </a:solidFill>
                        <a:latin typeface="Proxima Nova"/>
                        <a:ea typeface="Proxima Nova"/>
                        <a:cs typeface="Proxima Nova"/>
                        <a:sym typeface="Proxima Nova"/>
                      </a:rPr>
                      <a:t>Provision</a:t>
                    </a:r>
                  </a:p>
                </p:txBody>
              </p:sp>
              <p:sp>
                <p:nvSpPr>
                  <p:cNvPr id="616" name="Shape 616"/>
                  <p:cNvSpPr/>
                  <p:nvPr/>
                </p:nvSpPr>
                <p:spPr>
                  <a:xfrm>
                    <a:off x="4524460" y="732974"/>
                    <a:ext cx="795444" cy="338554"/>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rgbClr val="C1E2DE"/>
                      </a:buClr>
                      <a:buFont typeface="Proxima Nova"/>
                      <a:buNone/>
                    </a:pPr>
                    <a:r>
                      <a:rPr lang="en-US" sz="800" b="0" i="0" u="none" strike="noStrike" cap="none">
                        <a:solidFill>
                          <a:srgbClr val="C1E2DE"/>
                        </a:solidFill>
                        <a:latin typeface="Proxima Nova"/>
                        <a:ea typeface="Proxima Nova"/>
                        <a:cs typeface="Proxima Nova"/>
                        <a:sym typeface="Proxima Nova"/>
                      </a:rPr>
                      <a:t>Project</a:t>
                    </a:r>
                  </a:p>
                  <a:p>
                    <a:pPr marL="0" marR="0" lvl="0" indent="0" algn="ctr" rtl="0">
                      <a:lnSpc>
                        <a:spcPct val="100000"/>
                      </a:lnSpc>
                      <a:spcBef>
                        <a:spcPts val="0"/>
                      </a:spcBef>
                      <a:spcAft>
                        <a:spcPts val="0"/>
                      </a:spcAft>
                      <a:buClr>
                        <a:srgbClr val="C1E2DE"/>
                      </a:buClr>
                      <a:buFont typeface="Proxima Nova"/>
                      <a:buNone/>
                    </a:pPr>
                    <a:r>
                      <a:rPr lang="en-US" sz="800" b="0" i="0" u="none" strike="noStrike" cap="none">
                        <a:solidFill>
                          <a:srgbClr val="C1E2DE"/>
                        </a:solidFill>
                        <a:latin typeface="Proxima Nova"/>
                        <a:ea typeface="Proxima Nova"/>
                        <a:cs typeface="Proxima Nova"/>
                        <a:sym typeface="Proxima Nova"/>
                      </a:rPr>
                      <a:t>Management</a:t>
                    </a:r>
                  </a:p>
                </p:txBody>
              </p:sp>
              <p:sp>
                <p:nvSpPr>
                  <p:cNvPr id="617" name="Shape 617"/>
                  <p:cNvSpPr/>
                  <p:nvPr/>
                </p:nvSpPr>
                <p:spPr>
                  <a:xfrm>
                    <a:off x="4703847" y="2329118"/>
                    <a:ext cx="389850" cy="215444"/>
                  </a:xfrm>
                  <a:prstGeom prst="rect">
                    <a:avLst/>
                  </a:prstGeom>
                  <a:noFill/>
                  <a:ln>
                    <a:noFill/>
                  </a:ln>
                </p:spPr>
                <p:txBody>
                  <a:bodyPr wrap="square" lIns="91425" tIns="45700" rIns="91425" bIns="45700" anchor="t" anchorCtr="0">
                    <a:noAutofit/>
                  </a:bodyPr>
                  <a:lstStyle/>
                  <a:p>
                    <a:pPr marL="0" marR="0" lvl="0" indent="0" algn="l" rtl="0">
                      <a:lnSpc>
                        <a:spcPct val="100000"/>
                      </a:lnSpc>
                      <a:spcBef>
                        <a:spcPts val="0"/>
                      </a:spcBef>
                      <a:spcAft>
                        <a:spcPts val="0"/>
                      </a:spcAft>
                      <a:buClr>
                        <a:srgbClr val="C1E2DE"/>
                      </a:buClr>
                      <a:buFont typeface="Proxima Nova"/>
                      <a:buNone/>
                    </a:pPr>
                    <a:r>
                      <a:rPr lang="en-US" sz="800" b="0" i="0" u="none" strike="noStrike" cap="none">
                        <a:solidFill>
                          <a:srgbClr val="C1E2DE"/>
                        </a:solidFill>
                        <a:latin typeface="Proxima Nova"/>
                        <a:ea typeface="Proxima Nova"/>
                        <a:cs typeface="Proxima Nova"/>
                        <a:sym typeface="Proxima Nova"/>
                      </a:rPr>
                      <a:t>Test</a:t>
                    </a:r>
                  </a:p>
                </p:txBody>
              </p:sp>
              <p:sp>
                <p:nvSpPr>
                  <p:cNvPr id="618" name="Shape 618"/>
                  <p:cNvSpPr/>
                  <p:nvPr/>
                </p:nvSpPr>
                <p:spPr>
                  <a:xfrm rot="2700000">
                    <a:off x="4086711" y="2099075"/>
                    <a:ext cx="518091" cy="215444"/>
                  </a:xfrm>
                  <a:prstGeom prst="rect">
                    <a:avLst/>
                  </a:prstGeom>
                  <a:noFill/>
                  <a:ln>
                    <a:noFill/>
                  </a:ln>
                </p:spPr>
                <p:txBody>
                  <a:bodyPr wrap="square" lIns="91425" tIns="45700" rIns="91425" bIns="45700" anchor="t" anchorCtr="0">
                    <a:noAutofit/>
                  </a:bodyPr>
                  <a:lstStyle/>
                  <a:p>
                    <a:pPr marL="0" marR="0" lvl="0" indent="0" algn="l" rtl="0">
                      <a:lnSpc>
                        <a:spcPct val="100000"/>
                      </a:lnSpc>
                      <a:spcBef>
                        <a:spcPts val="0"/>
                      </a:spcBef>
                      <a:spcAft>
                        <a:spcPts val="0"/>
                      </a:spcAft>
                      <a:buClr>
                        <a:srgbClr val="C1E2DE"/>
                      </a:buClr>
                      <a:buFont typeface="Proxima Nova"/>
                      <a:buNone/>
                    </a:pPr>
                    <a:r>
                      <a:rPr lang="en-US" sz="800" b="0" i="0" u="none" strike="noStrike" cap="none">
                        <a:solidFill>
                          <a:srgbClr val="C1E2DE"/>
                        </a:solidFill>
                        <a:latin typeface="Proxima Nova"/>
                        <a:ea typeface="Proxima Nova"/>
                        <a:cs typeface="Proxima Nova"/>
                        <a:sym typeface="Proxima Nova"/>
                      </a:rPr>
                      <a:t>Deploy</a:t>
                    </a:r>
                  </a:p>
                </p:txBody>
              </p:sp>
              <p:sp>
                <p:nvSpPr>
                  <p:cNvPr id="619" name="Shape 619"/>
                  <p:cNvSpPr/>
                  <p:nvPr/>
                </p:nvSpPr>
                <p:spPr>
                  <a:xfrm rot="5400000">
                    <a:off x="3857826" y="1545156"/>
                    <a:ext cx="556563" cy="215444"/>
                  </a:xfrm>
                  <a:prstGeom prst="rect">
                    <a:avLst/>
                  </a:prstGeom>
                  <a:noFill/>
                  <a:ln>
                    <a:noFill/>
                  </a:ln>
                </p:spPr>
                <p:txBody>
                  <a:bodyPr wrap="square" lIns="91425" tIns="45700" rIns="91425" bIns="45700" anchor="t" anchorCtr="0">
                    <a:noAutofit/>
                  </a:bodyPr>
                  <a:lstStyle/>
                  <a:p>
                    <a:pPr marL="0" marR="0" lvl="0" indent="0" algn="l" rtl="0">
                      <a:lnSpc>
                        <a:spcPct val="100000"/>
                      </a:lnSpc>
                      <a:spcBef>
                        <a:spcPts val="0"/>
                      </a:spcBef>
                      <a:spcAft>
                        <a:spcPts val="0"/>
                      </a:spcAft>
                      <a:buClr>
                        <a:srgbClr val="C1E2DE"/>
                      </a:buClr>
                      <a:buFont typeface="Proxima Nova"/>
                      <a:buNone/>
                    </a:pPr>
                    <a:r>
                      <a:rPr lang="en-US" sz="800" b="0" i="0" u="none" strike="noStrike" cap="none">
                        <a:solidFill>
                          <a:srgbClr val="C1E2DE"/>
                        </a:solidFill>
                        <a:latin typeface="Proxima Nova"/>
                        <a:ea typeface="Proxima Nova"/>
                        <a:cs typeface="Proxima Nova"/>
                        <a:sym typeface="Proxima Nova"/>
                      </a:rPr>
                      <a:t>Manage</a:t>
                    </a:r>
                  </a:p>
                </p:txBody>
              </p:sp>
              <p:sp>
                <p:nvSpPr>
                  <p:cNvPr id="620" name="Shape 620"/>
                  <p:cNvSpPr/>
                  <p:nvPr/>
                </p:nvSpPr>
                <p:spPr>
                  <a:xfrm rot="-2700000">
                    <a:off x="4030780" y="974930"/>
                    <a:ext cx="607859" cy="215444"/>
                  </a:xfrm>
                  <a:prstGeom prst="rect">
                    <a:avLst/>
                  </a:prstGeom>
                  <a:noFill/>
                  <a:ln>
                    <a:noFill/>
                  </a:ln>
                </p:spPr>
                <p:txBody>
                  <a:bodyPr wrap="square" lIns="91425" tIns="45700" rIns="91425" bIns="45700" anchor="t" anchorCtr="0">
                    <a:noAutofit/>
                  </a:bodyPr>
                  <a:lstStyle/>
                  <a:p>
                    <a:pPr marL="0" marR="0" lvl="0" indent="0" algn="l" rtl="0">
                      <a:lnSpc>
                        <a:spcPct val="100000"/>
                      </a:lnSpc>
                      <a:spcBef>
                        <a:spcPts val="0"/>
                      </a:spcBef>
                      <a:spcAft>
                        <a:spcPts val="0"/>
                      </a:spcAft>
                      <a:buClr>
                        <a:srgbClr val="C1E2DE"/>
                      </a:buClr>
                      <a:buFont typeface="Proxima Nova"/>
                      <a:buNone/>
                    </a:pPr>
                    <a:r>
                      <a:rPr lang="en-US" sz="800" b="0" i="0" u="none" strike="noStrike" cap="none">
                        <a:solidFill>
                          <a:srgbClr val="C1E2DE"/>
                        </a:solidFill>
                        <a:latin typeface="Proxima Nova"/>
                        <a:ea typeface="Proxima Nova"/>
                        <a:cs typeface="Proxima Nova"/>
                        <a:sym typeface="Proxima Nova"/>
                      </a:rPr>
                      <a:t>Optimize</a:t>
                    </a:r>
                  </a:p>
                </p:txBody>
              </p:sp>
            </p:grpSp>
            <p:sp>
              <p:nvSpPr>
                <p:cNvPr id="621" name="Shape 621"/>
                <p:cNvSpPr txBox="1"/>
                <p:nvPr/>
              </p:nvSpPr>
              <p:spPr>
                <a:xfrm>
                  <a:off x="2831113" y="4261381"/>
                  <a:ext cx="1321036" cy="369332"/>
                </a:xfrm>
                <a:prstGeom prst="rect">
                  <a:avLst/>
                </a:prstGeom>
                <a:noFill/>
                <a:ln>
                  <a:noFill/>
                </a:ln>
              </p:spPr>
              <p:txBody>
                <a:bodyPr wrap="square" lIns="91425" tIns="45700" rIns="91425" bIns="45700" anchor="t" anchorCtr="0">
                  <a:noAutofit/>
                </a:bodyPr>
                <a:lstStyle/>
                <a:p>
                  <a:pPr marL="0" marR="0" lvl="0" indent="0" algn="l" rtl="0">
                    <a:lnSpc>
                      <a:spcPct val="100000"/>
                    </a:lnSpc>
                    <a:spcBef>
                      <a:spcPts val="0"/>
                    </a:spcBef>
                    <a:spcAft>
                      <a:spcPts val="0"/>
                    </a:spcAft>
                    <a:buClr>
                      <a:srgbClr val="4C4C4C"/>
                    </a:buClr>
                    <a:buFont typeface="Proxima Nova"/>
                    <a:buNone/>
                  </a:pPr>
                  <a:r>
                    <a:rPr lang="en-US" sz="900" b="0" i="0" u="none" strike="noStrike" cap="none">
                      <a:solidFill>
                        <a:srgbClr val="4C4C4C"/>
                      </a:solidFill>
                      <a:latin typeface="Proxima Nova"/>
                      <a:ea typeface="Proxima Nova"/>
                      <a:cs typeface="Proxima Nova"/>
                      <a:sym typeface="Proxima Nova"/>
                    </a:rPr>
                    <a:t>API Driven Platform, Concourse, Jenkins</a:t>
                  </a:r>
                </a:p>
              </p:txBody>
            </p:sp>
            <p:sp>
              <p:nvSpPr>
                <p:cNvPr id="622" name="Shape 622"/>
                <p:cNvSpPr txBox="1"/>
                <p:nvPr/>
              </p:nvSpPr>
              <p:spPr>
                <a:xfrm>
                  <a:off x="2546055" y="3062491"/>
                  <a:ext cx="1055168" cy="507831"/>
                </a:xfrm>
                <a:prstGeom prst="rect">
                  <a:avLst/>
                </a:prstGeom>
                <a:noFill/>
                <a:ln>
                  <a:noFill/>
                </a:ln>
              </p:spPr>
              <p:txBody>
                <a:bodyPr wrap="square" lIns="91425" tIns="45700" rIns="91425" bIns="45700" anchor="t" anchorCtr="0">
                  <a:noAutofit/>
                </a:bodyPr>
                <a:lstStyle/>
                <a:p>
                  <a:pPr marL="0" marR="0" lvl="0" indent="0" algn="r" rtl="0">
                    <a:lnSpc>
                      <a:spcPct val="100000"/>
                    </a:lnSpc>
                    <a:spcBef>
                      <a:spcPts val="0"/>
                    </a:spcBef>
                    <a:spcAft>
                      <a:spcPts val="0"/>
                    </a:spcAft>
                    <a:buClr>
                      <a:srgbClr val="4C4C4C"/>
                    </a:buClr>
                    <a:buFont typeface="Proxima Nova"/>
                    <a:buNone/>
                  </a:pPr>
                  <a:r>
                    <a:rPr lang="en-US" sz="900" b="0" i="0" u="none" strike="noStrike" cap="none">
                      <a:solidFill>
                        <a:srgbClr val="4C4C4C"/>
                      </a:solidFill>
                      <a:latin typeface="Proxima Nova"/>
                      <a:ea typeface="Proxima Nova"/>
                      <a:cs typeface="Proxima Nova"/>
                      <a:sym typeface="Proxima Nova"/>
                    </a:rPr>
                    <a:t>Apps Manager, CLI, REST APIs, Ops Manager</a:t>
                  </a:r>
                </a:p>
              </p:txBody>
            </p:sp>
            <p:sp>
              <p:nvSpPr>
                <p:cNvPr id="623" name="Shape 623"/>
                <p:cNvSpPr txBox="1"/>
                <p:nvPr/>
              </p:nvSpPr>
              <p:spPr>
                <a:xfrm>
                  <a:off x="2602081" y="2093859"/>
                  <a:ext cx="1397125" cy="369332"/>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rgbClr val="4C4C4C"/>
                    </a:buClr>
                    <a:buFont typeface="Proxima Nova"/>
                    <a:buNone/>
                  </a:pPr>
                  <a:r>
                    <a:rPr lang="en-US" sz="900" b="0" i="0" u="none" strike="noStrike" cap="none">
                      <a:solidFill>
                        <a:srgbClr val="4C4C4C"/>
                      </a:solidFill>
                      <a:latin typeface="Proxima Nova"/>
                      <a:ea typeface="Proxima Nova"/>
                      <a:cs typeface="Proxima Nova"/>
                      <a:sym typeface="Proxima Nova"/>
                    </a:rPr>
                    <a:t>Metrics, AppDynamics, Dynatrace, New Relic</a:t>
                  </a:r>
                </a:p>
              </p:txBody>
            </p:sp>
            <p:sp>
              <p:nvSpPr>
                <p:cNvPr id="624" name="Shape 624"/>
                <p:cNvSpPr txBox="1"/>
                <p:nvPr/>
              </p:nvSpPr>
              <p:spPr>
                <a:xfrm>
                  <a:off x="4156969" y="1808736"/>
                  <a:ext cx="1377167" cy="230832"/>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rgbClr val="4C4C4C"/>
                    </a:buClr>
                    <a:buFont typeface="Proxima Nova"/>
                    <a:buNone/>
                  </a:pPr>
                  <a:r>
                    <a:rPr lang="en-US" sz="900" b="0" i="0" u="none" strike="noStrike" cap="none">
                      <a:solidFill>
                        <a:srgbClr val="4C4C4C"/>
                      </a:solidFill>
                      <a:latin typeface="Proxima Nova"/>
                      <a:ea typeface="Proxima Nova"/>
                      <a:cs typeface="Proxima Nova"/>
                      <a:sym typeface="Proxima Nova"/>
                    </a:rPr>
                    <a:t>Pivotal Tracker</a:t>
                  </a:r>
                </a:p>
              </p:txBody>
            </p:sp>
          </p:grpSp>
        </p:grpSp>
        <p:pic>
          <p:nvPicPr>
            <p:cNvPr id="625" name="Shape 625" descr="Pivotal_White.png"/>
            <p:cNvPicPr preferRelativeResize="0"/>
            <p:nvPr/>
          </p:nvPicPr>
          <p:blipFill rotWithShape="1">
            <a:blip r:embed="rId26">
              <a:alphaModFix/>
            </a:blip>
            <a:srcRect/>
            <a:stretch/>
          </p:blipFill>
          <p:spPr>
            <a:xfrm>
              <a:off x="6344160" y="3201073"/>
              <a:ext cx="712061" cy="173736"/>
            </a:xfrm>
            <a:prstGeom prst="rect">
              <a:avLst/>
            </a:prstGeom>
            <a:noFill/>
            <a:ln>
              <a:noFill/>
            </a:ln>
          </p:spPr>
        </p:pic>
      </p:grpSp>
      <p:sp>
        <p:nvSpPr>
          <p:cNvPr id="626" name="Shape 626"/>
          <p:cNvSpPr/>
          <p:nvPr/>
        </p:nvSpPr>
        <p:spPr>
          <a:xfrm>
            <a:off x="181433" y="1269947"/>
            <a:ext cx="2246311" cy="1589593"/>
          </a:xfrm>
          <a:prstGeom prst="rect">
            <a:avLst/>
          </a:prstGeom>
          <a:noFill/>
          <a:ln w="9525" cap="flat" cmpd="sng">
            <a:solidFill>
              <a:schemeClr val="lt2"/>
            </a:solidFill>
            <a:prstDash val="solid"/>
            <a:round/>
            <a:headEnd type="none" w="med" len="med"/>
            <a:tailEnd type="none" w="med" len="med"/>
          </a:ln>
        </p:spPr>
        <p:txBody>
          <a:bodyPr wrap="square"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800" b="0" i="0" u="none" strike="noStrike" cap="none">
              <a:solidFill>
                <a:srgbClr val="FFFFFF"/>
              </a:solidFill>
              <a:latin typeface="Arial"/>
              <a:ea typeface="Arial"/>
              <a:cs typeface="Arial"/>
              <a:sym typeface="Arial"/>
            </a:endParaRPr>
          </a:p>
        </p:txBody>
      </p:sp>
      <p:sp>
        <p:nvSpPr>
          <p:cNvPr id="627" name="Shape 627"/>
          <p:cNvSpPr/>
          <p:nvPr/>
        </p:nvSpPr>
        <p:spPr>
          <a:xfrm>
            <a:off x="2470943" y="1269947"/>
            <a:ext cx="1511941" cy="1589593"/>
          </a:xfrm>
          <a:prstGeom prst="rect">
            <a:avLst/>
          </a:prstGeom>
          <a:noFill/>
          <a:ln w="9525" cap="flat" cmpd="sng">
            <a:solidFill>
              <a:schemeClr val="lt2"/>
            </a:solidFill>
            <a:prstDash val="solid"/>
            <a:round/>
            <a:headEnd type="none" w="med" len="med"/>
            <a:tailEnd type="none" w="med" len="med"/>
          </a:ln>
        </p:spPr>
        <p:txBody>
          <a:bodyPr wrap="square"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800" b="0" i="0" u="none" strike="noStrike" cap="none">
              <a:solidFill>
                <a:srgbClr val="FFFFFF"/>
              </a:solidFill>
              <a:latin typeface="Arial"/>
              <a:ea typeface="Arial"/>
              <a:cs typeface="Arial"/>
              <a:sym typeface="Arial"/>
            </a:endParaRPr>
          </a:p>
        </p:txBody>
      </p:sp>
      <p:sp>
        <p:nvSpPr>
          <p:cNvPr id="628" name="Shape 628"/>
          <p:cNvSpPr/>
          <p:nvPr/>
        </p:nvSpPr>
        <p:spPr>
          <a:xfrm>
            <a:off x="181433" y="2920013"/>
            <a:ext cx="2661015" cy="1796932"/>
          </a:xfrm>
          <a:prstGeom prst="rect">
            <a:avLst/>
          </a:prstGeom>
          <a:noFill/>
          <a:ln w="9525" cap="flat" cmpd="sng">
            <a:solidFill>
              <a:schemeClr val="lt2"/>
            </a:solidFill>
            <a:prstDash val="solid"/>
            <a:round/>
            <a:headEnd type="none" w="med" len="med"/>
            <a:tailEnd type="none" w="med" len="med"/>
          </a:ln>
        </p:spPr>
        <p:txBody>
          <a:bodyPr wrap="square"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800" b="0" i="0" u="none" strike="noStrike" cap="none">
              <a:solidFill>
                <a:srgbClr val="FFFFFF"/>
              </a:solidFill>
              <a:latin typeface="Arial"/>
              <a:ea typeface="Arial"/>
              <a:cs typeface="Arial"/>
              <a:sym typeface="Arial"/>
            </a:endParaRPr>
          </a:p>
        </p:txBody>
      </p:sp>
      <p:sp>
        <p:nvSpPr>
          <p:cNvPr id="629" name="Shape 629"/>
          <p:cNvSpPr/>
          <p:nvPr/>
        </p:nvSpPr>
        <p:spPr>
          <a:xfrm>
            <a:off x="2885646" y="2920013"/>
            <a:ext cx="1097238" cy="1796932"/>
          </a:xfrm>
          <a:prstGeom prst="rect">
            <a:avLst/>
          </a:prstGeom>
          <a:noFill/>
          <a:ln w="9525" cap="flat" cmpd="sng">
            <a:solidFill>
              <a:schemeClr val="lt2"/>
            </a:solidFill>
            <a:prstDash val="solid"/>
            <a:round/>
            <a:headEnd type="none" w="med" len="med"/>
            <a:tailEnd type="none" w="med" len="med"/>
          </a:ln>
        </p:spPr>
        <p:txBody>
          <a:bodyPr wrap="square"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800" b="0" i="0" u="none" strike="noStrike" cap="none">
              <a:solidFill>
                <a:srgbClr val="FFFFFF"/>
              </a:solidFill>
              <a:latin typeface="Arial"/>
              <a:ea typeface="Arial"/>
              <a:cs typeface="Arial"/>
              <a:sym typeface="Arial"/>
            </a:endParaRPr>
          </a:p>
        </p:txBody>
      </p:sp>
      <p:pic>
        <p:nvPicPr>
          <p:cNvPr id="630" name="Shape 630" descr="more-256.png"/>
          <p:cNvPicPr preferRelativeResize="0"/>
          <p:nvPr/>
        </p:nvPicPr>
        <p:blipFill rotWithShape="1">
          <a:blip r:embed="rId27">
            <a:alphaModFix amt="50000"/>
          </a:blip>
          <a:srcRect/>
          <a:stretch/>
        </p:blipFill>
        <p:spPr>
          <a:xfrm>
            <a:off x="2541954" y="4476928"/>
            <a:ext cx="231378" cy="231378"/>
          </a:xfrm>
          <a:prstGeom prst="rect">
            <a:avLst/>
          </a:prstGeom>
          <a:noFill/>
          <a:ln>
            <a:noFill/>
          </a:ln>
        </p:spPr>
      </p:pic>
      <p:pic>
        <p:nvPicPr>
          <p:cNvPr id="631" name="Shape 631" descr="more-256.png"/>
          <p:cNvPicPr preferRelativeResize="0"/>
          <p:nvPr/>
        </p:nvPicPr>
        <p:blipFill rotWithShape="1">
          <a:blip r:embed="rId27">
            <a:alphaModFix amt="50000"/>
          </a:blip>
          <a:srcRect/>
          <a:stretch/>
        </p:blipFill>
        <p:spPr>
          <a:xfrm>
            <a:off x="5032289" y="2051459"/>
            <a:ext cx="158035" cy="158035"/>
          </a:xfrm>
          <a:prstGeom prst="rect">
            <a:avLst/>
          </a:prstGeom>
          <a:noFill/>
          <a:ln>
            <a:noFill/>
          </a:ln>
        </p:spPr>
      </p:pic>
      <p:pic>
        <p:nvPicPr>
          <p:cNvPr id="632" name="Shape 632" descr="more-256.png"/>
          <p:cNvPicPr preferRelativeResize="0"/>
          <p:nvPr/>
        </p:nvPicPr>
        <p:blipFill rotWithShape="1">
          <a:blip r:embed="rId27">
            <a:alphaModFix amt="50000"/>
          </a:blip>
          <a:srcRect/>
          <a:stretch/>
        </p:blipFill>
        <p:spPr>
          <a:xfrm>
            <a:off x="4919973" y="3122707"/>
            <a:ext cx="158035" cy="158035"/>
          </a:xfrm>
          <a:prstGeom prst="rect">
            <a:avLst/>
          </a:prstGeom>
          <a:noFill/>
          <a:ln>
            <a:noFill/>
          </a:ln>
        </p:spPr>
      </p:pic>
      <p:pic>
        <p:nvPicPr>
          <p:cNvPr id="633" name="Shape 633" descr="more-256.png"/>
          <p:cNvPicPr preferRelativeResize="0"/>
          <p:nvPr/>
        </p:nvPicPr>
        <p:blipFill rotWithShape="1">
          <a:blip r:embed="rId27">
            <a:alphaModFix amt="50000"/>
          </a:blip>
          <a:srcRect/>
          <a:stretch/>
        </p:blipFill>
        <p:spPr>
          <a:xfrm>
            <a:off x="5153244" y="4202593"/>
            <a:ext cx="158035" cy="158035"/>
          </a:xfrm>
          <a:prstGeom prst="rect">
            <a:avLst/>
          </a:prstGeom>
          <a:noFill/>
          <a:ln>
            <a:noFill/>
          </a:ln>
        </p:spPr>
      </p:pic>
      <p:pic>
        <p:nvPicPr>
          <p:cNvPr id="634" name="Shape 634" descr="more-256.png"/>
          <p:cNvPicPr preferRelativeResize="0"/>
          <p:nvPr/>
        </p:nvPicPr>
        <p:blipFill rotWithShape="1">
          <a:blip r:embed="rId27">
            <a:alphaModFix amt="50000"/>
          </a:blip>
          <a:srcRect/>
          <a:stretch/>
        </p:blipFill>
        <p:spPr>
          <a:xfrm>
            <a:off x="6587427" y="4582713"/>
            <a:ext cx="158035" cy="158035"/>
          </a:xfrm>
          <a:prstGeom prst="rect">
            <a:avLst/>
          </a:prstGeom>
          <a:noFill/>
          <a:ln>
            <a:noFill/>
          </a:ln>
        </p:spPr>
      </p:pic>
      <p:pic>
        <p:nvPicPr>
          <p:cNvPr id="635" name="Shape 635" descr="more-256.png"/>
          <p:cNvPicPr preferRelativeResize="0"/>
          <p:nvPr/>
        </p:nvPicPr>
        <p:blipFill rotWithShape="1">
          <a:blip r:embed="rId27">
            <a:alphaModFix amt="50000"/>
          </a:blip>
          <a:srcRect/>
          <a:stretch/>
        </p:blipFill>
        <p:spPr>
          <a:xfrm>
            <a:off x="8064809" y="4150758"/>
            <a:ext cx="158035" cy="158035"/>
          </a:xfrm>
          <a:prstGeom prst="rect">
            <a:avLst/>
          </a:prstGeom>
          <a:noFill/>
          <a:ln>
            <a:noFill/>
          </a:ln>
        </p:spPr>
      </p:pic>
      <p:pic>
        <p:nvPicPr>
          <p:cNvPr id="636" name="Shape 636" descr="more-256.png"/>
          <p:cNvPicPr preferRelativeResize="0"/>
          <p:nvPr/>
        </p:nvPicPr>
        <p:blipFill rotWithShape="1">
          <a:blip r:embed="rId27">
            <a:alphaModFix amt="50000"/>
          </a:blip>
          <a:srcRect/>
          <a:stretch/>
        </p:blipFill>
        <p:spPr>
          <a:xfrm>
            <a:off x="8237602" y="3183179"/>
            <a:ext cx="158035" cy="158035"/>
          </a:xfrm>
          <a:prstGeom prst="rect">
            <a:avLst/>
          </a:prstGeom>
          <a:noFill/>
          <a:ln>
            <a:noFill/>
          </a:ln>
        </p:spPr>
      </p:pic>
      <p:pic>
        <p:nvPicPr>
          <p:cNvPr id="637" name="Shape 637" descr="more-256.png"/>
          <p:cNvPicPr preferRelativeResize="0"/>
          <p:nvPr/>
        </p:nvPicPr>
        <p:blipFill rotWithShape="1">
          <a:blip r:embed="rId27">
            <a:alphaModFix amt="50000"/>
          </a:blip>
          <a:srcRect/>
          <a:stretch/>
        </p:blipFill>
        <p:spPr>
          <a:xfrm>
            <a:off x="8125287" y="2008263"/>
            <a:ext cx="158035" cy="158035"/>
          </a:xfrm>
          <a:prstGeom prst="rect">
            <a:avLst/>
          </a:prstGeom>
          <a:noFill/>
          <a:ln>
            <a:noFill/>
          </a:ln>
        </p:spPr>
      </p:pic>
    </p:spTree>
    <p:extLst>
      <p:ext uri="{BB962C8B-B14F-4D97-AF65-F5344CB8AC3E}">
        <p14:creationId xmlns:p14="http://schemas.microsoft.com/office/powerpoint/2010/main" val="20109494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1663809" y="1357024"/>
            <a:ext cx="3817078" cy="2235516"/>
          </a:xfrm>
          <a:prstGeom prst="rect">
            <a:avLst/>
          </a:prstGeom>
          <a:solidFill>
            <a:srgbClr val="1B7E73"/>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5591827" y="94231"/>
            <a:ext cx="1650818" cy="3498309"/>
          </a:xfrm>
          <a:prstGeom prst="rect">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7343539" y="87918"/>
            <a:ext cx="1688546" cy="4342501"/>
          </a:xfrm>
          <a:prstGeom prst="rect">
            <a:avLst/>
          </a:prstGeom>
          <a:solidFill>
            <a:srgbClr val="1E7BA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6" name="Picture 75"/>
          <p:cNvPicPr>
            <a:picLocks noChangeAspect="1"/>
          </p:cNvPicPr>
          <p:nvPr/>
        </p:nvPicPr>
        <p:blipFill>
          <a:blip r:embed="rId3"/>
          <a:stretch>
            <a:fillRect/>
          </a:stretch>
        </p:blipFill>
        <p:spPr>
          <a:xfrm>
            <a:off x="1826004" y="4155449"/>
            <a:ext cx="745988" cy="781654"/>
          </a:xfrm>
          <a:prstGeom prst="rect">
            <a:avLst/>
          </a:prstGeom>
        </p:spPr>
      </p:pic>
      <p:pic>
        <p:nvPicPr>
          <p:cNvPr id="117" name="Picture 116"/>
          <p:cNvPicPr>
            <a:picLocks noChangeAspect="1"/>
          </p:cNvPicPr>
          <p:nvPr/>
        </p:nvPicPr>
        <p:blipFill>
          <a:blip r:embed="rId3"/>
          <a:stretch>
            <a:fillRect/>
          </a:stretch>
        </p:blipFill>
        <p:spPr>
          <a:xfrm>
            <a:off x="2993667" y="4151098"/>
            <a:ext cx="745988" cy="781654"/>
          </a:xfrm>
          <a:prstGeom prst="rect">
            <a:avLst/>
          </a:prstGeom>
        </p:spPr>
      </p:pic>
      <p:pic>
        <p:nvPicPr>
          <p:cNvPr id="118" name="Picture 117"/>
          <p:cNvPicPr>
            <a:picLocks noChangeAspect="1"/>
          </p:cNvPicPr>
          <p:nvPr/>
        </p:nvPicPr>
        <p:blipFill>
          <a:blip r:embed="rId3"/>
          <a:stretch>
            <a:fillRect/>
          </a:stretch>
        </p:blipFill>
        <p:spPr>
          <a:xfrm>
            <a:off x="6496657" y="4151098"/>
            <a:ext cx="745988" cy="781654"/>
          </a:xfrm>
          <a:prstGeom prst="rect">
            <a:avLst/>
          </a:prstGeom>
        </p:spPr>
      </p:pic>
      <p:pic>
        <p:nvPicPr>
          <p:cNvPr id="119" name="Picture 118"/>
          <p:cNvPicPr>
            <a:picLocks noChangeAspect="1"/>
          </p:cNvPicPr>
          <p:nvPr/>
        </p:nvPicPr>
        <p:blipFill>
          <a:blip r:embed="rId3"/>
          <a:stretch>
            <a:fillRect/>
          </a:stretch>
        </p:blipFill>
        <p:spPr>
          <a:xfrm>
            <a:off x="4161330" y="4151098"/>
            <a:ext cx="745988" cy="781654"/>
          </a:xfrm>
          <a:prstGeom prst="rect">
            <a:avLst/>
          </a:prstGeom>
        </p:spPr>
      </p:pic>
      <p:pic>
        <p:nvPicPr>
          <p:cNvPr id="121" name="Picture 120"/>
          <p:cNvPicPr>
            <a:picLocks noChangeAspect="1"/>
          </p:cNvPicPr>
          <p:nvPr/>
        </p:nvPicPr>
        <p:blipFill>
          <a:blip r:embed="rId3"/>
          <a:stretch>
            <a:fillRect/>
          </a:stretch>
        </p:blipFill>
        <p:spPr>
          <a:xfrm>
            <a:off x="5328993" y="4151098"/>
            <a:ext cx="745988" cy="781654"/>
          </a:xfrm>
          <a:prstGeom prst="rect">
            <a:avLst/>
          </a:prstGeom>
        </p:spPr>
      </p:pic>
      <p:sp>
        <p:nvSpPr>
          <p:cNvPr id="10" name="Rectangle 9"/>
          <p:cNvSpPr/>
          <p:nvPr/>
        </p:nvSpPr>
        <p:spPr>
          <a:xfrm>
            <a:off x="1663809" y="3694177"/>
            <a:ext cx="5578836" cy="736242"/>
          </a:xfrm>
          <a:prstGeom prst="rect">
            <a:avLst/>
          </a:prstGeom>
          <a:solidFill>
            <a:srgbClr val="CC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08" name="Straight Connector 107"/>
          <p:cNvCxnSpPr>
            <a:stCxn id="103" idx="3"/>
          </p:cNvCxnSpPr>
          <p:nvPr/>
        </p:nvCxnSpPr>
        <p:spPr>
          <a:xfrm>
            <a:off x="1530376" y="2572866"/>
            <a:ext cx="393367" cy="0"/>
          </a:xfrm>
          <a:prstGeom prst="line">
            <a:avLst/>
          </a:prstGeom>
          <a:ln w="12700" cmpd="sng">
            <a:solidFill>
              <a:srgbClr val="00957E"/>
            </a:solidFill>
          </a:ln>
          <a:effectLst/>
        </p:spPr>
        <p:style>
          <a:lnRef idx="2">
            <a:schemeClr val="accent1"/>
          </a:lnRef>
          <a:fillRef idx="0">
            <a:schemeClr val="accent1"/>
          </a:fillRef>
          <a:effectRef idx="1">
            <a:schemeClr val="accent1"/>
          </a:effectRef>
          <a:fontRef idx="minor">
            <a:schemeClr val="tx1"/>
          </a:fontRef>
        </p:style>
      </p:cxnSp>
      <p:sp>
        <p:nvSpPr>
          <p:cNvPr id="168" name="Rounded Rectangle 167"/>
          <p:cNvSpPr/>
          <p:nvPr/>
        </p:nvSpPr>
        <p:spPr>
          <a:xfrm>
            <a:off x="7705233" y="3091256"/>
            <a:ext cx="1186158" cy="268049"/>
          </a:xfrm>
          <a:prstGeom prst="round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5" name="Straight Connector 114"/>
          <p:cNvCxnSpPr/>
          <p:nvPr/>
        </p:nvCxnSpPr>
        <p:spPr>
          <a:xfrm>
            <a:off x="1530375" y="4038816"/>
            <a:ext cx="274330" cy="0"/>
          </a:xfrm>
          <a:prstGeom prst="line">
            <a:avLst/>
          </a:prstGeom>
          <a:ln w="12700" cmpd="sng">
            <a:solidFill>
              <a:srgbClr val="00957E"/>
            </a:solidFill>
          </a:ln>
          <a:effectLst/>
        </p:spPr>
        <p:style>
          <a:lnRef idx="2">
            <a:schemeClr val="accent1"/>
          </a:lnRef>
          <a:fillRef idx="0">
            <a:schemeClr val="accent1"/>
          </a:fillRef>
          <a:effectRef idx="1">
            <a:schemeClr val="accent1"/>
          </a:effectRef>
          <a:fontRef idx="minor">
            <a:schemeClr val="tx1"/>
          </a:fontRef>
        </p:style>
      </p:cxnSp>
      <p:sp>
        <p:nvSpPr>
          <p:cNvPr id="7" name="Rectangle 6"/>
          <p:cNvSpPr/>
          <p:nvPr/>
        </p:nvSpPr>
        <p:spPr>
          <a:xfrm rot="16200000">
            <a:off x="7169770" y="705776"/>
            <a:ext cx="687499" cy="215444"/>
          </a:xfrm>
          <a:prstGeom prst="rect">
            <a:avLst/>
          </a:prstGeom>
        </p:spPr>
        <p:txBody>
          <a:bodyPr wrap="square">
            <a:spAutoFit/>
          </a:bodyPr>
          <a:lstStyle/>
          <a:p>
            <a:pPr algn="ctr"/>
            <a:r>
              <a:rPr lang="en-US" sz="800" dirty="0">
                <a:solidFill>
                  <a:schemeClr val="bg2">
                    <a:lumMod val="20000"/>
                    <a:lumOff val="80000"/>
                  </a:schemeClr>
                </a:solidFill>
                <a:latin typeface="Arial"/>
                <a:cs typeface="Arial"/>
              </a:rPr>
              <a:t>PIVOTAL</a:t>
            </a:r>
          </a:p>
        </p:txBody>
      </p:sp>
      <p:sp>
        <p:nvSpPr>
          <p:cNvPr id="8" name="TextBox 7"/>
          <p:cNvSpPr txBox="1"/>
          <p:nvPr/>
        </p:nvSpPr>
        <p:spPr>
          <a:xfrm>
            <a:off x="7343539" y="94231"/>
            <a:ext cx="1655867" cy="276743"/>
          </a:xfrm>
          <a:prstGeom prst="rect">
            <a:avLst/>
          </a:prstGeom>
          <a:noFill/>
        </p:spPr>
        <p:txBody>
          <a:bodyPr wrap="square" rtlCol="0">
            <a:spAutoFit/>
          </a:bodyPr>
          <a:lstStyle/>
          <a:p>
            <a:pPr algn="ctr"/>
            <a:r>
              <a:rPr lang="en-US" sz="1200" dirty="0" smtClean="0">
                <a:solidFill>
                  <a:schemeClr val="bg1"/>
                </a:solidFill>
                <a:latin typeface="Arial"/>
                <a:cs typeface="Arial"/>
              </a:rPr>
              <a:t>Brokered Services</a:t>
            </a:r>
            <a:endParaRPr lang="en-US" sz="1200" dirty="0">
              <a:solidFill>
                <a:schemeClr val="bg1"/>
              </a:solidFill>
              <a:latin typeface="Arial"/>
              <a:cs typeface="Arial"/>
            </a:endParaRPr>
          </a:p>
        </p:txBody>
      </p:sp>
      <p:sp>
        <p:nvSpPr>
          <p:cNvPr id="21" name="Rectangle 20"/>
          <p:cNvSpPr/>
          <p:nvPr/>
        </p:nvSpPr>
        <p:spPr>
          <a:xfrm rot="16200000">
            <a:off x="6656436" y="1985178"/>
            <a:ext cx="1714166" cy="215443"/>
          </a:xfrm>
          <a:prstGeom prst="rect">
            <a:avLst/>
          </a:prstGeom>
        </p:spPr>
        <p:txBody>
          <a:bodyPr wrap="square">
            <a:spAutoFit/>
          </a:bodyPr>
          <a:lstStyle/>
          <a:p>
            <a:pPr algn="ctr"/>
            <a:r>
              <a:rPr lang="en-US" sz="800" dirty="0" smtClean="0">
                <a:solidFill>
                  <a:schemeClr val="accent6">
                    <a:lumMod val="60000"/>
                    <a:lumOff val="40000"/>
                  </a:schemeClr>
                </a:solidFill>
                <a:latin typeface="Arial"/>
                <a:cs typeface="Arial"/>
              </a:rPr>
              <a:t>PARTNERED</a:t>
            </a:r>
            <a:endParaRPr lang="en-US" sz="800" dirty="0">
              <a:solidFill>
                <a:schemeClr val="accent6">
                  <a:lumMod val="60000"/>
                  <a:lumOff val="40000"/>
                </a:schemeClr>
              </a:solidFill>
              <a:latin typeface="Arial"/>
              <a:cs typeface="Arial"/>
            </a:endParaRPr>
          </a:p>
        </p:txBody>
      </p:sp>
      <p:sp>
        <p:nvSpPr>
          <p:cNvPr id="23" name="Rectangle 22"/>
          <p:cNvSpPr/>
          <p:nvPr/>
        </p:nvSpPr>
        <p:spPr>
          <a:xfrm rot="16200000">
            <a:off x="6943266" y="3553788"/>
            <a:ext cx="1140511" cy="215447"/>
          </a:xfrm>
          <a:prstGeom prst="rect">
            <a:avLst/>
          </a:prstGeom>
        </p:spPr>
        <p:txBody>
          <a:bodyPr wrap="square">
            <a:spAutoFit/>
          </a:bodyPr>
          <a:lstStyle/>
          <a:p>
            <a:pPr algn="ctr"/>
            <a:r>
              <a:rPr lang="en-US" sz="800" dirty="0" smtClean="0">
                <a:solidFill>
                  <a:srgbClr val="030808"/>
                </a:solidFill>
                <a:latin typeface="Arial"/>
                <a:cs typeface="Arial"/>
              </a:rPr>
              <a:t>USER PROVIDED</a:t>
            </a:r>
            <a:endParaRPr lang="en-US" sz="800" dirty="0">
              <a:solidFill>
                <a:srgbClr val="030808"/>
              </a:solidFill>
              <a:latin typeface="Arial"/>
              <a:cs typeface="Arial"/>
            </a:endParaRPr>
          </a:p>
        </p:txBody>
      </p:sp>
      <p:sp>
        <p:nvSpPr>
          <p:cNvPr id="54" name="Rectangle 53"/>
          <p:cNvSpPr/>
          <p:nvPr/>
        </p:nvSpPr>
        <p:spPr>
          <a:xfrm>
            <a:off x="7815502" y="1050401"/>
            <a:ext cx="989740" cy="205740"/>
          </a:xfrm>
          <a:prstGeom prst="rect">
            <a:avLst/>
          </a:prstGeom>
          <a:noFill/>
          <a:ln>
            <a:noFill/>
          </a:ln>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800" b="1" dirty="0" smtClean="0">
                <a:solidFill>
                  <a:schemeClr val="bg2">
                    <a:lumMod val="60000"/>
                    <a:lumOff val="40000"/>
                  </a:schemeClr>
                </a:solidFill>
                <a:latin typeface="Arial"/>
                <a:cs typeface="Arial"/>
              </a:rPr>
              <a:t>…</a:t>
            </a:r>
            <a:endParaRPr lang="en-US" sz="800" b="1" dirty="0">
              <a:solidFill>
                <a:schemeClr val="bg2">
                  <a:lumMod val="60000"/>
                  <a:lumOff val="40000"/>
                </a:schemeClr>
              </a:solidFill>
              <a:latin typeface="Arial"/>
              <a:cs typeface="Arial"/>
            </a:endParaRPr>
          </a:p>
        </p:txBody>
      </p:sp>
      <p:sp>
        <p:nvSpPr>
          <p:cNvPr id="55" name="Rectangle 54"/>
          <p:cNvSpPr/>
          <p:nvPr/>
        </p:nvSpPr>
        <p:spPr>
          <a:xfrm>
            <a:off x="7711439" y="2906345"/>
            <a:ext cx="1179952" cy="205740"/>
          </a:xfrm>
          <a:prstGeom prst="rect">
            <a:avLst/>
          </a:prstGeom>
          <a:noFill/>
          <a:ln>
            <a:noFill/>
          </a:ln>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800" b="1" dirty="0" smtClean="0">
                <a:solidFill>
                  <a:schemeClr val="bg2">
                    <a:lumMod val="60000"/>
                    <a:lumOff val="40000"/>
                  </a:schemeClr>
                </a:solidFill>
                <a:latin typeface="Arial"/>
                <a:cs typeface="Arial"/>
              </a:rPr>
              <a:t>…</a:t>
            </a:r>
            <a:endParaRPr lang="en-US" sz="800" b="1" dirty="0">
              <a:solidFill>
                <a:schemeClr val="bg2">
                  <a:lumMod val="60000"/>
                  <a:lumOff val="40000"/>
                </a:schemeClr>
              </a:solidFill>
              <a:latin typeface="Arial"/>
              <a:cs typeface="Arial"/>
            </a:endParaRPr>
          </a:p>
        </p:txBody>
      </p:sp>
      <p:sp>
        <p:nvSpPr>
          <p:cNvPr id="58" name="Rectangle 57"/>
          <p:cNvSpPr/>
          <p:nvPr/>
        </p:nvSpPr>
        <p:spPr>
          <a:xfrm rot="16200000">
            <a:off x="4736817" y="1442740"/>
            <a:ext cx="2039885" cy="215444"/>
          </a:xfrm>
          <a:prstGeom prst="rect">
            <a:avLst/>
          </a:prstGeom>
        </p:spPr>
        <p:txBody>
          <a:bodyPr wrap="square">
            <a:spAutoFit/>
          </a:bodyPr>
          <a:lstStyle/>
          <a:p>
            <a:pPr algn="ctr"/>
            <a:r>
              <a:rPr lang="en-US" sz="800" dirty="0">
                <a:solidFill>
                  <a:srgbClr val="00957E"/>
                </a:solidFill>
                <a:latin typeface="Arial"/>
                <a:cs typeface="Arial"/>
              </a:rPr>
              <a:t>PIVOTAL</a:t>
            </a:r>
          </a:p>
        </p:txBody>
      </p:sp>
      <p:sp>
        <p:nvSpPr>
          <p:cNvPr id="59" name="TextBox 58"/>
          <p:cNvSpPr txBox="1"/>
          <p:nvPr/>
        </p:nvSpPr>
        <p:spPr>
          <a:xfrm>
            <a:off x="5591827" y="98303"/>
            <a:ext cx="1650818" cy="461238"/>
          </a:xfrm>
          <a:prstGeom prst="rect">
            <a:avLst/>
          </a:prstGeom>
          <a:noFill/>
        </p:spPr>
        <p:txBody>
          <a:bodyPr wrap="square" rtlCol="0">
            <a:spAutoFit/>
          </a:bodyPr>
          <a:lstStyle/>
          <a:p>
            <a:pPr algn="ctr"/>
            <a:r>
              <a:rPr lang="en-US" sz="1200" dirty="0" smtClean="0">
                <a:solidFill>
                  <a:srgbClr val="00957E"/>
                </a:solidFill>
                <a:latin typeface="Arial"/>
                <a:cs typeface="Arial"/>
              </a:rPr>
              <a:t>BOSH Managed</a:t>
            </a:r>
          </a:p>
          <a:p>
            <a:pPr algn="ctr"/>
            <a:r>
              <a:rPr lang="en-US" sz="1200" dirty="0" smtClean="0">
                <a:solidFill>
                  <a:srgbClr val="00957E"/>
                </a:solidFill>
                <a:latin typeface="Arial"/>
                <a:cs typeface="Arial"/>
              </a:rPr>
              <a:t>Services</a:t>
            </a:r>
            <a:endParaRPr lang="en-US" sz="1200" dirty="0">
              <a:solidFill>
                <a:srgbClr val="00957E"/>
              </a:solidFill>
              <a:latin typeface="Arial"/>
              <a:cs typeface="Arial"/>
            </a:endParaRPr>
          </a:p>
        </p:txBody>
      </p:sp>
      <p:sp>
        <p:nvSpPr>
          <p:cNvPr id="60" name="Rectangle 59"/>
          <p:cNvSpPr/>
          <p:nvPr/>
        </p:nvSpPr>
        <p:spPr>
          <a:xfrm rot="16200000">
            <a:off x="5332462" y="2957911"/>
            <a:ext cx="848595" cy="215444"/>
          </a:xfrm>
          <a:prstGeom prst="rect">
            <a:avLst/>
          </a:prstGeom>
        </p:spPr>
        <p:txBody>
          <a:bodyPr wrap="square">
            <a:spAutoFit/>
          </a:bodyPr>
          <a:lstStyle/>
          <a:p>
            <a:pPr algn="ctr"/>
            <a:r>
              <a:rPr lang="en-US" sz="800" dirty="0" smtClean="0">
                <a:solidFill>
                  <a:srgbClr val="004984"/>
                </a:solidFill>
                <a:latin typeface="Arial"/>
                <a:cs typeface="Arial"/>
              </a:rPr>
              <a:t>PARTNER</a:t>
            </a:r>
            <a:endParaRPr lang="en-US" sz="800" dirty="0">
              <a:solidFill>
                <a:srgbClr val="004984"/>
              </a:solidFill>
              <a:latin typeface="Arial"/>
              <a:cs typeface="Arial"/>
            </a:endParaRPr>
          </a:p>
        </p:txBody>
      </p:sp>
      <p:sp>
        <p:nvSpPr>
          <p:cNvPr id="61" name="Rectangle 60"/>
          <p:cNvSpPr/>
          <p:nvPr/>
        </p:nvSpPr>
        <p:spPr>
          <a:xfrm>
            <a:off x="6109542" y="3405920"/>
            <a:ext cx="989740" cy="205740"/>
          </a:xfrm>
          <a:prstGeom prst="rect">
            <a:avLst/>
          </a:prstGeom>
          <a:noFill/>
          <a:ln>
            <a:noFill/>
          </a:ln>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800" b="1" dirty="0" smtClean="0">
                <a:solidFill>
                  <a:srgbClr val="00957E"/>
                </a:solidFill>
                <a:latin typeface="Arial"/>
                <a:cs typeface="Arial"/>
              </a:rPr>
              <a:t>…</a:t>
            </a:r>
            <a:endParaRPr lang="en-US" sz="800" b="1" dirty="0">
              <a:solidFill>
                <a:srgbClr val="00957E"/>
              </a:solidFill>
              <a:latin typeface="Arial"/>
              <a:cs typeface="Arial"/>
            </a:endParaRPr>
          </a:p>
        </p:txBody>
      </p:sp>
      <p:sp>
        <p:nvSpPr>
          <p:cNvPr id="62" name="Rectangle 61"/>
          <p:cNvSpPr/>
          <p:nvPr/>
        </p:nvSpPr>
        <p:spPr>
          <a:xfrm>
            <a:off x="6109542" y="2470990"/>
            <a:ext cx="989740" cy="205740"/>
          </a:xfrm>
          <a:prstGeom prst="rect">
            <a:avLst/>
          </a:prstGeom>
          <a:noFill/>
          <a:ln>
            <a:noFill/>
          </a:ln>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800" b="1" dirty="0" smtClean="0">
                <a:solidFill>
                  <a:srgbClr val="00957E"/>
                </a:solidFill>
                <a:latin typeface="Arial"/>
                <a:cs typeface="Arial"/>
              </a:rPr>
              <a:t>…</a:t>
            </a:r>
            <a:endParaRPr lang="en-US" sz="800" b="1" dirty="0">
              <a:solidFill>
                <a:srgbClr val="00957E"/>
              </a:solidFill>
              <a:latin typeface="Arial"/>
              <a:cs typeface="Arial"/>
            </a:endParaRPr>
          </a:p>
        </p:txBody>
      </p:sp>
      <p:sp>
        <p:nvSpPr>
          <p:cNvPr id="91" name="Rounded Rectangle 90"/>
          <p:cNvSpPr/>
          <p:nvPr/>
        </p:nvSpPr>
        <p:spPr>
          <a:xfrm>
            <a:off x="1790384" y="1683727"/>
            <a:ext cx="1035256" cy="547809"/>
          </a:xfrm>
          <a:prstGeom prst="round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smtClean="0">
                <a:solidFill>
                  <a:srgbClr val="00957E"/>
                </a:solidFill>
                <a:latin typeface="Arial"/>
                <a:cs typeface="Arial"/>
              </a:rPr>
              <a:t>Automated, Polyglot Build/Package/Deploy</a:t>
            </a:r>
            <a:endParaRPr lang="en-US" sz="800" dirty="0">
              <a:solidFill>
                <a:srgbClr val="00957E"/>
              </a:solidFill>
              <a:latin typeface="Arial"/>
              <a:cs typeface="Arial"/>
            </a:endParaRPr>
          </a:p>
        </p:txBody>
      </p:sp>
      <p:sp>
        <p:nvSpPr>
          <p:cNvPr id="95" name="Rounded Rectangle 94"/>
          <p:cNvSpPr/>
          <p:nvPr/>
        </p:nvSpPr>
        <p:spPr>
          <a:xfrm>
            <a:off x="3055128" y="1684488"/>
            <a:ext cx="1035256" cy="547809"/>
          </a:xfrm>
          <a:prstGeom prst="round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smtClean="0">
                <a:solidFill>
                  <a:srgbClr val="00957E"/>
                </a:solidFill>
                <a:latin typeface="Arial"/>
                <a:cs typeface="Arial"/>
              </a:rPr>
              <a:t>Container </a:t>
            </a:r>
            <a:r>
              <a:rPr lang="en-US" sz="800" dirty="0">
                <a:solidFill>
                  <a:srgbClr val="00957E"/>
                </a:solidFill>
                <a:latin typeface="Arial"/>
                <a:cs typeface="Arial"/>
              </a:rPr>
              <a:t>Scheduling</a:t>
            </a:r>
          </a:p>
        </p:txBody>
      </p:sp>
      <p:sp>
        <p:nvSpPr>
          <p:cNvPr id="96" name="Rounded Rectangle 95"/>
          <p:cNvSpPr/>
          <p:nvPr/>
        </p:nvSpPr>
        <p:spPr>
          <a:xfrm>
            <a:off x="4305451" y="1682515"/>
            <a:ext cx="1035256" cy="547809"/>
          </a:xfrm>
          <a:prstGeom prst="round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solidFill>
                  <a:srgbClr val="00957E"/>
                </a:solidFill>
                <a:latin typeface="Arial"/>
                <a:cs typeface="Arial"/>
              </a:rPr>
              <a:t>Elastic </a:t>
            </a:r>
            <a:r>
              <a:rPr lang="en-US" sz="800" dirty="0" smtClean="0">
                <a:solidFill>
                  <a:srgbClr val="00957E"/>
                </a:solidFill>
                <a:latin typeface="Arial"/>
                <a:cs typeface="Arial"/>
              </a:rPr>
              <a:t>(Auto)Scale</a:t>
            </a:r>
            <a:endParaRPr lang="en-US" sz="800" dirty="0">
              <a:solidFill>
                <a:srgbClr val="00957E"/>
              </a:solidFill>
              <a:latin typeface="Arial"/>
              <a:cs typeface="Arial"/>
            </a:endParaRPr>
          </a:p>
        </p:txBody>
      </p:sp>
      <p:sp>
        <p:nvSpPr>
          <p:cNvPr id="98" name="Rectangle 97"/>
          <p:cNvSpPr/>
          <p:nvPr/>
        </p:nvSpPr>
        <p:spPr>
          <a:xfrm>
            <a:off x="1663810" y="1376347"/>
            <a:ext cx="3817079" cy="276743"/>
          </a:xfrm>
          <a:prstGeom prst="rect">
            <a:avLst/>
          </a:prstGeom>
        </p:spPr>
        <p:txBody>
          <a:bodyPr wrap="square">
            <a:spAutoFit/>
          </a:bodyPr>
          <a:lstStyle/>
          <a:p>
            <a:pPr algn="ctr"/>
            <a:r>
              <a:rPr lang="en-US" sz="1200" dirty="0" smtClean="0">
                <a:solidFill>
                  <a:schemeClr val="bg1"/>
                </a:solidFill>
                <a:latin typeface="Arial"/>
                <a:cs typeface="Arial"/>
              </a:rPr>
              <a:t>PCF Elastic </a:t>
            </a:r>
            <a:r>
              <a:rPr lang="en-US" sz="1200" dirty="0">
                <a:solidFill>
                  <a:schemeClr val="bg1"/>
                </a:solidFill>
                <a:latin typeface="Arial"/>
                <a:cs typeface="Arial"/>
              </a:rPr>
              <a:t>Runtime</a:t>
            </a:r>
          </a:p>
        </p:txBody>
      </p:sp>
      <p:sp>
        <p:nvSpPr>
          <p:cNvPr id="103" name="Rounded Rectangle 102"/>
          <p:cNvSpPr/>
          <p:nvPr/>
        </p:nvSpPr>
        <p:spPr>
          <a:xfrm>
            <a:off x="168269" y="2069315"/>
            <a:ext cx="1362107" cy="1007102"/>
          </a:xfrm>
          <a:prstGeom prst="roundRect">
            <a:avLst/>
          </a:prstGeom>
          <a:solidFill>
            <a:srgbClr val="FFFFFF"/>
          </a:solidFill>
          <a:ln>
            <a:solidFill>
              <a:srgbClr val="00957E"/>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z</a:t>
            </a:r>
            <a:endParaRPr lang="en-US" dirty="0"/>
          </a:p>
        </p:txBody>
      </p:sp>
      <p:sp>
        <p:nvSpPr>
          <p:cNvPr id="104" name="Rounded Rectangle 103"/>
          <p:cNvSpPr/>
          <p:nvPr/>
        </p:nvSpPr>
        <p:spPr>
          <a:xfrm>
            <a:off x="168269" y="3767298"/>
            <a:ext cx="1362107" cy="537744"/>
          </a:xfrm>
          <a:prstGeom prst="roundRect">
            <a:avLst/>
          </a:prstGeom>
          <a:solidFill>
            <a:srgbClr val="FFFFFF"/>
          </a:solidFill>
          <a:ln>
            <a:solidFill>
              <a:srgbClr val="00957E"/>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5" name="Rectangle 104"/>
          <p:cNvSpPr/>
          <p:nvPr/>
        </p:nvSpPr>
        <p:spPr>
          <a:xfrm>
            <a:off x="168270" y="2068261"/>
            <a:ext cx="1362105" cy="276743"/>
          </a:xfrm>
          <a:prstGeom prst="rect">
            <a:avLst/>
          </a:prstGeom>
        </p:spPr>
        <p:txBody>
          <a:bodyPr wrap="square">
            <a:spAutoFit/>
          </a:bodyPr>
          <a:lstStyle/>
          <a:p>
            <a:pPr algn="ctr"/>
            <a:r>
              <a:rPr lang="en-US" sz="1200" dirty="0">
                <a:solidFill>
                  <a:srgbClr val="00957E"/>
                </a:solidFill>
                <a:latin typeface="Arial"/>
                <a:cs typeface="Arial"/>
              </a:rPr>
              <a:t>PCF </a:t>
            </a:r>
            <a:r>
              <a:rPr lang="en-US" sz="1200" dirty="0" smtClean="0">
                <a:solidFill>
                  <a:srgbClr val="00957E"/>
                </a:solidFill>
                <a:latin typeface="Arial"/>
                <a:cs typeface="Arial"/>
              </a:rPr>
              <a:t>Tools</a:t>
            </a:r>
            <a:endParaRPr lang="en-US" sz="1200" dirty="0">
              <a:solidFill>
                <a:srgbClr val="00957E"/>
              </a:solidFill>
              <a:latin typeface="Arial"/>
              <a:cs typeface="Arial"/>
            </a:endParaRPr>
          </a:p>
        </p:txBody>
      </p:sp>
      <p:sp>
        <p:nvSpPr>
          <p:cNvPr id="106" name="TextBox 105"/>
          <p:cNvSpPr txBox="1"/>
          <p:nvPr/>
        </p:nvSpPr>
        <p:spPr>
          <a:xfrm>
            <a:off x="302421" y="2256980"/>
            <a:ext cx="1160465" cy="953224"/>
          </a:xfrm>
          <a:prstGeom prst="rect">
            <a:avLst/>
          </a:prstGeom>
          <a:noFill/>
        </p:spPr>
        <p:txBody>
          <a:bodyPr wrap="square" rtlCol="0">
            <a:spAutoFit/>
          </a:bodyPr>
          <a:lstStyle/>
          <a:p>
            <a:r>
              <a:rPr lang="en-US" sz="800" dirty="0" smtClean="0">
                <a:solidFill>
                  <a:srgbClr val="00957E"/>
                </a:solidFill>
                <a:latin typeface="Arial"/>
                <a:cs typeface="Arial"/>
              </a:rPr>
              <a:t>• Apps </a:t>
            </a:r>
            <a:r>
              <a:rPr lang="en-US" sz="800" dirty="0">
                <a:solidFill>
                  <a:srgbClr val="00957E"/>
                </a:solidFill>
                <a:latin typeface="Arial"/>
                <a:cs typeface="Arial"/>
              </a:rPr>
              <a:t>Manager</a:t>
            </a:r>
            <a:r>
              <a:rPr lang="en-US" sz="800" dirty="0" smtClean="0">
                <a:solidFill>
                  <a:srgbClr val="00957E"/>
                </a:solidFill>
                <a:latin typeface="Arial"/>
                <a:cs typeface="Arial"/>
              </a:rPr>
              <a:t>  UI </a:t>
            </a:r>
          </a:p>
          <a:p>
            <a:r>
              <a:rPr lang="en-US" sz="700" dirty="0" smtClean="0">
                <a:solidFill>
                  <a:srgbClr val="00957E"/>
                </a:solidFill>
                <a:latin typeface="Arial"/>
                <a:cs typeface="Arial"/>
              </a:rPr>
              <a:t>  (</a:t>
            </a:r>
            <a:r>
              <a:rPr lang="en-US" sz="700" dirty="0">
                <a:solidFill>
                  <a:srgbClr val="00957E"/>
                </a:solidFill>
                <a:latin typeface="Arial"/>
                <a:cs typeface="Arial"/>
              </a:rPr>
              <a:t>App Admin UI)</a:t>
            </a:r>
          </a:p>
          <a:p>
            <a:r>
              <a:rPr lang="en-US" sz="800" dirty="0" smtClean="0">
                <a:solidFill>
                  <a:srgbClr val="00957E"/>
                </a:solidFill>
                <a:latin typeface="Arial"/>
                <a:cs typeface="Arial"/>
              </a:rPr>
              <a:t>• CLI</a:t>
            </a:r>
            <a:endParaRPr lang="en-US" sz="800" dirty="0">
              <a:solidFill>
                <a:srgbClr val="00957E"/>
              </a:solidFill>
              <a:latin typeface="Arial"/>
              <a:cs typeface="Arial"/>
            </a:endParaRPr>
          </a:p>
          <a:p>
            <a:r>
              <a:rPr lang="en-US" sz="800" dirty="0" smtClean="0">
                <a:solidFill>
                  <a:srgbClr val="00957E"/>
                </a:solidFill>
                <a:latin typeface="Arial"/>
                <a:cs typeface="Arial"/>
              </a:rPr>
              <a:t>• REST APIs</a:t>
            </a:r>
          </a:p>
          <a:p>
            <a:r>
              <a:rPr lang="en-US" sz="800" dirty="0">
                <a:solidFill>
                  <a:srgbClr val="00957E"/>
                </a:solidFill>
                <a:latin typeface="Arial"/>
                <a:cs typeface="Arial"/>
              </a:rPr>
              <a:t>• </a:t>
            </a:r>
            <a:r>
              <a:rPr lang="en-US" sz="800" dirty="0" smtClean="0">
                <a:solidFill>
                  <a:srgbClr val="00957E"/>
                </a:solidFill>
                <a:latin typeface="Arial"/>
                <a:cs typeface="Arial"/>
              </a:rPr>
              <a:t>PCF Metrics    </a:t>
            </a:r>
          </a:p>
          <a:p>
            <a:r>
              <a:rPr lang="en-US" sz="800" dirty="0">
                <a:solidFill>
                  <a:srgbClr val="00957E"/>
                </a:solidFill>
                <a:latin typeface="Arial"/>
                <a:cs typeface="Arial"/>
              </a:rPr>
              <a:t> </a:t>
            </a:r>
            <a:r>
              <a:rPr lang="en-US" sz="800" dirty="0" smtClean="0">
                <a:solidFill>
                  <a:srgbClr val="00957E"/>
                </a:solidFill>
                <a:latin typeface="Arial"/>
                <a:cs typeface="Arial"/>
              </a:rPr>
              <a:t> Dashboard</a:t>
            </a:r>
            <a:endParaRPr lang="en-US" sz="800" dirty="0">
              <a:solidFill>
                <a:srgbClr val="00957E"/>
              </a:solidFill>
              <a:latin typeface="Arial"/>
              <a:cs typeface="Arial"/>
            </a:endParaRPr>
          </a:p>
          <a:p>
            <a:endParaRPr lang="en-US" sz="800" dirty="0">
              <a:solidFill>
                <a:srgbClr val="00957E"/>
              </a:solidFill>
              <a:latin typeface="Arial"/>
              <a:cs typeface="Arial"/>
            </a:endParaRPr>
          </a:p>
        </p:txBody>
      </p:sp>
      <p:sp>
        <p:nvSpPr>
          <p:cNvPr id="109" name="Rectangle 108"/>
          <p:cNvSpPr/>
          <p:nvPr/>
        </p:nvSpPr>
        <p:spPr>
          <a:xfrm>
            <a:off x="34835" y="3836300"/>
            <a:ext cx="1628974" cy="399740"/>
          </a:xfrm>
          <a:prstGeom prst="rect">
            <a:avLst/>
          </a:prstGeom>
        </p:spPr>
        <p:txBody>
          <a:bodyPr wrap="square">
            <a:spAutoFit/>
          </a:bodyPr>
          <a:lstStyle/>
          <a:p>
            <a:pPr algn="ctr"/>
            <a:r>
              <a:rPr lang="en-US" sz="1200" dirty="0">
                <a:solidFill>
                  <a:srgbClr val="00957E"/>
                </a:solidFill>
                <a:latin typeface="Arial"/>
                <a:cs typeface="Arial"/>
              </a:rPr>
              <a:t>Ops Manager </a:t>
            </a:r>
            <a:r>
              <a:rPr lang="en-US" sz="1200" dirty="0" smtClean="0">
                <a:solidFill>
                  <a:srgbClr val="00957E"/>
                </a:solidFill>
                <a:latin typeface="Arial"/>
                <a:cs typeface="Arial"/>
              </a:rPr>
              <a:t>UI</a:t>
            </a:r>
          </a:p>
          <a:p>
            <a:pPr algn="ctr"/>
            <a:r>
              <a:rPr lang="en-US" sz="800" dirty="0" smtClean="0">
                <a:solidFill>
                  <a:srgbClr val="00957E"/>
                </a:solidFill>
                <a:latin typeface="Arial"/>
                <a:cs typeface="Arial"/>
              </a:rPr>
              <a:t>(</a:t>
            </a:r>
            <a:r>
              <a:rPr lang="en-US" sz="800" dirty="0">
                <a:solidFill>
                  <a:srgbClr val="00957E"/>
                </a:solidFill>
                <a:latin typeface="Arial"/>
                <a:cs typeface="Arial"/>
              </a:rPr>
              <a:t>Cloud Admin UI)</a:t>
            </a:r>
          </a:p>
        </p:txBody>
      </p:sp>
      <p:sp>
        <p:nvSpPr>
          <p:cNvPr id="135" name="Rounded Rectangle 134"/>
          <p:cNvSpPr/>
          <p:nvPr/>
        </p:nvSpPr>
        <p:spPr>
          <a:xfrm>
            <a:off x="5983843" y="2302357"/>
            <a:ext cx="1186158" cy="268049"/>
          </a:xfrm>
          <a:prstGeom prst="round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Rectangle 67"/>
          <p:cNvSpPr/>
          <p:nvPr/>
        </p:nvSpPr>
        <p:spPr>
          <a:xfrm>
            <a:off x="6207440" y="2330333"/>
            <a:ext cx="899513" cy="210068"/>
          </a:xfrm>
          <a:prstGeom prst="rect">
            <a:avLst/>
          </a:prstGeom>
          <a:noFill/>
          <a:ln>
            <a:noFill/>
          </a:ln>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800" dirty="0" smtClean="0">
                <a:solidFill>
                  <a:srgbClr val="00957E"/>
                </a:solidFill>
                <a:latin typeface="Arial"/>
                <a:cs typeface="Arial"/>
              </a:rPr>
              <a:t>Mobile Push Notifications</a:t>
            </a:r>
            <a:endParaRPr lang="en-US" sz="800" dirty="0">
              <a:solidFill>
                <a:srgbClr val="00957E"/>
              </a:solidFill>
              <a:latin typeface="Arial"/>
              <a:cs typeface="Arial"/>
            </a:endParaRPr>
          </a:p>
        </p:txBody>
      </p:sp>
      <p:pic>
        <p:nvPicPr>
          <p:cNvPr id="151" name="Picture 150" descr="Service-Icon-Push-Notification-Service-256x256.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41472" y="2330332"/>
            <a:ext cx="202537" cy="202350"/>
          </a:xfrm>
          <a:prstGeom prst="rect">
            <a:avLst/>
          </a:prstGeom>
        </p:spPr>
      </p:pic>
      <p:sp>
        <p:nvSpPr>
          <p:cNvPr id="153" name="Rounded Rectangle 152"/>
          <p:cNvSpPr/>
          <p:nvPr/>
        </p:nvSpPr>
        <p:spPr>
          <a:xfrm>
            <a:off x="5983843" y="3221883"/>
            <a:ext cx="1186158" cy="268049"/>
          </a:xfrm>
          <a:prstGeom prst="round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4" name="Rounded Rectangle 153"/>
          <p:cNvSpPr/>
          <p:nvPr/>
        </p:nvSpPr>
        <p:spPr>
          <a:xfrm>
            <a:off x="5983843" y="2931610"/>
            <a:ext cx="1186158" cy="268049"/>
          </a:xfrm>
          <a:prstGeom prst="round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5" name="Rounded Rectangle 154"/>
          <p:cNvSpPr/>
          <p:nvPr/>
        </p:nvSpPr>
        <p:spPr>
          <a:xfrm>
            <a:off x="5983843" y="2641336"/>
            <a:ext cx="1186158" cy="268049"/>
          </a:xfrm>
          <a:prstGeom prst="round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Rectangle 70"/>
          <p:cNvSpPr/>
          <p:nvPr/>
        </p:nvSpPr>
        <p:spPr>
          <a:xfrm>
            <a:off x="6232840" y="3254748"/>
            <a:ext cx="937160" cy="205740"/>
          </a:xfrm>
          <a:prstGeom prst="rect">
            <a:avLst/>
          </a:prstGeom>
          <a:noFill/>
          <a:ln>
            <a:noFill/>
          </a:ln>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800" dirty="0" smtClean="0">
                <a:solidFill>
                  <a:schemeClr val="bg1">
                    <a:lumMod val="65000"/>
                  </a:schemeClr>
                </a:solidFill>
                <a:latin typeface="Arial"/>
                <a:cs typeface="Arial"/>
              </a:rPr>
              <a:t>Dingo PostgreSQL</a:t>
            </a:r>
            <a:endParaRPr lang="en-US" sz="800" dirty="0">
              <a:solidFill>
                <a:schemeClr val="bg1">
                  <a:lumMod val="65000"/>
                </a:schemeClr>
              </a:solidFill>
              <a:latin typeface="Arial"/>
              <a:cs typeface="Arial"/>
            </a:endParaRPr>
          </a:p>
        </p:txBody>
      </p:sp>
      <p:sp>
        <p:nvSpPr>
          <p:cNvPr id="156" name="Rounded Rectangle 155"/>
          <p:cNvSpPr/>
          <p:nvPr/>
        </p:nvSpPr>
        <p:spPr>
          <a:xfrm>
            <a:off x="5983843" y="2005405"/>
            <a:ext cx="1186158" cy="268049"/>
          </a:xfrm>
          <a:prstGeom prst="round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7" name="Rounded Rectangle 156"/>
          <p:cNvSpPr/>
          <p:nvPr/>
        </p:nvSpPr>
        <p:spPr>
          <a:xfrm>
            <a:off x="7705233" y="530520"/>
            <a:ext cx="1186158" cy="268049"/>
          </a:xfrm>
          <a:prstGeom prst="round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8" name="Rounded Rectangle 157"/>
          <p:cNvSpPr/>
          <p:nvPr/>
        </p:nvSpPr>
        <p:spPr>
          <a:xfrm>
            <a:off x="5983843" y="1710428"/>
            <a:ext cx="1186158" cy="268049"/>
          </a:xfrm>
          <a:prstGeom prst="round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9" name="Rounded Rectangle 158"/>
          <p:cNvSpPr/>
          <p:nvPr/>
        </p:nvSpPr>
        <p:spPr>
          <a:xfrm>
            <a:off x="5983843" y="1415452"/>
            <a:ext cx="1186158" cy="268049"/>
          </a:xfrm>
          <a:prstGeom prst="round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0" name="Rounded Rectangle 159"/>
          <p:cNvSpPr/>
          <p:nvPr/>
        </p:nvSpPr>
        <p:spPr>
          <a:xfrm>
            <a:off x="5983843" y="1120475"/>
            <a:ext cx="1186158" cy="268049"/>
          </a:xfrm>
          <a:prstGeom prst="round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1" name="Rounded Rectangle 160"/>
          <p:cNvSpPr/>
          <p:nvPr/>
        </p:nvSpPr>
        <p:spPr>
          <a:xfrm>
            <a:off x="5983843" y="825498"/>
            <a:ext cx="1186158" cy="268049"/>
          </a:xfrm>
          <a:prstGeom prst="round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2" name="Rounded Rectangle 161"/>
          <p:cNvSpPr/>
          <p:nvPr/>
        </p:nvSpPr>
        <p:spPr>
          <a:xfrm>
            <a:off x="5983843" y="530521"/>
            <a:ext cx="1186158" cy="268049"/>
          </a:xfrm>
          <a:prstGeom prst="round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Rectangle 62"/>
          <p:cNvSpPr/>
          <p:nvPr/>
        </p:nvSpPr>
        <p:spPr>
          <a:xfrm>
            <a:off x="6141492" y="859582"/>
            <a:ext cx="972914" cy="205740"/>
          </a:xfrm>
          <a:prstGeom prst="rect">
            <a:avLst/>
          </a:prstGeom>
          <a:noFill/>
          <a:ln>
            <a:noFill/>
          </a:ln>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800" dirty="0" smtClean="0">
                <a:solidFill>
                  <a:srgbClr val="00957E"/>
                </a:solidFill>
                <a:latin typeface="Arial"/>
                <a:cs typeface="Arial"/>
              </a:rPr>
              <a:t>   Cloud Cache</a:t>
            </a:r>
            <a:endParaRPr lang="en-US" sz="800" dirty="0">
              <a:solidFill>
                <a:srgbClr val="00957E"/>
              </a:solidFill>
              <a:latin typeface="Arial"/>
              <a:cs typeface="Arial"/>
            </a:endParaRPr>
          </a:p>
        </p:txBody>
      </p:sp>
      <p:sp>
        <p:nvSpPr>
          <p:cNvPr id="64" name="Rectangle 63"/>
          <p:cNvSpPr/>
          <p:nvPr/>
        </p:nvSpPr>
        <p:spPr>
          <a:xfrm>
            <a:off x="6141492" y="1156937"/>
            <a:ext cx="972255" cy="205740"/>
          </a:xfrm>
          <a:prstGeom prst="rect">
            <a:avLst/>
          </a:prstGeom>
          <a:noFill/>
          <a:ln>
            <a:noFill/>
          </a:ln>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800" dirty="0" err="1" smtClean="0">
                <a:solidFill>
                  <a:srgbClr val="00957E"/>
                </a:solidFill>
                <a:latin typeface="Arial"/>
                <a:cs typeface="Arial"/>
              </a:rPr>
              <a:t>Redis</a:t>
            </a:r>
            <a:endParaRPr lang="en-US" sz="800" dirty="0">
              <a:solidFill>
                <a:srgbClr val="00957E"/>
              </a:solidFill>
              <a:latin typeface="Arial"/>
              <a:cs typeface="Arial"/>
            </a:endParaRPr>
          </a:p>
        </p:txBody>
      </p:sp>
      <p:sp>
        <p:nvSpPr>
          <p:cNvPr id="65" name="Rectangle 64"/>
          <p:cNvSpPr/>
          <p:nvPr/>
        </p:nvSpPr>
        <p:spPr>
          <a:xfrm>
            <a:off x="6144068" y="1447639"/>
            <a:ext cx="969679" cy="205740"/>
          </a:xfrm>
          <a:prstGeom prst="rect">
            <a:avLst/>
          </a:prstGeom>
          <a:noFill/>
          <a:ln>
            <a:noFill/>
          </a:ln>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800" dirty="0" err="1" smtClean="0">
                <a:solidFill>
                  <a:srgbClr val="00957E"/>
                </a:solidFill>
                <a:latin typeface="Arial"/>
                <a:cs typeface="Arial"/>
              </a:rPr>
              <a:t>RabbitMQ</a:t>
            </a:r>
            <a:endParaRPr lang="en-US" sz="800" dirty="0">
              <a:solidFill>
                <a:srgbClr val="00957E"/>
              </a:solidFill>
              <a:latin typeface="Arial"/>
              <a:cs typeface="Arial"/>
            </a:endParaRPr>
          </a:p>
        </p:txBody>
      </p:sp>
      <p:sp>
        <p:nvSpPr>
          <p:cNvPr id="66" name="Rectangle 65"/>
          <p:cNvSpPr/>
          <p:nvPr/>
        </p:nvSpPr>
        <p:spPr>
          <a:xfrm>
            <a:off x="6232841" y="1746079"/>
            <a:ext cx="881565" cy="205740"/>
          </a:xfrm>
          <a:prstGeom prst="rect">
            <a:avLst/>
          </a:prstGeom>
          <a:noFill/>
          <a:ln>
            <a:noFill/>
          </a:ln>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800" dirty="0">
                <a:solidFill>
                  <a:srgbClr val="00957E"/>
                </a:solidFill>
                <a:latin typeface="Arial"/>
                <a:cs typeface="Arial"/>
              </a:rPr>
              <a:t>Spring Cloud </a:t>
            </a:r>
            <a:endParaRPr lang="en-US" sz="800" dirty="0" smtClean="0">
              <a:solidFill>
                <a:srgbClr val="00957E"/>
              </a:solidFill>
              <a:latin typeface="Arial"/>
              <a:cs typeface="Arial"/>
            </a:endParaRPr>
          </a:p>
          <a:p>
            <a:pPr algn="ctr"/>
            <a:r>
              <a:rPr lang="en-US" sz="800" dirty="0" smtClean="0">
                <a:solidFill>
                  <a:srgbClr val="00957E"/>
                </a:solidFill>
                <a:latin typeface="Arial"/>
                <a:cs typeface="Arial"/>
              </a:rPr>
              <a:t>Services</a:t>
            </a:r>
            <a:endParaRPr lang="en-US" sz="800" dirty="0">
              <a:solidFill>
                <a:srgbClr val="00957E"/>
              </a:solidFill>
              <a:latin typeface="Arial"/>
              <a:cs typeface="Arial"/>
            </a:endParaRPr>
          </a:p>
        </p:txBody>
      </p:sp>
      <p:sp>
        <p:nvSpPr>
          <p:cNvPr id="67" name="Rectangle 66"/>
          <p:cNvSpPr/>
          <p:nvPr/>
        </p:nvSpPr>
        <p:spPr>
          <a:xfrm>
            <a:off x="6141472" y="2042113"/>
            <a:ext cx="972934" cy="205740"/>
          </a:xfrm>
          <a:prstGeom prst="rect">
            <a:avLst/>
          </a:prstGeom>
          <a:noFill/>
          <a:ln>
            <a:noFill/>
          </a:ln>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800" dirty="0">
                <a:solidFill>
                  <a:srgbClr val="00957E"/>
                </a:solidFill>
                <a:latin typeface="Arial"/>
                <a:cs typeface="Arial"/>
              </a:rPr>
              <a:t>Single </a:t>
            </a:r>
            <a:r>
              <a:rPr lang="en-US" sz="800" dirty="0" smtClean="0">
                <a:solidFill>
                  <a:srgbClr val="00957E"/>
                </a:solidFill>
                <a:latin typeface="Arial"/>
                <a:cs typeface="Arial"/>
              </a:rPr>
              <a:t/>
            </a:r>
            <a:br>
              <a:rPr lang="en-US" sz="800" dirty="0" smtClean="0">
                <a:solidFill>
                  <a:srgbClr val="00957E"/>
                </a:solidFill>
                <a:latin typeface="Arial"/>
                <a:cs typeface="Arial"/>
              </a:rPr>
            </a:br>
            <a:r>
              <a:rPr lang="en-US" sz="800" dirty="0" smtClean="0">
                <a:solidFill>
                  <a:srgbClr val="00957E"/>
                </a:solidFill>
                <a:latin typeface="Arial"/>
                <a:cs typeface="Arial"/>
              </a:rPr>
              <a:t>Sign </a:t>
            </a:r>
            <a:r>
              <a:rPr lang="en-US" sz="800" dirty="0">
                <a:solidFill>
                  <a:srgbClr val="00957E"/>
                </a:solidFill>
                <a:latin typeface="Arial"/>
                <a:cs typeface="Arial"/>
              </a:rPr>
              <a:t>On</a:t>
            </a:r>
          </a:p>
        </p:txBody>
      </p:sp>
      <p:sp>
        <p:nvSpPr>
          <p:cNvPr id="72" name="Rectangle 71"/>
          <p:cNvSpPr>
            <a:spLocks/>
          </p:cNvSpPr>
          <p:nvPr/>
        </p:nvSpPr>
        <p:spPr>
          <a:xfrm>
            <a:off x="6128564" y="561355"/>
            <a:ext cx="978390" cy="205740"/>
          </a:xfrm>
          <a:prstGeom prst="rect">
            <a:avLst/>
          </a:prstGeom>
          <a:noFill/>
          <a:ln>
            <a:noFill/>
          </a:ln>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800" dirty="0" smtClean="0">
                <a:solidFill>
                  <a:srgbClr val="00957E"/>
                </a:solidFill>
                <a:latin typeface="Arial"/>
                <a:cs typeface="Arial"/>
              </a:rPr>
              <a:t>MySQL</a:t>
            </a:r>
            <a:endParaRPr lang="en-US" sz="800" dirty="0">
              <a:solidFill>
                <a:srgbClr val="00957E"/>
              </a:solidFill>
              <a:latin typeface="Arial"/>
              <a:cs typeface="Arial"/>
            </a:endParaRPr>
          </a:p>
        </p:txBody>
      </p:sp>
      <p:pic>
        <p:nvPicPr>
          <p:cNvPr id="144" name="Picture 143" descr="icon_mysql_cf@2x.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28564" y="561355"/>
            <a:ext cx="205931" cy="205740"/>
          </a:xfrm>
          <a:prstGeom prst="rect">
            <a:avLst/>
          </a:prstGeom>
        </p:spPr>
      </p:pic>
      <p:pic>
        <p:nvPicPr>
          <p:cNvPr id="145" name="Picture 144" descr="icon_gemfire_cf@2x.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28564" y="859581"/>
            <a:ext cx="202537" cy="202350"/>
          </a:xfrm>
          <a:prstGeom prst="rect">
            <a:avLst/>
          </a:prstGeom>
        </p:spPr>
      </p:pic>
      <p:pic>
        <p:nvPicPr>
          <p:cNvPr id="146" name="Picture 145" descr="icon_redis_cf@2x.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28564" y="1157248"/>
            <a:ext cx="199961" cy="199776"/>
          </a:xfrm>
          <a:prstGeom prst="rect">
            <a:avLst/>
          </a:prstGeom>
        </p:spPr>
      </p:pic>
      <p:pic>
        <p:nvPicPr>
          <p:cNvPr id="148" name="Picture 147" descr="Service-Icon-RabbitMQ-for-Pivotal-Cloud-Foundry-256x256.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128563" y="1456517"/>
            <a:ext cx="205620" cy="205430"/>
          </a:xfrm>
          <a:prstGeom prst="rect">
            <a:avLst/>
          </a:prstGeom>
        </p:spPr>
      </p:pic>
      <p:pic>
        <p:nvPicPr>
          <p:cNvPr id="149" name="Picture 148" descr="Service-Spring-Cloud-Services-for-Pivotal-Cloud-Foundry-256x256.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128563" y="1746707"/>
            <a:ext cx="215445" cy="215246"/>
          </a:xfrm>
          <a:prstGeom prst="rect">
            <a:avLst/>
          </a:prstGeom>
        </p:spPr>
      </p:pic>
      <p:pic>
        <p:nvPicPr>
          <p:cNvPr id="150" name="Picture 149" descr="icon_single_signon_cf@2x.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141472" y="2048675"/>
            <a:ext cx="202537" cy="202350"/>
          </a:xfrm>
          <a:prstGeom prst="rect">
            <a:avLst/>
          </a:prstGeom>
        </p:spPr>
      </p:pic>
      <p:sp>
        <p:nvSpPr>
          <p:cNvPr id="163" name="Rounded Rectangle 162"/>
          <p:cNvSpPr/>
          <p:nvPr/>
        </p:nvSpPr>
        <p:spPr>
          <a:xfrm>
            <a:off x="7705233" y="828427"/>
            <a:ext cx="1186158" cy="268049"/>
          </a:xfrm>
          <a:prstGeom prst="round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4" name="Rounded Rectangle 163"/>
          <p:cNvSpPr/>
          <p:nvPr/>
        </p:nvSpPr>
        <p:spPr>
          <a:xfrm>
            <a:off x="7705233" y="1238102"/>
            <a:ext cx="1186158" cy="268049"/>
          </a:xfrm>
          <a:prstGeom prst="round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5" name="Rounded Rectangle 164"/>
          <p:cNvSpPr/>
          <p:nvPr/>
        </p:nvSpPr>
        <p:spPr>
          <a:xfrm>
            <a:off x="7705233" y="1528706"/>
            <a:ext cx="1186158" cy="268049"/>
          </a:xfrm>
          <a:prstGeom prst="round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6" name="Rounded Rectangle 165"/>
          <p:cNvSpPr/>
          <p:nvPr/>
        </p:nvSpPr>
        <p:spPr>
          <a:xfrm>
            <a:off x="7705233" y="1819310"/>
            <a:ext cx="1186158" cy="268049"/>
          </a:xfrm>
          <a:prstGeom prst="round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7" name="Rounded Rectangle 166"/>
          <p:cNvSpPr/>
          <p:nvPr/>
        </p:nvSpPr>
        <p:spPr>
          <a:xfrm>
            <a:off x="7705233" y="2109914"/>
            <a:ext cx="1186158" cy="268049"/>
          </a:xfrm>
          <a:prstGeom prst="round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Rectangle 38"/>
          <p:cNvSpPr/>
          <p:nvPr/>
        </p:nvSpPr>
        <p:spPr>
          <a:xfrm>
            <a:off x="7899389" y="864562"/>
            <a:ext cx="998208" cy="205740"/>
          </a:xfrm>
          <a:prstGeom prst="rect">
            <a:avLst/>
          </a:prstGeom>
          <a:noFill/>
          <a:ln>
            <a:noFill/>
          </a:ln>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800" dirty="0" smtClean="0">
                <a:solidFill>
                  <a:srgbClr val="00957E"/>
                </a:solidFill>
                <a:latin typeface="Arial"/>
                <a:cs typeface="Arial"/>
              </a:rPr>
              <a:t>HDB</a:t>
            </a:r>
            <a:endParaRPr lang="en-US" sz="800" dirty="0">
              <a:solidFill>
                <a:srgbClr val="00957E"/>
              </a:solidFill>
              <a:latin typeface="Arial"/>
              <a:cs typeface="Arial"/>
            </a:endParaRPr>
          </a:p>
        </p:txBody>
      </p:sp>
      <p:sp>
        <p:nvSpPr>
          <p:cNvPr id="41" name="Rectangle 40"/>
          <p:cNvSpPr/>
          <p:nvPr/>
        </p:nvSpPr>
        <p:spPr>
          <a:xfrm>
            <a:off x="7977228" y="561355"/>
            <a:ext cx="920368" cy="205740"/>
          </a:xfrm>
          <a:prstGeom prst="rect">
            <a:avLst/>
          </a:prstGeom>
          <a:no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800" dirty="0" err="1" smtClean="0">
                <a:solidFill>
                  <a:srgbClr val="00957E"/>
                </a:solidFill>
                <a:latin typeface="Arial"/>
                <a:cs typeface="Arial"/>
              </a:rPr>
              <a:t>Greenplum</a:t>
            </a:r>
            <a:r>
              <a:rPr lang="en-US" sz="800" dirty="0" smtClean="0">
                <a:solidFill>
                  <a:srgbClr val="00957E"/>
                </a:solidFill>
                <a:latin typeface="Arial"/>
                <a:cs typeface="Arial"/>
              </a:rPr>
              <a:t> DB </a:t>
            </a:r>
            <a:endParaRPr lang="en-US" sz="800" dirty="0">
              <a:solidFill>
                <a:srgbClr val="00957E"/>
              </a:solidFill>
              <a:latin typeface="Arial"/>
              <a:cs typeface="Arial"/>
            </a:endParaRPr>
          </a:p>
        </p:txBody>
      </p:sp>
      <p:sp>
        <p:nvSpPr>
          <p:cNvPr id="169" name="Rounded Rectangle 168"/>
          <p:cNvSpPr/>
          <p:nvPr/>
        </p:nvSpPr>
        <p:spPr>
          <a:xfrm>
            <a:off x="7705233" y="3382077"/>
            <a:ext cx="1186158" cy="268049"/>
          </a:xfrm>
          <a:prstGeom prst="round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0" name="Rounded Rectangle 169"/>
          <p:cNvSpPr/>
          <p:nvPr/>
        </p:nvSpPr>
        <p:spPr>
          <a:xfrm>
            <a:off x="7705233" y="3672897"/>
            <a:ext cx="1186158" cy="268049"/>
          </a:xfrm>
          <a:prstGeom prst="round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1" name="Rounded Rectangle 170"/>
          <p:cNvSpPr/>
          <p:nvPr/>
        </p:nvSpPr>
        <p:spPr>
          <a:xfrm>
            <a:off x="7705233" y="3963718"/>
            <a:ext cx="1186158" cy="268049"/>
          </a:xfrm>
          <a:prstGeom prst="round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Rectangle 45"/>
          <p:cNvSpPr/>
          <p:nvPr/>
        </p:nvSpPr>
        <p:spPr>
          <a:xfrm>
            <a:off x="1583546" y="4635316"/>
            <a:ext cx="1230248" cy="259371"/>
          </a:xfrm>
          <a:prstGeom prst="rect">
            <a:avLst/>
          </a:prstGeom>
          <a:noFill/>
          <a:ln>
            <a:noFill/>
          </a:ln>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800" dirty="0" smtClean="0">
                <a:solidFill>
                  <a:srgbClr val="000000"/>
                </a:solidFill>
                <a:latin typeface="Arial"/>
                <a:cs typeface="Arial"/>
              </a:rPr>
              <a:t>VMware</a:t>
            </a:r>
          </a:p>
          <a:p>
            <a:pPr algn="ctr"/>
            <a:r>
              <a:rPr lang="en-US" sz="600" dirty="0" smtClean="0">
                <a:solidFill>
                  <a:srgbClr val="000000"/>
                </a:solidFill>
                <a:latin typeface="Arial"/>
                <a:cs typeface="Arial"/>
              </a:rPr>
              <a:t>(</a:t>
            </a:r>
            <a:r>
              <a:rPr lang="en-US" sz="600" dirty="0" err="1" smtClean="0">
                <a:solidFill>
                  <a:srgbClr val="000000"/>
                </a:solidFill>
                <a:latin typeface="Arial"/>
                <a:cs typeface="Arial"/>
              </a:rPr>
              <a:t>vSphere</a:t>
            </a:r>
            <a:r>
              <a:rPr lang="en-US" sz="600" dirty="0" smtClean="0">
                <a:solidFill>
                  <a:srgbClr val="000000"/>
                </a:solidFill>
                <a:latin typeface="Arial"/>
                <a:cs typeface="Arial"/>
              </a:rPr>
              <a:t> + Photon)</a:t>
            </a:r>
            <a:endParaRPr lang="en-US" sz="600" dirty="0">
              <a:solidFill>
                <a:srgbClr val="000000"/>
              </a:solidFill>
              <a:latin typeface="Arial"/>
              <a:cs typeface="Arial"/>
            </a:endParaRPr>
          </a:p>
        </p:txBody>
      </p:sp>
      <p:sp>
        <p:nvSpPr>
          <p:cNvPr id="48" name="Rectangle 47"/>
          <p:cNvSpPr/>
          <p:nvPr/>
        </p:nvSpPr>
        <p:spPr>
          <a:xfrm>
            <a:off x="7711439" y="3415786"/>
            <a:ext cx="1186158" cy="205740"/>
          </a:xfrm>
          <a:prstGeom prst="rect">
            <a:avLst/>
          </a:prstGeom>
          <a:noFill/>
          <a:ln>
            <a:noFill/>
          </a:ln>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800" dirty="0" smtClean="0">
                <a:solidFill>
                  <a:srgbClr val="000000"/>
                </a:solidFill>
                <a:latin typeface="Arial"/>
                <a:cs typeface="Arial"/>
              </a:rPr>
              <a:t>MS SQL Server</a:t>
            </a:r>
            <a:endParaRPr lang="en-US" sz="800" dirty="0">
              <a:solidFill>
                <a:srgbClr val="000000"/>
              </a:solidFill>
              <a:latin typeface="Arial"/>
              <a:cs typeface="Arial"/>
            </a:endParaRPr>
          </a:p>
        </p:txBody>
      </p:sp>
      <p:sp>
        <p:nvSpPr>
          <p:cNvPr id="51" name="Rectangle 50"/>
          <p:cNvSpPr/>
          <p:nvPr/>
        </p:nvSpPr>
        <p:spPr>
          <a:xfrm>
            <a:off x="7705233" y="4185048"/>
            <a:ext cx="1173746" cy="205740"/>
          </a:xfrm>
          <a:prstGeom prst="rect">
            <a:avLst/>
          </a:prstGeom>
          <a:noFill/>
          <a:ln>
            <a:noFill/>
          </a:ln>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800" b="1" dirty="0" smtClean="0">
                <a:solidFill>
                  <a:schemeClr val="bg2">
                    <a:lumMod val="60000"/>
                    <a:lumOff val="40000"/>
                  </a:schemeClr>
                </a:solidFill>
                <a:latin typeface="Arial"/>
                <a:cs typeface="Arial"/>
              </a:rPr>
              <a:t>…</a:t>
            </a:r>
            <a:endParaRPr lang="en-US" sz="800" b="1" dirty="0">
              <a:solidFill>
                <a:schemeClr val="bg2">
                  <a:lumMod val="60000"/>
                  <a:lumOff val="40000"/>
                </a:schemeClr>
              </a:solidFill>
              <a:latin typeface="Arial"/>
              <a:cs typeface="Arial"/>
            </a:endParaRPr>
          </a:p>
        </p:txBody>
      </p:sp>
      <p:sp>
        <p:nvSpPr>
          <p:cNvPr id="50" name="Rectangle 49"/>
          <p:cNvSpPr/>
          <p:nvPr/>
        </p:nvSpPr>
        <p:spPr>
          <a:xfrm>
            <a:off x="7717645" y="3997375"/>
            <a:ext cx="1186158" cy="205740"/>
          </a:xfrm>
          <a:prstGeom prst="rect">
            <a:avLst/>
          </a:prstGeom>
          <a:noFill/>
          <a:ln>
            <a:noFill/>
          </a:ln>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800" dirty="0" smtClean="0">
                <a:solidFill>
                  <a:srgbClr val="000000"/>
                </a:solidFill>
                <a:latin typeface="Arial"/>
                <a:cs typeface="Arial"/>
              </a:rPr>
              <a:t>IBM DB/2</a:t>
            </a:r>
            <a:endParaRPr lang="en-US" sz="800" dirty="0">
              <a:solidFill>
                <a:srgbClr val="000000"/>
              </a:solidFill>
              <a:latin typeface="Arial"/>
              <a:cs typeface="Arial"/>
            </a:endParaRPr>
          </a:p>
        </p:txBody>
      </p:sp>
      <p:sp>
        <p:nvSpPr>
          <p:cNvPr id="52" name="Rectangle 51"/>
          <p:cNvSpPr/>
          <p:nvPr/>
        </p:nvSpPr>
        <p:spPr>
          <a:xfrm>
            <a:off x="7707485" y="3706048"/>
            <a:ext cx="1186158" cy="205740"/>
          </a:xfrm>
          <a:prstGeom prst="rect">
            <a:avLst/>
          </a:prstGeom>
          <a:noFill/>
          <a:ln>
            <a:noFill/>
          </a:ln>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800" dirty="0" smtClean="0">
                <a:solidFill>
                  <a:srgbClr val="000000"/>
                </a:solidFill>
                <a:latin typeface="Arial"/>
                <a:cs typeface="Arial"/>
              </a:rPr>
              <a:t>Active MQ</a:t>
            </a:r>
            <a:endParaRPr lang="en-US" sz="800" dirty="0">
              <a:solidFill>
                <a:srgbClr val="000000"/>
              </a:solidFill>
              <a:latin typeface="Arial"/>
              <a:cs typeface="Arial"/>
            </a:endParaRPr>
          </a:p>
        </p:txBody>
      </p:sp>
      <p:pic>
        <p:nvPicPr>
          <p:cNvPr id="175" name="Picture 174" descr="Product-Icon-Greenplum-256x256.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869573" y="566304"/>
            <a:ext cx="200977" cy="200791"/>
          </a:xfrm>
          <a:prstGeom prst="rect">
            <a:avLst/>
          </a:prstGeom>
        </p:spPr>
      </p:pic>
      <p:pic>
        <p:nvPicPr>
          <p:cNvPr id="176" name="Picture 175" descr="Product-Icon-HDB-256x256.pn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869573" y="869511"/>
            <a:ext cx="200977" cy="200791"/>
          </a:xfrm>
          <a:prstGeom prst="rect">
            <a:avLst/>
          </a:prstGeom>
        </p:spPr>
      </p:pic>
      <p:sp>
        <p:nvSpPr>
          <p:cNvPr id="180" name="Rectangle 179"/>
          <p:cNvSpPr/>
          <p:nvPr/>
        </p:nvSpPr>
        <p:spPr>
          <a:xfrm>
            <a:off x="168270" y="4680862"/>
            <a:ext cx="1362105" cy="276743"/>
          </a:xfrm>
          <a:prstGeom prst="rect">
            <a:avLst/>
          </a:prstGeom>
        </p:spPr>
        <p:txBody>
          <a:bodyPr wrap="square">
            <a:spAutoFit/>
          </a:bodyPr>
          <a:lstStyle/>
          <a:p>
            <a:pPr algn="ctr"/>
            <a:r>
              <a:rPr lang="en-US" sz="1200" dirty="0" smtClean="0">
                <a:solidFill>
                  <a:schemeClr val="bg1">
                    <a:lumMod val="95000"/>
                  </a:schemeClr>
                </a:solidFill>
                <a:latin typeface="Arial"/>
                <a:cs typeface="Arial"/>
              </a:rPr>
              <a:t>Infrastructure</a:t>
            </a:r>
            <a:endParaRPr lang="en-US" sz="1200" dirty="0">
              <a:solidFill>
                <a:schemeClr val="bg1">
                  <a:lumMod val="95000"/>
                </a:schemeClr>
              </a:solidFill>
              <a:latin typeface="Arial"/>
              <a:cs typeface="Arial"/>
            </a:endParaRPr>
          </a:p>
        </p:txBody>
      </p:sp>
      <p:sp>
        <p:nvSpPr>
          <p:cNvPr id="182" name="Rectangle 181"/>
          <p:cNvSpPr/>
          <p:nvPr/>
        </p:nvSpPr>
        <p:spPr>
          <a:xfrm>
            <a:off x="2993668" y="4635316"/>
            <a:ext cx="745988" cy="259371"/>
          </a:xfrm>
          <a:prstGeom prst="rect">
            <a:avLst/>
          </a:prstGeom>
          <a:noFill/>
          <a:ln>
            <a:noFill/>
          </a:ln>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800" dirty="0" err="1" smtClean="0">
                <a:solidFill>
                  <a:srgbClr val="000000"/>
                </a:solidFill>
                <a:latin typeface="Arial"/>
                <a:cs typeface="Arial"/>
              </a:rPr>
              <a:t>OpenStack</a:t>
            </a:r>
            <a:endParaRPr lang="en-US" sz="800" dirty="0">
              <a:solidFill>
                <a:srgbClr val="000000"/>
              </a:solidFill>
              <a:latin typeface="Arial"/>
              <a:cs typeface="Arial"/>
            </a:endParaRPr>
          </a:p>
        </p:txBody>
      </p:sp>
      <p:sp>
        <p:nvSpPr>
          <p:cNvPr id="183" name="TextBox 182"/>
          <p:cNvSpPr txBox="1"/>
          <p:nvPr/>
        </p:nvSpPr>
        <p:spPr>
          <a:xfrm>
            <a:off x="2280910" y="5034573"/>
            <a:ext cx="3760839" cy="92333"/>
          </a:xfrm>
          <a:prstGeom prst="rect">
            <a:avLst/>
          </a:prstGeom>
          <a:noFill/>
        </p:spPr>
        <p:txBody>
          <a:bodyPr wrap="square" lIns="0" tIns="0" rIns="0" bIns="0" rtlCol="0" anchor="ctr">
            <a:spAutoFit/>
          </a:bodyPr>
          <a:lstStyle/>
          <a:p>
            <a:r>
              <a:rPr lang="en-US" sz="600" dirty="0" smtClean="0">
                <a:solidFill>
                  <a:srgbClr val="00957E"/>
                </a:solidFill>
                <a:latin typeface="Arial"/>
                <a:cs typeface="Arial"/>
              </a:rPr>
              <a:t>*Integration </a:t>
            </a:r>
            <a:r>
              <a:rPr lang="en-US" sz="600" dirty="0">
                <a:solidFill>
                  <a:srgbClr val="00957E"/>
                </a:solidFill>
                <a:latin typeface="Arial"/>
                <a:cs typeface="Arial"/>
              </a:rPr>
              <a:t>with various 3rd party visualization and management </a:t>
            </a:r>
            <a:r>
              <a:rPr lang="en-US" sz="600" dirty="0" smtClean="0">
                <a:solidFill>
                  <a:srgbClr val="00957E"/>
                </a:solidFill>
                <a:latin typeface="Arial"/>
                <a:cs typeface="Arial"/>
              </a:rPr>
              <a:t>vendors</a:t>
            </a:r>
            <a:endParaRPr lang="en-US" sz="600" dirty="0">
              <a:solidFill>
                <a:srgbClr val="00957E"/>
              </a:solidFill>
              <a:latin typeface="Arial"/>
              <a:cs typeface="Arial"/>
            </a:endParaRPr>
          </a:p>
        </p:txBody>
      </p:sp>
      <p:sp>
        <p:nvSpPr>
          <p:cNvPr id="186" name="Rounded Rectangle 185"/>
          <p:cNvSpPr/>
          <p:nvPr/>
        </p:nvSpPr>
        <p:spPr>
          <a:xfrm>
            <a:off x="1790384" y="2926546"/>
            <a:ext cx="1035256" cy="547809"/>
          </a:xfrm>
          <a:prstGeom prst="round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smtClean="0">
                <a:solidFill>
                  <a:srgbClr val="00957E"/>
                </a:solidFill>
                <a:latin typeface="Arial"/>
                <a:cs typeface="Arial"/>
              </a:rPr>
              <a:t>Security</a:t>
            </a:r>
          </a:p>
          <a:p>
            <a:pPr algn="ctr"/>
            <a:r>
              <a:rPr lang="en-US" sz="600" dirty="0" smtClean="0">
                <a:solidFill>
                  <a:srgbClr val="00957E"/>
                </a:solidFill>
                <a:latin typeface="Arial"/>
                <a:cs typeface="Arial"/>
              </a:rPr>
              <a:t>(</a:t>
            </a:r>
            <a:r>
              <a:rPr lang="en-US" sz="600" dirty="0">
                <a:solidFill>
                  <a:srgbClr val="00957E"/>
                </a:solidFill>
                <a:latin typeface="Arial"/>
                <a:cs typeface="Arial"/>
              </a:rPr>
              <a:t>Application </a:t>
            </a:r>
            <a:r>
              <a:rPr lang="en-US" sz="600" dirty="0" smtClean="0">
                <a:solidFill>
                  <a:srgbClr val="00957E"/>
                </a:solidFill>
                <a:latin typeface="Arial"/>
                <a:cs typeface="Arial"/>
              </a:rPr>
              <a:t>&amp; Platform)</a:t>
            </a:r>
            <a:endParaRPr lang="en-US" sz="600" dirty="0">
              <a:solidFill>
                <a:srgbClr val="00957E"/>
              </a:solidFill>
              <a:latin typeface="Arial"/>
              <a:cs typeface="Arial"/>
            </a:endParaRPr>
          </a:p>
        </p:txBody>
      </p:sp>
      <p:sp>
        <p:nvSpPr>
          <p:cNvPr id="187" name="Rounded Rectangle 186"/>
          <p:cNvSpPr/>
          <p:nvPr/>
        </p:nvSpPr>
        <p:spPr>
          <a:xfrm>
            <a:off x="3055128" y="2927976"/>
            <a:ext cx="1035256" cy="547809"/>
          </a:xfrm>
          <a:prstGeom prst="round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smtClean="0">
                <a:solidFill>
                  <a:srgbClr val="00957E"/>
                </a:solidFill>
                <a:latin typeface="Arial"/>
                <a:cs typeface="Arial"/>
              </a:rPr>
              <a:t>Self-Healing &amp; </a:t>
            </a:r>
          </a:p>
          <a:p>
            <a:pPr algn="ctr"/>
            <a:r>
              <a:rPr lang="en-US" sz="800" dirty="0" smtClean="0">
                <a:solidFill>
                  <a:srgbClr val="00957E"/>
                </a:solidFill>
                <a:latin typeface="Arial"/>
                <a:cs typeface="Arial"/>
              </a:rPr>
              <a:t>High Availability</a:t>
            </a:r>
          </a:p>
          <a:p>
            <a:pPr algn="ctr"/>
            <a:r>
              <a:rPr lang="en-US" sz="600" dirty="0">
                <a:solidFill>
                  <a:srgbClr val="00957E"/>
                </a:solidFill>
                <a:latin typeface="Arial"/>
                <a:cs typeface="Arial"/>
              </a:rPr>
              <a:t>(Application </a:t>
            </a:r>
            <a:r>
              <a:rPr lang="en-US" sz="600" dirty="0" smtClean="0">
                <a:solidFill>
                  <a:srgbClr val="00957E"/>
                </a:solidFill>
                <a:latin typeface="Arial"/>
                <a:cs typeface="Arial"/>
              </a:rPr>
              <a:t>&amp; </a:t>
            </a:r>
            <a:r>
              <a:rPr lang="en-US" sz="600" dirty="0">
                <a:solidFill>
                  <a:srgbClr val="00957E"/>
                </a:solidFill>
                <a:latin typeface="Arial"/>
                <a:cs typeface="Arial"/>
              </a:rPr>
              <a:t>Platform</a:t>
            </a:r>
            <a:r>
              <a:rPr lang="en-US" sz="600" dirty="0" smtClean="0">
                <a:solidFill>
                  <a:srgbClr val="00957E"/>
                </a:solidFill>
                <a:latin typeface="Arial"/>
                <a:cs typeface="Arial"/>
              </a:rPr>
              <a:t>)</a:t>
            </a:r>
            <a:endParaRPr lang="en-US" sz="600" dirty="0">
              <a:solidFill>
                <a:srgbClr val="00957E"/>
              </a:solidFill>
              <a:latin typeface="Arial"/>
              <a:cs typeface="Arial"/>
            </a:endParaRPr>
          </a:p>
        </p:txBody>
      </p:sp>
      <p:sp>
        <p:nvSpPr>
          <p:cNvPr id="188" name="Rounded Rectangle 187"/>
          <p:cNvSpPr/>
          <p:nvPr/>
        </p:nvSpPr>
        <p:spPr>
          <a:xfrm>
            <a:off x="4305451" y="2925754"/>
            <a:ext cx="1035256" cy="547809"/>
          </a:xfrm>
          <a:prstGeom prst="round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solidFill>
                  <a:srgbClr val="00957E"/>
                </a:solidFill>
                <a:latin typeface="Arial"/>
                <a:cs typeface="Arial"/>
              </a:rPr>
              <a:t>Zero Downtime Upgrades &amp; </a:t>
            </a:r>
            <a:r>
              <a:rPr lang="en-US" sz="800" dirty="0" smtClean="0">
                <a:solidFill>
                  <a:srgbClr val="00957E"/>
                </a:solidFill>
                <a:latin typeface="Arial"/>
                <a:cs typeface="Arial"/>
              </a:rPr>
              <a:t>Patches</a:t>
            </a:r>
          </a:p>
          <a:p>
            <a:pPr algn="ctr"/>
            <a:r>
              <a:rPr lang="en-US" sz="600" dirty="0">
                <a:solidFill>
                  <a:srgbClr val="00957E"/>
                </a:solidFill>
                <a:latin typeface="Arial"/>
                <a:cs typeface="Arial"/>
              </a:rPr>
              <a:t>(Application </a:t>
            </a:r>
            <a:r>
              <a:rPr lang="en-US" sz="600" dirty="0" smtClean="0">
                <a:solidFill>
                  <a:srgbClr val="00957E"/>
                </a:solidFill>
                <a:latin typeface="Arial"/>
                <a:cs typeface="Arial"/>
              </a:rPr>
              <a:t>&amp; </a:t>
            </a:r>
            <a:r>
              <a:rPr lang="en-US" sz="600" dirty="0">
                <a:solidFill>
                  <a:srgbClr val="00957E"/>
                </a:solidFill>
                <a:latin typeface="Arial"/>
                <a:cs typeface="Arial"/>
              </a:rPr>
              <a:t>Platform</a:t>
            </a:r>
            <a:r>
              <a:rPr lang="en-US" sz="600" dirty="0" smtClean="0">
                <a:solidFill>
                  <a:srgbClr val="00957E"/>
                </a:solidFill>
                <a:latin typeface="Arial"/>
                <a:cs typeface="Arial"/>
              </a:rPr>
              <a:t>)</a:t>
            </a:r>
            <a:endParaRPr lang="en-US" sz="600" dirty="0">
              <a:solidFill>
                <a:srgbClr val="00957E"/>
              </a:solidFill>
              <a:latin typeface="Arial"/>
              <a:cs typeface="Arial"/>
            </a:endParaRPr>
          </a:p>
        </p:txBody>
      </p:sp>
      <p:sp>
        <p:nvSpPr>
          <p:cNvPr id="189" name="Rounded Rectangle 188"/>
          <p:cNvSpPr/>
          <p:nvPr/>
        </p:nvSpPr>
        <p:spPr>
          <a:xfrm>
            <a:off x="1790384" y="2303149"/>
            <a:ext cx="1035256" cy="547809"/>
          </a:xfrm>
          <a:prstGeom prst="round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smtClean="0">
                <a:solidFill>
                  <a:srgbClr val="00957E"/>
                </a:solidFill>
                <a:latin typeface="Arial"/>
                <a:cs typeface="Arial"/>
              </a:rPr>
              <a:t>Integrated Logging</a:t>
            </a:r>
            <a:r>
              <a:rPr lang="en-US" sz="800" dirty="0">
                <a:solidFill>
                  <a:srgbClr val="00957E"/>
                </a:solidFill>
                <a:latin typeface="Arial"/>
                <a:cs typeface="Arial"/>
              </a:rPr>
              <a:t>/</a:t>
            </a:r>
            <a:r>
              <a:rPr lang="en-US" sz="800" dirty="0" smtClean="0">
                <a:solidFill>
                  <a:srgbClr val="00957E"/>
                </a:solidFill>
                <a:latin typeface="Arial"/>
                <a:cs typeface="Arial"/>
              </a:rPr>
              <a:t>Metrics*</a:t>
            </a:r>
          </a:p>
          <a:p>
            <a:pPr algn="ctr"/>
            <a:r>
              <a:rPr lang="en-US" sz="600" dirty="0">
                <a:solidFill>
                  <a:srgbClr val="00957E"/>
                </a:solidFill>
                <a:latin typeface="Arial"/>
                <a:cs typeface="Arial"/>
              </a:rPr>
              <a:t>(Application </a:t>
            </a:r>
            <a:r>
              <a:rPr lang="en-US" sz="600" dirty="0" smtClean="0">
                <a:solidFill>
                  <a:srgbClr val="00957E"/>
                </a:solidFill>
                <a:latin typeface="Arial"/>
                <a:cs typeface="Arial"/>
              </a:rPr>
              <a:t>&amp; Platform)</a:t>
            </a:r>
            <a:endParaRPr lang="en-US" sz="600" dirty="0">
              <a:solidFill>
                <a:srgbClr val="00957E"/>
              </a:solidFill>
              <a:latin typeface="Arial"/>
              <a:cs typeface="Arial"/>
            </a:endParaRPr>
          </a:p>
        </p:txBody>
      </p:sp>
      <p:sp>
        <p:nvSpPr>
          <p:cNvPr id="190" name="Rounded Rectangle 189"/>
          <p:cNvSpPr/>
          <p:nvPr/>
        </p:nvSpPr>
        <p:spPr>
          <a:xfrm>
            <a:off x="3055128" y="2305249"/>
            <a:ext cx="1035256" cy="547809"/>
          </a:xfrm>
          <a:prstGeom prst="round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solidFill>
                  <a:srgbClr val="00957E"/>
                </a:solidFill>
                <a:latin typeface="Arial"/>
                <a:cs typeface="Arial"/>
              </a:rPr>
              <a:t>Dynamic Routing &amp; </a:t>
            </a:r>
            <a:r>
              <a:rPr lang="en-US" sz="800" dirty="0" smtClean="0">
                <a:solidFill>
                  <a:srgbClr val="00957E"/>
                </a:solidFill>
                <a:latin typeface="Arial"/>
                <a:cs typeface="Arial"/>
              </a:rPr>
              <a:t>Extensible Route Services</a:t>
            </a:r>
            <a:endParaRPr lang="en-US" sz="800" dirty="0">
              <a:solidFill>
                <a:srgbClr val="00957E"/>
              </a:solidFill>
              <a:latin typeface="Arial"/>
              <a:cs typeface="Arial"/>
            </a:endParaRPr>
          </a:p>
        </p:txBody>
      </p:sp>
      <p:sp>
        <p:nvSpPr>
          <p:cNvPr id="191" name="Rounded Rectangle 190"/>
          <p:cNvSpPr/>
          <p:nvPr/>
        </p:nvSpPr>
        <p:spPr>
          <a:xfrm>
            <a:off x="4305451" y="2302776"/>
            <a:ext cx="1035256" cy="547809"/>
          </a:xfrm>
          <a:prstGeom prst="round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err="1" smtClean="0">
                <a:solidFill>
                  <a:srgbClr val="00957E"/>
                </a:solidFill>
                <a:latin typeface="Arial"/>
                <a:cs typeface="Arial"/>
              </a:rPr>
              <a:t>Dev</a:t>
            </a:r>
            <a:r>
              <a:rPr lang="en-US" sz="800" dirty="0" smtClean="0">
                <a:solidFill>
                  <a:srgbClr val="00957E"/>
                </a:solidFill>
                <a:latin typeface="Arial"/>
                <a:cs typeface="Arial"/>
              </a:rPr>
              <a:t> + </a:t>
            </a:r>
            <a:r>
              <a:rPr lang="en-US" sz="800" dirty="0">
                <a:solidFill>
                  <a:srgbClr val="00957E"/>
                </a:solidFill>
                <a:latin typeface="Arial"/>
                <a:cs typeface="Arial"/>
              </a:rPr>
              <a:t>Ops Role-</a:t>
            </a:r>
            <a:r>
              <a:rPr lang="en-US" sz="800" dirty="0" smtClean="0">
                <a:solidFill>
                  <a:srgbClr val="00957E"/>
                </a:solidFill>
                <a:latin typeface="Arial"/>
                <a:cs typeface="Arial"/>
              </a:rPr>
              <a:t>Based Self-Service Access</a:t>
            </a:r>
            <a:endParaRPr lang="en-US" sz="800" dirty="0">
              <a:solidFill>
                <a:srgbClr val="00957E"/>
              </a:solidFill>
              <a:latin typeface="Arial"/>
              <a:cs typeface="Arial"/>
            </a:endParaRPr>
          </a:p>
        </p:txBody>
      </p:sp>
      <p:sp>
        <p:nvSpPr>
          <p:cNvPr id="195" name="Rectangle 194"/>
          <p:cNvSpPr/>
          <p:nvPr/>
        </p:nvSpPr>
        <p:spPr>
          <a:xfrm>
            <a:off x="6395764" y="4635316"/>
            <a:ext cx="947774" cy="259371"/>
          </a:xfrm>
          <a:prstGeom prst="rect">
            <a:avLst/>
          </a:prstGeom>
          <a:noFill/>
          <a:ln>
            <a:noFill/>
          </a:ln>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800" dirty="0" smtClean="0">
                <a:solidFill>
                  <a:srgbClr val="000000"/>
                </a:solidFill>
                <a:latin typeface="Arial"/>
                <a:cs typeface="Arial"/>
              </a:rPr>
              <a:t>Amazon</a:t>
            </a:r>
          </a:p>
          <a:p>
            <a:pPr algn="ctr"/>
            <a:r>
              <a:rPr lang="en-US" sz="800" dirty="0" smtClean="0">
                <a:solidFill>
                  <a:srgbClr val="000000"/>
                </a:solidFill>
                <a:latin typeface="Arial"/>
                <a:cs typeface="Arial"/>
              </a:rPr>
              <a:t>Web Services</a:t>
            </a:r>
            <a:endParaRPr lang="en-US" sz="800" dirty="0">
              <a:solidFill>
                <a:srgbClr val="000000"/>
              </a:solidFill>
              <a:latin typeface="Arial"/>
              <a:cs typeface="Arial"/>
            </a:endParaRPr>
          </a:p>
        </p:txBody>
      </p:sp>
      <p:sp>
        <p:nvSpPr>
          <p:cNvPr id="196" name="Rectangle 195"/>
          <p:cNvSpPr/>
          <p:nvPr/>
        </p:nvSpPr>
        <p:spPr>
          <a:xfrm>
            <a:off x="4161331" y="4635316"/>
            <a:ext cx="745988" cy="259371"/>
          </a:xfrm>
          <a:prstGeom prst="rect">
            <a:avLst/>
          </a:prstGeom>
          <a:noFill/>
          <a:ln>
            <a:noFill/>
          </a:ln>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800" dirty="0" smtClean="0">
                <a:solidFill>
                  <a:srgbClr val="000000"/>
                </a:solidFill>
                <a:latin typeface="Arial"/>
                <a:cs typeface="Arial"/>
              </a:rPr>
              <a:t>Microsoft</a:t>
            </a:r>
          </a:p>
          <a:p>
            <a:pPr algn="ctr"/>
            <a:r>
              <a:rPr lang="en-US" sz="800" dirty="0" smtClean="0">
                <a:solidFill>
                  <a:srgbClr val="000000"/>
                </a:solidFill>
                <a:latin typeface="Arial"/>
                <a:cs typeface="Arial"/>
              </a:rPr>
              <a:t>Azure</a:t>
            </a:r>
            <a:endParaRPr lang="en-US" sz="800" dirty="0">
              <a:solidFill>
                <a:srgbClr val="000000"/>
              </a:solidFill>
              <a:latin typeface="Arial"/>
              <a:cs typeface="Arial"/>
            </a:endParaRPr>
          </a:p>
        </p:txBody>
      </p:sp>
      <p:sp>
        <p:nvSpPr>
          <p:cNvPr id="198" name="Rectangle 197"/>
          <p:cNvSpPr/>
          <p:nvPr/>
        </p:nvSpPr>
        <p:spPr>
          <a:xfrm>
            <a:off x="5227665" y="4635316"/>
            <a:ext cx="948644" cy="259371"/>
          </a:xfrm>
          <a:prstGeom prst="rect">
            <a:avLst/>
          </a:prstGeom>
          <a:noFill/>
          <a:ln>
            <a:noFill/>
          </a:ln>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800" dirty="0" smtClean="0">
                <a:solidFill>
                  <a:srgbClr val="000000"/>
                </a:solidFill>
                <a:latin typeface="Arial"/>
                <a:cs typeface="Arial"/>
              </a:rPr>
              <a:t>Google</a:t>
            </a:r>
          </a:p>
          <a:p>
            <a:pPr algn="ctr"/>
            <a:r>
              <a:rPr lang="en-US" sz="800" dirty="0" smtClean="0">
                <a:solidFill>
                  <a:srgbClr val="000000"/>
                </a:solidFill>
                <a:latin typeface="Arial"/>
                <a:cs typeface="Arial"/>
              </a:rPr>
              <a:t>Cloud Platform</a:t>
            </a:r>
            <a:endParaRPr lang="en-US" sz="800" dirty="0">
              <a:solidFill>
                <a:srgbClr val="000000"/>
              </a:solidFill>
              <a:latin typeface="Arial"/>
              <a:cs typeface="Arial"/>
            </a:endParaRPr>
          </a:p>
        </p:txBody>
      </p:sp>
      <p:sp>
        <p:nvSpPr>
          <p:cNvPr id="200" name="Rectangle 199"/>
          <p:cNvSpPr/>
          <p:nvPr/>
        </p:nvSpPr>
        <p:spPr>
          <a:xfrm>
            <a:off x="7711439" y="3122303"/>
            <a:ext cx="1186158" cy="205740"/>
          </a:xfrm>
          <a:prstGeom prst="rect">
            <a:avLst/>
          </a:prstGeom>
          <a:noFill/>
          <a:ln>
            <a:noFill/>
          </a:ln>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800" dirty="0" smtClean="0">
                <a:solidFill>
                  <a:srgbClr val="000000"/>
                </a:solidFill>
                <a:latin typeface="Arial"/>
                <a:cs typeface="Arial"/>
              </a:rPr>
              <a:t>Oracle DB</a:t>
            </a:r>
            <a:endParaRPr lang="en-US" sz="800" dirty="0">
              <a:solidFill>
                <a:srgbClr val="000000"/>
              </a:solidFill>
              <a:latin typeface="Arial"/>
              <a:cs typeface="Arial"/>
            </a:endParaRPr>
          </a:p>
        </p:txBody>
      </p:sp>
      <p:sp>
        <p:nvSpPr>
          <p:cNvPr id="201" name="Rectangle 200"/>
          <p:cNvSpPr/>
          <p:nvPr/>
        </p:nvSpPr>
        <p:spPr>
          <a:xfrm>
            <a:off x="1730717" y="3739077"/>
            <a:ext cx="5741987" cy="46959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nchorCtr="0"/>
          <a:lstStyle/>
          <a:p>
            <a:r>
              <a:rPr lang="en-US" sz="1200" dirty="0" smtClean="0">
                <a:solidFill>
                  <a:srgbClr val="1B7E73"/>
                </a:solidFill>
                <a:latin typeface="Arial"/>
                <a:cs typeface="Arial"/>
              </a:rPr>
              <a:t>Infrastructure Automation </a:t>
            </a:r>
          </a:p>
          <a:p>
            <a:r>
              <a:rPr lang="en-US" sz="1200" dirty="0" smtClean="0">
                <a:solidFill>
                  <a:srgbClr val="1B7E73"/>
                </a:solidFill>
                <a:latin typeface="Arial"/>
                <a:cs typeface="Arial"/>
              </a:rPr>
              <a:t>(BOSH)</a:t>
            </a:r>
            <a:endParaRPr lang="en-US" sz="1200" dirty="0">
              <a:solidFill>
                <a:srgbClr val="1B7E73"/>
              </a:solidFill>
              <a:latin typeface="Arial"/>
              <a:cs typeface="Arial"/>
            </a:endParaRPr>
          </a:p>
        </p:txBody>
      </p:sp>
      <p:sp>
        <p:nvSpPr>
          <p:cNvPr id="202" name="Rounded Rectangle 201"/>
          <p:cNvSpPr/>
          <p:nvPr/>
        </p:nvSpPr>
        <p:spPr>
          <a:xfrm>
            <a:off x="4527922" y="3759969"/>
            <a:ext cx="2613672" cy="171450"/>
          </a:xfrm>
          <a:prstGeom prst="roundRect">
            <a:avLst/>
          </a:prstGeom>
          <a:solidFill>
            <a:schemeClr val="bg1"/>
          </a:solidFill>
          <a:ln>
            <a:solidFill>
              <a:srgbClr val="1B7E7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solidFill>
                  <a:srgbClr val="00957E"/>
                </a:solidFill>
                <a:latin typeface="Arial"/>
                <a:cs typeface="Arial"/>
              </a:rPr>
              <a:t>Infrastructure Agnostic Software Packaging</a:t>
            </a:r>
          </a:p>
        </p:txBody>
      </p:sp>
      <p:sp>
        <p:nvSpPr>
          <p:cNvPr id="203" name="Rounded Rectangle 202"/>
          <p:cNvSpPr/>
          <p:nvPr/>
        </p:nvSpPr>
        <p:spPr>
          <a:xfrm>
            <a:off x="3931696" y="3980472"/>
            <a:ext cx="3209898" cy="171450"/>
          </a:xfrm>
          <a:prstGeom prst="roundRect">
            <a:avLst/>
          </a:prstGeom>
          <a:solidFill>
            <a:schemeClr val="bg1"/>
          </a:solidFill>
          <a:ln>
            <a:solidFill>
              <a:srgbClr val="1B7E7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solidFill>
                  <a:srgbClr val="00957E"/>
                </a:solidFill>
                <a:latin typeface="Arial"/>
                <a:cs typeface="Arial"/>
              </a:rPr>
              <a:t>Multi-Cloud Orchestration of Infrastructure Provisioning</a:t>
            </a:r>
          </a:p>
        </p:txBody>
      </p:sp>
      <p:sp>
        <p:nvSpPr>
          <p:cNvPr id="204" name="Rounded Rectangle 203"/>
          <p:cNvSpPr/>
          <p:nvPr/>
        </p:nvSpPr>
        <p:spPr>
          <a:xfrm>
            <a:off x="3249296" y="4202455"/>
            <a:ext cx="3892298" cy="171450"/>
          </a:xfrm>
          <a:prstGeom prst="roundRect">
            <a:avLst/>
          </a:prstGeom>
          <a:solidFill>
            <a:schemeClr val="bg1"/>
          </a:solidFill>
          <a:ln>
            <a:solidFill>
              <a:srgbClr val="1B7E7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solidFill>
                  <a:srgbClr val="00957E"/>
                </a:solidFill>
                <a:latin typeface="Arial"/>
                <a:cs typeface="Arial"/>
              </a:rPr>
              <a:t>Distributed Software Configuration and Health/Lifecycle Management</a:t>
            </a:r>
          </a:p>
        </p:txBody>
      </p:sp>
      <p:pic>
        <p:nvPicPr>
          <p:cNvPr id="20" name="Picture 19" descr="Dingo_Postgresql.jpg"/>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176310" y="3253552"/>
            <a:ext cx="207127" cy="206935"/>
          </a:xfrm>
          <a:prstGeom prst="rect">
            <a:avLst/>
          </a:prstGeom>
        </p:spPr>
      </p:pic>
      <p:pic>
        <p:nvPicPr>
          <p:cNvPr id="22" name="Picture 21" descr="dynatrace_web.png"/>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869572" y="1246458"/>
            <a:ext cx="877150" cy="245669"/>
          </a:xfrm>
          <a:prstGeom prst="rect">
            <a:avLst/>
          </a:prstGeom>
        </p:spPr>
      </p:pic>
      <p:pic>
        <p:nvPicPr>
          <p:cNvPr id="24" name="Picture 23"/>
          <p:cNvPicPr>
            <a:picLocks noChangeAspect="1"/>
          </p:cNvPicPr>
          <p:nvPr/>
        </p:nvPicPr>
        <p:blipFill>
          <a:blip r:embed="rId15"/>
          <a:stretch>
            <a:fillRect/>
          </a:stretch>
        </p:blipFill>
        <p:spPr>
          <a:xfrm>
            <a:off x="6282649" y="2958255"/>
            <a:ext cx="627867" cy="222586"/>
          </a:xfrm>
          <a:prstGeom prst="rect">
            <a:avLst/>
          </a:prstGeom>
        </p:spPr>
      </p:pic>
      <p:pic>
        <p:nvPicPr>
          <p:cNvPr id="25" name="Picture 24" descr="AppD_Logo_Gray_RGB.png"/>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7869573" y="2196261"/>
            <a:ext cx="938603" cy="95363"/>
          </a:xfrm>
          <a:prstGeom prst="rect">
            <a:avLst/>
          </a:prstGeom>
        </p:spPr>
      </p:pic>
      <p:pic>
        <p:nvPicPr>
          <p:cNvPr id="26" name="Picture 25" descr="NewRelic-logo.png"/>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7815503" y="1571034"/>
            <a:ext cx="994909" cy="179992"/>
          </a:xfrm>
          <a:prstGeom prst="rect">
            <a:avLst/>
          </a:prstGeom>
        </p:spPr>
      </p:pic>
      <p:pic>
        <p:nvPicPr>
          <p:cNvPr id="27" name="Picture 26" descr="logo-apigee.png"/>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8033263" y="1777050"/>
            <a:ext cx="578991" cy="347074"/>
          </a:xfrm>
          <a:prstGeom prst="rect">
            <a:avLst/>
          </a:prstGeom>
        </p:spPr>
      </p:pic>
      <p:pic>
        <p:nvPicPr>
          <p:cNvPr id="28" name="Picture 27" descr="MongoDB-Logo.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6208155" y="2680776"/>
            <a:ext cx="734699" cy="198988"/>
          </a:xfrm>
          <a:prstGeom prst="rect">
            <a:avLst/>
          </a:prstGeom>
        </p:spPr>
      </p:pic>
      <p:sp>
        <p:nvSpPr>
          <p:cNvPr id="120" name="Rounded Rectangle 119"/>
          <p:cNvSpPr/>
          <p:nvPr/>
        </p:nvSpPr>
        <p:spPr>
          <a:xfrm>
            <a:off x="7705233" y="2395503"/>
            <a:ext cx="1186158" cy="268049"/>
          </a:xfrm>
          <a:prstGeom prst="round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Rounded Rectangle 121"/>
          <p:cNvSpPr/>
          <p:nvPr/>
        </p:nvSpPr>
        <p:spPr>
          <a:xfrm>
            <a:off x="7705233" y="2686107"/>
            <a:ext cx="1186158" cy="268049"/>
          </a:xfrm>
          <a:prstGeom prst="round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20"/>
          <a:stretch>
            <a:fillRect/>
          </a:stretch>
        </p:blipFill>
        <p:spPr>
          <a:xfrm>
            <a:off x="8130806" y="2389602"/>
            <a:ext cx="392963" cy="243965"/>
          </a:xfrm>
          <a:prstGeom prst="rect">
            <a:avLst/>
          </a:prstGeom>
        </p:spPr>
      </p:pic>
      <p:pic>
        <p:nvPicPr>
          <p:cNvPr id="9" name="Picture 8" descr="redis.png"/>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7902744" y="2684875"/>
            <a:ext cx="843978" cy="285683"/>
          </a:xfrm>
          <a:prstGeom prst="rect">
            <a:avLst/>
          </a:prstGeom>
        </p:spPr>
      </p:pic>
      <p:grpSp>
        <p:nvGrpSpPr>
          <p:cNvPr id="13" name="Group 12"/>
          <p:cNvGrpSpPr/>
          <p:nvPr/>
        </p:nvGrpSpPr>
        <p:grpSpPr>
          <a:xfrm>
            <a:off x="1663809" y="81668"/>
            <a:ext cx="3817078" cy="1214855"/>
            <a:chOff x="1663809" y="81743"/>
            <a:chExt cx="3817078" cy="1215980"/>
          </a:xfrm>
        </p:grpSpPr>
        <p:pic>
          <p:nvPicPr>
            <p:cNvPr id="85" name="Picture 84"/>
            <p:cNvPicPr>
              <a:picLocks noChangeAspect="1"/>
            </p:cNvPicPr>
            <p:nvPr/>
          </p:nvPicPr>
          <p:blipFill>
            <a:blip r:embed="rId22"/>
            <a:stretch>
              <a:fillRect/>
            </a:stretch>
          </p:blipFill>
          <p:spPr>
            <a:xfrm>
              <a:off x="1663809" y="81743"/>
              <a:ext cx="3817078" cy="1198715"/>
            </a:xfrm>
            <a:prstGeom prst="rect">
              <a:avLst/>
            </a:prstGeom>
          </p:spPr>
        </p:pic>
        <p:sp>
          <p:nvSpPr>
            <p:cNvPr id="79" name="Rectangle 78"/>
            <p:cNvSpPr/>
            <p:nvPr/>
          </p:nvSpPr>
          <p:spPr>
            <a:xfrm>
              <a:off x="1663809" y="97309"/>
              <a:ext cx="3817078" cy="27861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tIns="9144" rtlCol="0" anchor="t" anchorCtr="0"/>
            <a:lstStyle/>
            <a:p>
              <a:pPr algn="ctr"/>
              <a:r>
                <a:rPr lang="en-US" sz="1600" dirty="0" smtClean="0">
                  <a:solidFill>
                    <a:schemeClr val="tx1"/>
                  </a:solidFill>
                </a:rPr>
                <a:t>Applications/APIs/</a:t>
              </a:r>
              <a:r>
                <a:rPr lang="en-US" sz="1600" dirty="0" err="1" smtClean="0">
                  <a:solidFill>
                    <a:schemeClr val="tx1"/>
                  </a:solidFill>
                </a:rPr>
                <a:t>Microservices</a:t>
              </a:r>
              <a:endParaRPr lang="en-US" sz="1600" dirty="0">
                <a:solidFill>
                  <a:schemeClr val="tx1"/>
                </a:solidFill>
              </a:endParaRPr>
            </a:p>
          </p:txBody>
        </p:sp>
        <p:pic>
          <p:nvPicPr>
            <p:cNvPr id="82" name="Picture 81" descr="docker-logo.png"/>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4573056" y="457281"/>
              <a:ext cx="540636" cy="303834"/>
            </a:xfrm>
            <a:prstGeom prst="rect">
              <a:avLst/>
            </a:prstGeom>
          </p:spPr>
        </p:pic>
        <p:sp>
          <p:nvSpPr>
            <p:cNvPr id="83" name="TextBox 82"/>
            <p:cNvSpPr txBox="1"/>
            <p:nvPr/>
          </p:nvSpPr>
          <p:spPr>
            <a:xfrm>
              <a:off x="1790384" y="866278"/>
              <a:ext cx="2279444" cy="338554"/>
            </a:xfrm>
            <a:prstGeom prst="rect">
              <a:avLst/>
            </a:prstGeom>
            <a:noFill/>
          </p:spPr>
          <p:txBody>
            <a:bodyPr wrap="square" rtlCol="0">
              <a:spAutoFit/>
            </a:bodyPr>
            <a:lstStyle/>
            <a:p>
              <a:pPr algn="ctr"/>
              <a:r>
                <a:rPr lang="en-US" sz="800" dirty="0" smtClean="0">
                  <a:latin typeface="Arial"/>
                  <a:cs typeface="Arial"/>
                </a:rPr>
                <a:t>Compiled, staged, containerized, deployed </a:t>
              </a:r>
              <a:br>
                <a:rPr lang="en-US" sz="800" dirty="0" smtClean="0">
                  <a:latin typeface="Arial"/>
                  <a:cs typeface="Arial"/>
                </a:rPr>
              </a:br>
              <a:r>
                <a:rPr lang="en-US" sz="800" dirty="0" smtClean="0">
                  <a:latin typeface="Arial"/>
                  <a:cs typeface="Arial"/>
                </a:rPr>
                <a:t>and managed by platform</a:t>
              </a:r>
              <a:endParaRPr lang="en-US" sz="800" dirty="0">
                <a:latin typeface="Arial"/>
                <a:cs typeface="Arial"/>
              </a:endParaRPr>
            </a:p>
          </p:txBody>
        </p:sp>
        <p:sp>
          <p:nvSpPr>
            <p:cNvPr id="84" name="TextBox 83"/>
            <p:cNvSpPr txBox="1"/>
            <p:nvPr/>
          </p:nvSpPr>
          <p:spPr>
            <a:xfrm>
              <a:off x="4189807" y="799309"/>
              <a:ext cx="1291080" cy="461665"/>
            </a:xfrm>
            <a:prstGeom prst="rect">
              <a:avLst/>
            </a:prstGeom>
            <a:noFill/>
          </p:spPr>
          <p:txBody>
            <a:bodyPr wrap="square" rtlCol="0">
              <a:spAutoFit/>
            </a:bodyPr>
            <a:lstStyle/>
            <a:p>
              <a:pPr algn="ctr"/>
              <a:r>
                <a:rPr lang="en-US" sz="800" dirty="0" smtClean="0">
                  <a:latin typeface="Arial"/>
                  <a:cs typeface="Arial"/>
                </a:rPr>
                <a:t>Pre-packaged container deployed and managed </a:t>
              </a:r>
              <a:br>
                <a:rPr lang="en-US" sz="800" dirty="0" smtClean="0">
                  <a:latin typeface="Arial"/>
                  <a:cs typeface="Arial"/>
                </a:rPr>
              </a:br>
              <a:r>
                <a:rPr lang="en-US" sz="800" dirty="0" smtClean="0">
                  <a:latin typeface="Arial"/>
                  <a:cs typeface="Arial"/>
                </a:rPr>
                <a:t>by platform</a:t>
              </a:r>
              <a:endParaRPr lang="en-US" sz="800" dirty="0">
                <a:latin typeface="Arial"/>
                <a:cs typeface="Arial"/>
              </a:endParaRPr>
            </a:p>
          </p:txBody>
        </p:sp>
        <p:cxnSp>
          <p:nvCxnSpPr>
            <p:cNvPr id="87" name="Straight Connector 86"/>
            <p:cNvCxnSpPr/>
            <p:nvPr/>
          </p:nvCxnSpPr>
          <p:spPr>
            <a:xfrm>
              <a:off x="4189807" y="457281"/>
              <a:ext cx="0" cy="739046"/>
            </a:xfrm>
            <a:prstGeom prst="line">
              <a:avLst/>
            </a:prstGeom>
            <a:ln w="9525" cmpd="sng">
              <a:solidFill>
                <a:srgbClr val="030808"/>
              </a:solidFill>
            </a:ln>
          </p:spPr>
          <p:style>
            <a:lnRef idx="2">
              <a:schemeClr val="dk1"/>
            </a:lnRef>
            <a:fillRef idx="0">
              <a:schemeClr val="dk1"/>
            </a:fillRef>
            <a:effectRef idx="1">
              <a:schemeClr val="dk1"/>
            </a:effectRef>
            <a:fontRef idx="minor">
              <a:schemeClr val="tx1"/>
            </a:fontRef>
          </p:style>
        </p:cxnSp>
        <p:sp>
          <p:nvSpPr>
            <p:cNvPr id="81" name="Rectangle 80"/>
            <p:cNvSpPr/>
            <p:nvPr/>
          </p:nvSpPr>
          <p:spPr>
            <a:xfrm>
              <a:off x="3035808" y="457200"/>
              <a:ext cx="1035256" cy="413035"/>
            </a:xfrm>
            <a:prstGeom prst="rect">
              <a:avLst/>
            </a:prstGeom>
            <a:solidFill>
              <a:srgbClr val="FFFFFF"/>
            </a:solidFill>
            <a:ln w="19050" cmpd="sng">
              <a:solidFill>
                <a:schemeClr val="tx1"/>
              </a:solidFill>
              <a:prstDash val="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00" dirty="0">
                <a:solidFill>
                  <a:srgbClr val="000000"/>
                </a:solidFill>
                <a:latin typeface="Arial"/>
                <a:cs typeface="Arial"/>
              </a:endParaRPr>
            </a:p>
          </p:txBody>
        </p:sp>
        <p:pic>
          <p:nvPicPr>
            <p:cNvPr id="2" name="Picture 1" descr="Microsoft_.NET_Framework_v4.5_logo (1).png"/>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3058661" y="551137"/>
              <a:ext cx="960165" cy="237114"/>
            </a:xfrm>
            <a:prstGeom prst="rect">
              <a:avLst/>
            </a:prstGeom>
          </p:spPr>
        </p:pic>
        <p:sp>
          <p:nvSpPr>
            <p:cNvPr id="80" name="Rectangle 79"/>
            <p:cNvSpPr/>
            <p:nvPr/>
          </p:nvSpPr>
          <p:spPr>
            <a:xfrm>
              <a:off x="1792224" y="457280"/>
              <a:ext cx="1178569" cy="413036"/>
            </a:xfrm>
            <a:prstGeom prst="rect">
              <a:avLst/>
            </a:prstGeom>
            <a:solidFill>
              <a:schemeClr val="bg1"/>
            </a:solidFill>
            <a:ln w="19050" cmpd="sng">
              <a:solidFill>
                <a:srgbClr val="00957E"/>
              </a:solidFill>
              <a:prstDash val="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00" dirty="0">
                <a:solidFill>
                  <a:srgbClr val="00957E"/>
                </a:solidFill>
                <a:latin typeface="Arial"/>
                <a:cs typeface="Arial"/>
              </a:endParaRPr>
            </a:p>
          </p:txBody>
        </p:sp>
        <p:pic>
          <p:nvPicPr>
            <p:cNvPr id="3" name="Picture 2" descr="Pivotal_Java_Spring_Logo.png"/>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1837579" y="496023"/>
              <a:ext cx="1094864" cy="355831"/>
            </a:xfrm>
            <a:prstGeom prst="rect">
              <a:avLst/>
            </a:prstGeom>
          </p:spPr>
        </p:pic>
        <p:sp>
          <p:nvSpPr>
            <p:cNvPr id="5" name="TextBox 4"/>
            <p:cNvSpPr txBox="1"/>
            <p:nvPr/>
          </p:nvSpPr>
          <p:spPr>
            <a:xfrm>
              <a:off x="2066544" y="1112886"/>
              <a:ext cx="1839829" cy="184837"/>
            </a:xfrm>
            <a:prstGeom prst="rect">
              <a:avLst/>
            </a:prstGeom>
            <a:noFill/>
          </p:spPr>
          <p:txBody>
            <a:bodyPr wrap="none" rtlCol="0">
              <a:spAutoFit/>
            </a:bodyPr>
            <a:lstStyle/>
            <a:p>
              <a:r>
                <a:rPr lang="en-US" sz="600" dirty="0"/>
                <a:t>Java | .NET | Ruby | Node.js | Python | </a:t>
              </a:r>
              <a:r>
                <a:rPr lang="en-US" sz="600" dirty="0" smtClean="0"/>
                <a:t>PHP | Go</a:t>
              </a:r>
              <a:endParaRPr lang="en-US" sz="600" dirty="0"/>
            </a:p>
          </p:txBody>
        </p:sp>
      </p:grpSp>
      <p:pic>
        <p:nvPicPr>
          <p:cNvPr id="123" name="Shape 575" descr="linux.png"/>
          <p:cNvPicPr preferRelativeResize="0"/>
          <p:nvPr/>
        </p:nvPicPr>
        <p:blipFill rotWithShape="1">
          <a:blip r:embed="rId26">
            <a:alphaModFix/>
          </a:blip>
          <a:srcRect/>
          <a:stretch/>
        </p:blipFill>
        <p:spPr>
          <a:xfrm>
            <a:off x="2406139" y="4014186"/>
            <a:ext cx="286754" cy="337938"/>
          </a:xfrm>
          <a:prstGeom prst="rect">
            <a:avLst/>
          </a:prstGeom>
          <a:noFill/>
          <a:ln>
            <a:noFill/>
          </a:ln>
        </p:spPr>
      </p:pic>
      <p:pic>
        <p:nvPicPr>
          <p:cNvPr id="124" name="Shape 574" descr="windows-server-2016.png"/>
          <p:cNvPicPr preferRelativeResize="0"/>
          <p:nvPr/>
        </p:nvPicPr>
        <p:blipFill rotWithShape="1">
          <a:blip r:embed="rId27">
            <a:alphaModFix/>
          </a:blip>
          <a:srcRect/>
          <a:stretch/>
        </p:blipFill>
        <p:spPr>
          <a:xfrm>
            <a:off x="2712512" y="4048967"/>
            <a:ext cx="638475" cy="284962"/>
          </a:xfrm>
          <a:prstGeom prst="rect">
            <a:avLst/>
          </a:prstGeom>
          <a:noFill/>
          <a:ln>
            <a:noFill/>
          </a:ln>
        </p:spPr>
      </p:pic>
    </p:spTree>
    <p:extLst>
      <p:ext uri="{BB962C8B-B14F-4D97-AF65-F5344CB8AC3E}">
        <p14:creationId xmlns:p14="http://schemas.microsoft.com/office/powerpoint/2010/main" val="53155496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4" name="Rounded Rectangle 43"/>
          <p:cNvSpPr/>
          <p:nvPr/>
        </p:nvSpPr>
        <p:spPr>
          <a:xfrm>
            <a:off x="6765746" y="3717913"/>
            <a:ext cx="1354667" cy="746445"/>
          </a:xfrm>
          <a:prstGeom prst="roundRect">
            <a:avLst>
              <a:gd name="adj" fmla="val 50000"/>
            </a:avLst>
          </a:prstGeom>
          <a:solidFill>
            <a:schemeClr val="tx2">
              <a:lumMod val="65000"/>
              <a:lumOff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5" name="Picture 4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47121" y="3782409"/>
            <a:ext cx="620780" cy="620780"/>
          </a:xfrm>
          <a:prstGeom prst="rect">
            <a:avLst/>
          </a:prstGeom>
        </p:spPr>
      </p:pic>
      <p:sp>
        <p:nvSpPr>
          <p:cNvPr id="42" name="Rounded Rectangle 41"/>
          <p:cNvSpPr/>
          <p:nvPr/>
        </p:nvSpPr>
        <p:spPr>
          <a:xfrm>
            <a:off x="6473261" y="2566624"/>
            <a:ext cx="1354667" cy="746445"/>
          </a:xfrm>
          <a:prstGeom prst="roundRect">
            <a:avLst>
              <a:gd name="adj" fmla="val 50000"/>
            </a:avLst>
          </a:prstGeom>
          <a:solidFill>
            <a:schemeClr val="tx2">
              <a:lumMod val="65000"/>
              <a:lumOff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3" name="Picture 4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54636" y="2631120"/>
            <a:ext cx="620780" cy="620780"/>
          </a:xfrm>
          <a:prstGeom prst="rect">
            <a:avLst/>
          </a:prstGeom>
        </p:spPr>
      </p:pic>
      <p:sp>
        <p:nvSpPr>
          <p:cNvPr id="38" name="Rounded Rectangle 37"/>
          <p:cNvSpPr/>
          <p:nvPr/>
        </p:nvSpPr>
        <p:spPr>
          <a:xfrm>
            <a:off x="5611201" y="1750749"/>
            <a:ext cx="1354667" cy="746445"/>
          </a:xfrm>
          <a:prstGeom prst="roundRect">
            <a:avLst>
              <a:gd name="adj" fmla="val 50000"/>
            </a:avLst>
          </a:prstGeom>
          <a:solidFill>
            <a:schemeClr val="tx2">
              <a:lumMod val="65000"/>
              <a:lumOff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9" name="Picture 3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92576" y="1815245"/>
            <a:ext cx="620780" cy="620780"/>
          </a:xfrm>
          <a:prstGeom prst="rect">
            <a:avLst/>
          </a:prstGeom>
        </p:spPr>
      </p:pic>
      <p:sp>
        <p:nvSpPr>
          <p:cNvPr id="36" name="Rounded Rectangle 35"/>
          <p:cNvSpPr/>
          <p:nvPr/>
        </p:nvSpPr>
        <p:spPr>
          <a:xfrm>
            <a:off x="4106769" y="816766"/>
            <a:ext cx="939741" cy="1282017"/>
          </a:xfrm>
          <a:prstGeom prst="roundRect">
            <a:avLst>
              <a:gd name="adj" fmla="val 50000"/>
            </a:avLst>
          </a:prstGeom>
          <a:solidFill>
            <a:schemeClr val="tx2">
              <a:lumMod val="65000"/>
              <a:lumOff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Rounded Rectangle 32"/>
          <p:cNvSpPr/>
          <p:nvPr/>
        </p:nvSpPr>
        <p:spPr>
          <a:xfrm>
            <a:off x="2215084" y="1750749"/>
            <a:ext cx="1354667" cy="746445"/>
          </a:xfrm>
          <a:prstGeom prst="roundRect">
            <a:avLst>
              <a:gd name="adj" fmla="val 50000"/>
            </a:avLst>
          </a:prstGeom>
          <a:solidFill>
            <a:schemeClr val="tx2">
              <a:lumMod val="65000"/>
              <a:lumOff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ounded Rectangle 31"/>
          <p:cNvSpPr/>
          <p:nvPr/>
        </p:nvSpPr>
        <p:spPr>
          <a:xfrm>
            <a:off x="1071571" y="3717913"/>
            <a:ext cx="1354667" cy="746445"/>
          </a:xfrm>
          <a:prstGeom prst="roundRect">
            <a:avLst>
              <a:gd name="adj" fmla="val 50000"/>
            </a:avLst>
          </a:prstGeom>
          <a:solidFill>
            <a:schemeClr val="tx2">
              <a:lumMod val="65000"/>
              <a:lumOff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Rounded Rectangle 2"/>
          <p:cNvSpPr/>
          <p:nvPr/>
        </p:nvSpPr>
        <p:spPr>
          <a:xfrm>
            <a:off x="1271692" y="2662247"/>
            <a:ext cx="1354667" cy="746445"/>
          </a:xfrm>
          <a:prstGeom prst="roundRect">
            <a:avLst>
              <a:gd name="adj" fmla="val 50000"/>
            </a:avLst>
          </a:prstGeom>
          <a:solidFill>
            <a:schemeClr val="tx2">
              <a:lumMod val="65000"/>
              <a:lumOff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0" name="Shape 420"/>
          <p:cNvSpPr txBox="1">
            <a:spLocks noGrp="1"/>
          </p:cNvSpPr>
          <p:nvPr>
            <p:ph type="title"/>
          </p:nvPr>
        </p:nvSpPr>
        <p:spPr/>
        <p:txBody>
          <a:bodyPr anchor="ctr"/>
          <a:lstStyle/>
          <a:p>
            <a:pPr lvl="0" algn="l"/>
            <a:r>
              <a:rPr lang="en-US" sz="2800" dirty="0" smtClean="0">
                <a:solidFill>
                  <a:srgbClr val="2C95DD"/>
                </a:solidFill>
              </a:rPr>
              <a:t>A platform for keeping promises</a:t>
            </a:r>
            <a:endParaRPr lang="en-US" sz="2800" dirty="0">
              <a:solidFill>
                <a:srgbClr val="2C95DD"/>
              </a:solidFill>
            </a:endParaRPr>
          </a:p>
        </p:txBody>
      </p:sp>
      <p:sp>
        <p:nvSpPr>
          <p:cNvPr id="54" name="Shape 425"/>
          <p:cNvSpPr/>
          <p:nvPr/>
        </p:nvSpPr>
        <p:spPr>
          <a:xfrm rot="10800000">
            <a:off x="2298771" y="3899026"/>
            <a:ext cx="1513912" cy="391349"/>
          </a:xfrm>
          <a:prstGeom prst="leftArrow">
            <a:avLst>
              <a:gd name="adj1" fmla="val 60000"/>
              <a:gd name="adj2" fmla="val 50000"/>
            </a:avLst>
          </a:prstGeom>
          <a:solidFill>
            <a:srgbClr val="2D8B83"/>
          </a:solidFill>
          <a:ln>
            <a:noFill/>
          </a:ln>
        </p:spPr>
        <p:txBody>
          <a:bodyPr lIns="91425" tIns="91425" rIns="91425" bIns="91425" anchor="ctr" anchorCtr="0">
            <a:noAutofit/>
          </a:bodyPr>
          <a:lstStyle/>
          <a:p>
            <a:pPr>
              <a:spcBef>
                <a:spcPts val="0"/>
              </a:spcBef>
              <a:buNone/>
            </a:pPr>
            <a:endParaRPr/>
          </a:p>
        </p:txBody>
      </p:sp>
      <p:sp>
        <p:nvSpPr>
          <p:cNvPr id="55" name="Shape 426"/>
          <p:cNvSpPr/>
          <p:nvPr/>
        </p:nvSpPr>
        <p:spPr>
          <a:xfrm>
            <a:off x="1818166" y="3710217"/>
            <a:ext cx="961209" cy="768966"/>
          </a:xfrm>
          <a:prstGeom prst="roundRect">
            <a:avLst>
              <a:gd name="adj" fmla="val 10000"/>
            </a:avLst>
          </a:prstGeom>
          <a:solidFill>
            <a:srgbClr val="1D5852"/>
          </a:solidFill>
          <a:ln w="25400" cap="flat" cmpd="sng">
            <a:solidFill>
              <a:schemeClr val="lt1"/>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56" name="Shape 427"/>
          <p:cNvSpPr txBox="1"/>
          <p:nvPr/>
        </p:nvSpPr>
        <p:spPr>
          <a:xfrm>
            <a:off x="1840688" y="3734158"/>
            <a:ext cx="916164" cy="723922"/>
          </a:xfrm>
          <a:prstGeom prst="rect">
            <a:avLst/>
          </a:prstGeom>
          <a:noFill/>
          <a:ln>
            <a:noFill/>
          </a:ln>
        </p:spPr>
        <p:txBody>
          <a:bodyPr lIns="20950" tIns="20950" rIns="20950" bIns="20950" anchor="ctr" anchorCtr="0">
            <a:noAutofit/>
          </a:bodyPr>
          <a:lstStyle/>
          <a:p>
            <a:pPr marL="0" marR="0" lvl="0" indent="0" algn="ctr" rtl="0">
              <a:lnSpc>
                <a:spcPct val="90000"/>
              </a:lnSpc>
              <a:spcBef>
                <a:spcPts val="0"/>
              </a:spcBef>
              <a:spcAft>
                <a:spcPts val="385"/>
              </a:spcAft>
              <a:buSzPct val="25000"/>
              <a:buNone/>
            </a:pPr>
            <a:r>
              <a:rPr lang="en-US" sz="1100" b="0" i="0" u="none" strike="noStrike" cap="none" baseline="0" dirty="0">
                <a:solidFill>
                  <a:schemeClr val="lt1"/>
                </a:solidFill>
                <a:latin typeface="Arial"/>
                <a:ea typeface="Arial"/>
                <a:cs typeface="Arial"/>
                <a:sym typeface="Arial"/>
              </a:rPr>
              <a:t>Health management</a:t>
            </a:r>
          </a:p>
        </p:txBody>
      </p:sp>
      <p:sp>
        <p:nvSpPr>
          <p:cNvPr id="57" name="Shape 428"/>
          <p:cNvSpPr/>
          <p:nvPr/>
        </p:nvSpPr>
        <p:spPr>
          <a:xfrm rot="12600000">
            <a:off x="2503972" y="3133202"/>
            <a:ext cx="1513912" cy="391349"/>
          </a:xfrm>
          <a:prstGeom prst="leftArrow">
            <a:avLst>
              <a:gd name="adj1" fmla="val 60000"/>
              <a:gd name="adj2" fmla="val 50000"/>
            </a:avLst>
          </a:prstGeom>
          <a:solidFill>
            <a:srgbClr val="3A988F"/>
          </a:solidFill>
          <a:ln>
            <a:noFill/>
          </a:ln>
        </p:spPr>
        <p:txBody>
          <a:bodyPr lIns="91425" tIns="91425" rIns="91425" bIns="91425" anchor="ctr" anchorCtr="0">
            <a:noAutofit/>
          </a:bodyPr>
          <a:lstStyle/>
          <a:p>
            <a:pPr>
              <a:spcBef>
                <a:spcPts val="0"/>
              </a:spcBef>
              <a:buNone/>
            </a:pPr>
            <a:endParaRPr/>
          </a:p>
        </p:txBody>
      </p:sp>
      <p:sp>
        <p:nvSpPr>
          <p:cNvPr id="58" name="Shape 429"/>
          <p:cNvSpPr/>
          <p:nvPr/>
        </p:nvSpPr>
        <p:spPr>
          <a:xfrm>
            <a:off x="2102257" y="2654550"/>
            <a:ext cx="961209" cy="768966"/>
          </a:xfrm>
          <a:prstGeom prst="roundRect">
            <a:avLst>
              <a:gd name="adj" fmla="val 10000"/>
            </a:avLst>
          </a:prstGeom>
          <a:solidFill>
            <a:srgbClr val="287972"/>
          </a:solidFill>
          <a:ln w="28575" cmpd="sng">
            <a:solidFill>
              <a:schemeClr val="bg1"/>
            </a:solidFill>
          </a:ln>
        </p:spPr>
        <p:txBody>
          <a:bodyPr lIns="20950" tIns="20950" rIns="20950" bIns="20950" anchor="ctr" anchorCtr="0">
            <a:noAutofit/>
          </a:bodyPr>
          <a:lstStyle/>
          <a:p>
            <a:pPr algn="ctr">
              <a:lnSpc>
                <a:spcPct val="90000"/>
              </a:lnSpc>
              <a:spcAft>
                <a:spcPts val="385"/>
              </a:spcAft>
              <a:buSzPct val="25000"/>
            </a:pPr>
            <a:endParaRPr sz="1100">
              <a:solidFill>
                <a:schemeClr val="lt1"/>
              </a:solidFill>
            </a:endParaRPr>
          </a:p>
        </p:txBody>
      </p:sp>
      <p:sp>
        <p:nvSpPr>
          <p:cNvPr id="59" name="Shape 430"/>
          <p:cNvSpPr txBox="1"/>
          <p:nvPr/>
        </p:nvSpPr>
        <p:spPr>
          <a:xfrm>
            <a:off x="2124779" y="2662247"/>
            <a:ext cx="916164" cy="723922"/>
          </a:xfrm>
          <a:prstGeom prst="rect">
            <a:avLst/>
          </a:prstGeom>
          <a:noFill/>
          <a:ln>
            <a:noFill/>
          </a:ln>
        </p:spPr>
        <p:txBody>
          <a:bodyPr lIns="20950" tIns="20950" rIns="20950" bIns="20950" anchor="ctr" anchorCtr="0">
            <a:noAutofit/>
          </a:bodyPr>
          <a:lstStyle/>
          <a:p>
            <a:pPr marL="0" marR="0" lvl="0" indent="0" algn="ctr" rtl="0">
              <a:lnSpc>
                <a:spcPct val="90000"/>
              </a:lnSpc>
              <a:spcBef>
                <a:spcPts val="0"/>
              </a:spcBef>
              <a:spcAft>
                <a:spcPts val="385"/>
              </a:spcAft>
              <a:buSzPct val="25000"/>
              <a:buNone/>
            </a:pPr>
            <a:r>
              <a:rPr lang="en-US" sz="1100" b="0" i="0" u="none" strike="noStrike" cap="none" baseline="0" dirty="0" smtClean="0">
                <a:solidFill>
                  <a:schemeClr val="lt1"/>
                </a:solidFill>
                <a:latin typeface="Arial"/>
                <a:ea typeface="Arial"/>
                <a:cs typeface="Arial"/>
                <a:sym typeface="Arial"/>
              </a:rPr>
              <a:t>Metrics</a:t>
            </a:r>
            <a:endParaRPr lang="en-US" sz="1100" b="0" i="0" u="none" strike="noStrike" cap="none" baseline="0" dirty="0">
              <a:solidFill>
                <a:schemeClr val="lt1"/>
              </a:solidFill>
              <a:latin typeface="Arial"/>
              <a:ea typeface="Arial"/>
              <a:cs typeface="Arial"/>
              <a:sym typeface="Arial"/>
            </a:endParaRPr>
          </a:p>
        </p:txBody>
      </p:sp>
      <p:sp>
        <p:nvSpPr>
          <p:cNvPr id="60" name="Shape 431"/>
          <p:cNvSpPr/>
          <p:nvPr/>
        </p:nvSpPr>
        <p:spPr>
          <a:xfrm rot="14400000">
            <a:off x="3064594" y="2572581"/>
            <a:ext cx="1513912" cy="391349"/>
          </a:xfrm>
          <a:prstGeom prst="leftArrow">
            <a:avLst>
              <a:gd name="adj1" fmla="val 60000"/>
              <a:gd name="adj2" fmla="val 50000"/>
            </a:avLst>
          </a:prstGeom>
          <a:solidFill>
            <a:srgbClr val="46A69B"/>
          </a:solidFill>
          <a:ln>
            <a:noFill/>
          </a:ln>
        </p:spPr>
        <p:txBody>
          <a:bodyPr lIns="91425" tIns="91425" rIns="91425" bIns="91425" anchor="ctr" anchorCtr="0">
            <a:noAutofit/>
          </a:bodyPr>
          <a:lstStyle/>
          <a:p>
            <a:pPr>
              <a:spcBef>
                <a:spcPts val="0"/>
              </a:spcBef>
              <a:buNone/>
            </a:pPr>
            <a:endParaRPr/>
          </a:p>
        </p:txBody>
      </p:sp>
      <p:sp>
        <p:nvSpPr>
          <p:cNvPr id="61" name="Shape 432"/>
          <p:cNvSpPr/>
          <p:nvPr/>
        </p:nvSpPr>
        <p:spPr>
          <a:xfrm>
            <a:off x="2962467" y="1728228"/>
            <a:ext cx="961209" cy="768966"/>
          </a:xfrm>
          <a:prstGeom prst="roundRect">
            <a:avLst>
              <a:gd name="adj" fmla="val 10000"/>
            </a:avLst>
          </a:prstGeom>
          <a:solidFill>
            <a:srgbClr val="2C877F"/>
          </a:solidFill>
          <a:ln w="25400" cap="flat" cmpd="sng">
            <a:solidFill>
              <a:schemeClr val="lt1"/>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62" name="Shape 433"/>
          <p:cNvSpPr txBox="1"/>
          <p:nvPr/>
        </p:nvSpPr>
        <p:spPr>
          <a:xfrm>
            <a:off x="2984989" y="1801068"/>
            <a:ext cx="916164" cy="723922"/>
          </a:xfrm>
          <a:prstGeom prst="rect">
            <a:avLst/>
          </a:prstGeom>
          <a:noFill/>
          <a:ln>
            <a:noFill/>
          </a:ln>
        </p:spPr>
        <p:txBody>
          <a:bodyPr lIns="20950" tIns="20950" rIns="20950" bIns="20950" anchor="ctr" anchorCtr="0">
            <a:noAutofit/>
          </a:bodyPr>
          <a:lstStyle/>
          <a:p>
            <a:pPr marL="0" marR="0" lvl="0" indent="0" algn="ctr" rtl="0">
              <a:lnSpc>
                <a:spcPct val="90000"/>
              </a:lnSpc>
              <a:spcBef>
                <a:spcPts val="0"/>
              </a:spcBef>
              <a:spcAft>
                <a:spcPts val="385"/>
              </a:spcAft>
              <a:buSzPct val="25000"/>
              <a:buNone/>
            </a:pPr>
            <a:r>
              <a:rPr lang="en-US" sz="1100" b="0" i="0" u="none" strike="noStrike" cap="none" baseline="0" dirty="0">
                <a:solidFill>
                  <a:schemeClr val="lt1"/>
                </a:solidFill>
                <a:latin typeface="Arial"/>
                <a:ea typeface="Arial"/>
                <a:cs typeface="Arial"/>
                <a:sym typeface="Arial"/>
              </a:rPr>
              <a:t>Log aggregation</a:t>
            </a:r>
          </a:p>
        </p:txBody>
      </p:sp>
      <p:sp>
        <p:nvSpPr>
          <p:cNvPr id="63" name="Shape 434"/>
          <p:cNvSpPr/>
          <p:nvPr/>
        </p:nvSpPr>
        <p:spPr>
          <a:xfrm rot="16200000">
            <a:off x="3830418" y="2367378"/>
            <a:ext cx="1513912" cy="391349"/>
          </a:xfrm>
          <a:prstGeom prst="leftArrow">
            <a:avLst>
              <a:gd name="adj1" fmla="val 60000"/>
              <a:gd name="adj2" fmla="val 50000"/>
            </a:avLst>
          </a:prstGeom>
          <a:solidFill>
            <a:srgbClr val="57AEA5"/>
          </a:solidFill>
          <a:ln>
            <a:noFill/>
          </a:ln>
        </p:spPr>
        <p:txBody>
          <a:bodyPr lIns="91425" tIns="91425" rIns="91425" bIns="91425" anchor="ctr" anchorCtr="0">
            <a:noAutofit/>
          </a:bodyPr>
          <a:lstStyle/>
          <a:p>
            <a:pPr>
              <a:spcBef>
                <a:spcPts val="0"/>
              </a:spcBef>
              <a:buNone/>
            </a:pPr>
            <a:endParaRPr/>
          </a:p>
        </p:txBody>
      </p:sp>
      <p:sp>
        <p:nvSpPr>
          <p:cNvPr id="64" name="Shape 435"/>
          <p:cNvSpPr/>
          <p:nvPr/>
        </p:nvSpPr>
        <p:spPr>
          <a:xfrm>
            <a:off x="4106769" y="1567286"/>
            <a:ext cx="961209" cy="768966"/>
          </a:xfrm>
          <a:prstGeom prst="roundRect">
            <a:avLst>
              <a:gd name="adj" fmla="val 10000"/>
            </a:avLst>
          </a:prstGeom>
          <a:solidFill>
            <a:srgbClr val="359C93"/>
          </a:solidFill>
          <a:ln w="25400" cap="flat" cmpd="sng">
            <a:solidFill>
              <a:schemeClr val="lt1"/>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65" name="Shape 436"/>
          <p:cNvSpPr txBox="1"/>
          <p:nvPr/>
        </p:nvSpPr>
        <p:spPr>
          <a:xfrm>
            <a:off x="4142120" y="1567286"/>
            <a:ext cx="916164" cy="723922"/>
          </a:xfrm>
          <a:prstGeom prst="rect">
            <a:avLst/>
          </a:prstGeom>
          <a:noFill/>
          <a:ln>
            <a:noFill/>
          </a:ln>
        </p:spPr>
        <p:txBody>
          <a:bodyPr lIns="20950" tIns="20950" rIns="20950" bIns="20950" anchor="ctr" anchorCtr="0">
            <a:noAutofit/>
          </a:bodyPr>
          <a:lstStyle/>
          <a:p>
            <a:pPr marL="0" marR="0" lvl="0" indent="0" algn="ctr" rtl="0">
              <a:lnSpc>
                <a:spcPct val="90000"/>
              </a:lnSpc>
              <a:spcBef>
                <a:spcPts val="0"/>
              </a:spcBef>
              <a:spcAft>
                <a:spcPts val="385"/>
              </a:spcAft>
              <a:buSzPct val="25000"/>
              <a:buNone/>
            </a:pPr>
            <a:r>
              <a:rPr lang="en-US" sz="1100" b="0" i="0" u="none" strike="noStrike" cap="none" baseline="0" dirty="0">
                <a:solidFill>
                  <a:schemeClr val="lt1"/>
                </a:solidFill>
                <a:latin typeface="Arial"/>
                <a:ea typeface="Arial"/>
                <a:cs typeface="Arial"/>
                <a:sym typeface="Arial"/>
              </a:rPr>
              <a:t>Roles and Policy</a:t>
            </a:r>
          </a:p>
        </p:txBody>
      </p:sp>
      <p:sp>
        <p:nvSpPr>
          <p:cNvPr id="66" name="Shape 437"/>
          <p:cNvSpPr/>
          <p:nvPr/>
        </p:nvSpPr>
        <p:spPr>
          <a:xfrm rot="18000000">
            <a:off x="4596241" y="2572580"/>
            <a:ext cx="1513912" cy="391349"/>
          </a:xfrm>
          <a:prstGeom prst="leftArrow">
            <a:avLst>
              <a:gd name="adj1" fmla="val 60000"/>
              <a:gd name="adj2" fmla="val 50000"/>
            </a:avLst>
          </a:prstGeom>
          <a:solidFill>
            <a:srgbClr val="6DB2A9"/>
          </a:solidFill>
          <a:ln>
            <a:noFill/>
          </a:ln>
        </p:spPr>
        <p:txBody>
          <a:bodyPr lIns="91425" tIns="91425" rIns="91425" bIns="91425" anchor="ctr" anchorCtr="0">
            <a:noAutofit/>
          </a:bodyPr>
          <a:lstStyle/>
          <a:p>
            <a:pPr>
              <a:spcBef>
                <a:spcPts val="0"/>
              </a:spcBef>
              <a:buNone/>
            </a:pPr>
            <a:endParaRPr/>
          </a:p>
        </p:txBody>
      </p:sp>
      <p:sp>
        <p:nvSpPr>
          <p:cNvPr id="67" name="Shape 438"/>
          <p:cNvSpPr/>
          <p:nvPr/>
        </p:nvSpPr>
        <p:spPr>
          <a:xfrm>
            <a:off x="5251071" y="1728228"/>
            <a:ext cx="961209" cy="768966"/>
          </a:xfrm>
          <a:prstGeom prst="roundRect">
            <a:avLst>
              <a:gd name="adj" fmla="val 10000"/>
            </a:avLst>
          </a:prstGeom>
          <a:solidFill>
            <a:srgbClr val="2C877F"/>
          </a:solidFill>
          <a:ln w="25400" cap="flat" cmpd="sng">
            <a:solidFill>
              <a:schemeClr val="lt1"/>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68" name="Shape 439"/>
          <p:cNvSpPr txBox="1"/>
          <p:nvPr/>
        </p:nvSpPr>
        <p:spPr>
          <a:xfrm>
            <a:off x="5273594" y="1769108"/>
            <a:ext cx="916164" cy="723922"/>
          </a:xfrm>
          <a:prstGeom prst="rect">
            <a:avLst/>
          </a:prstGeom>
          <a:noFill/>
          <a:ln>
            <a:noFill/>
          </a:ln>
        </p:spPr>
        <p:txBody>
          <a:bodyPr lIns="20950" tIns="20950" rIns="20950" bIns="20950" anchor="ctr" anchorCtr="0">
            <a:noAutofit/>
          </a:bodyPr>
          <a:lstStyle/>
          <a:p>
            <a:pPr marL="0" marR="0" lvl="0" indent="0" algn="ctr" rtl="0">
              <a:lnSpc>
                <a:spcPct val="90000"/>
              </a:lnSpc>
              <a:spcBef>
                <a:spcPts val="0"/>
              </a:spcBef>
              <a:spcAft>
                <a:spcPts val="385"/>
              </a:spcAft>
              <a:buSzPct val="25000"/>
              <a:buNone/>
            </a:pPr>
            <a:r>
              <a:rPr lang="en-US" sz="1100" b="0" i="0" u="none" strike="noStrike" cap="none" baseline="0" dirty="0">
                <a:solidFill>
                  <a:schemeClr val="lt1"/>
                </a:solidFill>
                <a:latin typeface="Arial"/>
                <a:ea typeface="Arial"/>
                <a:cs typeface="Arial"/>
                <a:sym typeface="Arial"/>
              </a:rPr>
              <a:t>Security and Isolation</a:t>
            </a:r>
          </a:p>
        </p:txBody>
      </p:sp>
      <p:sp>
        <p:nvSpPr>
          <p:cNvPr id="69" name="Shape 440"/>
          <p:cNvSpPr/>
          <p:nvPr/>
        </p:nvSpPr>
        <p:spPr>
          <a:xfrm rot="19800000">
            <a:off x="5156861" y="3133202"/>
            <a:ext cx="1513912" cy="391349"/>
          </a:xfrm>
          <a:prstGeom prst="leftArrow">
            <a:avLst>
              <a:gd name="adj1" fmla="val 60000"/>
              <a:gd name="adj2" fmla="val 50000"/>
            </a:avLst>
          </a:prstGeom>
          <a:solidFill>
            <a:srgbClr val="83B5B0"/>
          </a:solidFill>
          <a:ln>
            <a:noFill/>
          </a:ln>
        </p:spPr>
        <p:txBody>
          <a:bodyPr lIns="91425" tIns="91425" rIns="91425" bIns="91425" anchor="ctr" anchorCtr="0">
            <a:noAutofit/>
          </a:bodyPr>
          <a:lstStyle/>
          <a:p>
            <a:pPr>
              <a:spcBef>
                <a:spcPts val="0"/>
              </a:spcBef>
              <a:buNone/>
            </a:pPr>
            <a:endParaRPr/>
          </a:p>
        </p:txBody>
      </p:sp>
      <p:sp>
        <p:nvSpPr>
          <p:cNvPr id="70" name="Shape 441"/>
          <p:cNvSpPr/>
          <p:nvPr/>
        </p:nvSpPr>
        <p:spPr>
          <a:xfrm>
            <a:off x="6088759" y="2565914"/>
            <a:ext cx="961209" cy="768966"/>
          </a:xfrm>
          <a:prstGeom prst="roundRect">
            <a:avLst>
              <a:gd name="adj" fmla="val 10000"/>
            </a:avLst>
          </a:prstGeom>
          <a:solidFill>
            <a:srgbClr val="287972"/>
          </a:solidFill>
          <a:ln w="25400" cap="flat" cmpd="sng">
            <a:solidFill>
              <a:schemeClr val="lt1"/>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71" name="Shape 442"/>
          <p:cNvSpPr txBox="1"/>
          <p:nvPr/>
        </p:nvSpPr>
        <p:spPr>
          <a:xfrm>
            <a:off x="6114416" y="2588437"/>
            <a:ext cx="916164" cy="723922"/>
          </a:xfrm>
          <a:prstGeom prst="rect">
            <a:avLst/>
          </a:prstGeom>
          <a:noFill/>
          <a:ln>
            <a:noFill/>
          </a:ln>
        </p:spPr>
        <p:txBody>
          <a:bodyPr lIns="20950" tIns="20950" rIns="20950" bIns="20950" anchor="ctr" anchorCtr="0">
            <a:noAutofit/>
          </a:bodyPr>
          <a:lstStyle/>
          <a:p>
            <a:pPr marL="0" marR="0" lvl="0" indent="0" algn="ctr" rtl="0">
              <a:lnSpc>
                <a:spcPct val="90000"/>
              </a:lnSpc>
              <a:spcBef>
                <a:spcPts val="0"/>
              </a:spcBef>
              <a:spcAft>
                <a:spcPts val="385"/>
              </a:spcAft>
              <a:buSzPct val="25000"/>
              <a:buNone/>
            </a:pPr>
            <a:r>
              <a:rPr lang="en-US" sz="1100" b="0" i="0" u="none" strike="noStrike" cap="none" baseline="0" dirty="0">
                <a:solidFill>
                  <a:schemeClr val="lt1"/>
                </a:solidFill>
                <a:latin typeface="Arial"/>
                <a:ea typeface="Arial"/>
                <a:cs typeface="Arial"/>
                <a:sym typeface="Arial"/>
              </a:rPr>
              <a:t>Scaling</a:t>
            </a:r>
          </a:p>
        </p:txBody>
      </p:sp>
      <p:sp>
        <p:nvSpPr>
          <p:cNvPr id="72" name="Shape 443"/>
          <p:cNvSpPr/>
          <p:nvPr/>
        </p:nvSpPr>
        <p:spPr>
          <a:xfrm>
            <a:off x="5362064" y="3899026"/>
            <a:ext cx="1513912" cy="391349"/>
          </a:xfrm>
          <a:prstGeom prst="leftArrow">
            <a:avLst>
              <a:gd name="adj1" fmla="val 60000"/>
              <a:gd name="adj2" fmla="val 50000"/>
            </a:avLst>
          </a:prstGeom>
          <a:solidFill>
            <a:srgbClr val="97BBB7"/>
          </a:solidFill>
          <a:ln>
            <a:noFill/>
          </a:ln>
        </p:spPr>
        <p:txBody>
          <a:bodyPr lIns="91425" tIns="91425" rIns="91425" bIns="91425" anchor="ctr" anchorCtr="0">
            <a:noAutofit/>
          </a:bodyPr>
          <a:lstStyle/>
          <a:p>
            <a:pPr>
              <a:spcBef>
                <a:spcPts val="0"/>
              </a:spcBef>
              <a:buNone/>
            </a:pPr>
            <a:endParaRPr/>
          </a:p>
        </p:txBody>
      </p:sp>
      <p:sp>
        <p:nvSpPr>
          <p:cNvPr id="73" name="Shape 444"/>
          <p:cNvSpPr/>
          <p:nvPr/>
        </p:nvSpPr>
        <p:spPr>
          <a:xfrm>
            <a:off x="6395373" y="3710217"/>
            <a:ext cx="961209" cy="768966"/>
          </a:xfrm>
          <a:prstGeom prst="roundRect">
            <a:avLst>
              <a:gd name="adj" fmla="val 10000"/>
            </a:avLst>
          </a:prstGeom>
          <a:solidFill>
            <a:srgbClr val="22645E"/>
          </a:solidFill>
          <a:ln w="25400" cap="flat" cmpd="sng">
            <a:solidFill>
              <a:schemeClr val="lt1"/>
            </a:solidFill>
            <a:prstDash val="solid"/>
            <a:round/>
            <a:headEnd type="none" w="med" len="med"/>
            <a:tailEnd type="none" w="med" len="med"/>
          </a:ln>
        </p:spPr>
        <p:txBody>
          <a:bodyPr lIns="91425" tIns="91425" rIns="91425" bIns="91425" anchor="ctr" anchorCtr="0">
            <a:noAutofit/>
          </a:bodyPr>
          <a:lstStyle/>
          <a:p>
            <a:pPr>
              <a:spcBef>
                <a:spcPts val="0"/>
              </a:spcBef>
              <a:buNone/>
            </a:pPr>
            <a:endParaRPr>
              <a:solidFill>
                <a:srgbClr val="1D5852"/>
              </a:solidFill>
            </a:endParaRPr>
          </a:p>
        </p:txBody>
      </p:sp>
      <p:sp>
        <p:nvSpPr>
          <p:cNvPr id="74" name="Shape 445"/>
          <p:cNvSpPr txBox="1"/>
          <p:nvPr/>
        </p:nvSpPr>
        <p:spPr>
          <a:xfrm>
            <a:off x="6417894" y="3740937"/>
            <a:ext cx="916164" cy="723922"/>
          </a:xfrm>
          <a:prstGeom prst="rect">
            <a:avLst/>
          </a:prstGeom>
          <a:noFill/>
          <a:ln>
            <a:noFill/>
          </a:ln>
        </p:spPr>
        <p:txBody>
          <a:bodyPr lIns="20950" tIns="20950" rIns="20950" bIns="20950" anchor="ctr" anchorCtr="0">
            <a:noAutofit/>
          </a:bodyPr>
          <a:lstStyle/>
          <a:p>
            <a:pPr marL="0" marR="0" lvl="0" indent="0" algn="ctr" rtl="0">
              <a:lnSpc>
                <a:spcPct val="90000"/>
              </a:lnSpc>
              <a:spcBef>
                <a:spcPts val="0"/>
              </a:spcBef>
              <a:spcAft>
                <a:spcPts val="385"/>
              </a:spcAft>
              <a:buSzPct val="25000"/>
              <a:buNone/>
            </a:pPr>
            <a:r>
              <a:rPr lang="en-US" sz="1100" b="0" i="0" u="none" strike="noStrike" cap="none" baseline="0" dirty="0">
                <a:solidFill>
                  <a:schemeClr val="lt1"/>
                </a:solidFill>
                <a:latin typeface="Arial"/>
                <a:ea typeface="Arial"/>
                <a:cs typeface="Arial"/>
                <a:sym typeface="Arial"/>
              </a:rPr>
              <a:t>Blue green deployment</a:t>
            </a:r>
          </a:p>
        </p:txBody>
      </p:sp>
      <p:pic>
        <p:nvPicPr>
          <p:cNvPr id="2" name="Picture 1" descr="AP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18391" y="2729017"/>
            <a:ext cx="613560" cy="613560"/>
          </a:xfrm>
          <a:prstGeom prst="rect">
            <a:avLst/>
          </a:prstGeom>
        </p:spPr>
      </p:pic>
      <p:pic>
        <p:nvPicPr>
          <p:cNvPr id="4" name="Picture 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5679" y="1815245"/>
            <a:ext cx="620780" cy="620780"/>
          </a:xfrm>
          <a:prstGeom prst="rect">
            <a:avLst/>
          </a:prstGeom>
        </p:spPr>
      </p:pic>
      <p:pic>
        <p:nvPicPr>
          <p:cNvPr id="37" name="Picture 3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253751" y="855251"/>
            <a:ext cx="620780" cy="620780"/>
          </a:xfrm>
          <a:prstGeom prst="rect">
            <a:avLst/>
          </a:prstGeom>
        </p:spPr>
      </p:pic>
      <p:pic>
        <p:nvPicPr>
          <p:cNvPr id="41" name="Picture 4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18270" y="3786618"/>
            <a:ext cx="613560" cy="613560"/>
          </a:xfrm>
          <a:prstGeom prst="rect">
            <a:avLst/>
          </a:prstGeom>
        </p:spPr>
      </p:pic>
      <p:sp>
        <p:nvSpPr>
          <p:cNvPr id="46" name="Slide Number Placeholder 3"/>
          <p:cNvSpPr txBox="1">
            <a:spLocks/>
          </p:cNvSpPr>
          <p:nvPr/>
        </p:nvSpPr>
        <p:spPr>
          <a:xfrm>
            <a:off x="0" y="4903788"/>
            <a:ext cx="342900" cy="128587"/>
          </a:xfrm>
          <a:prstGeom prst="rect">
            <a:avLst/>
          </a:prstGeom>
        </p:spPr>
        <p:txBody>
          <a:bodyPr vert="horz" lIns="91440" tIns="45720" rIns="91440" bIns="45720" rtlCol="0" anchor="ctr"/>
          <a:lstStyle>
            <a:defPPr>
              <a:defRPr lang="en-US"/>
            </a:defPPr>
            <a:lvl1pPr marL="0" algn="ctr" defTabSz="457200" rtl="0" eaLnBrk="1" latinLnBrk="0" hangingPunct="1">
              <a:defRPr sz="900" kern="1200">
                <a:solidFill>
                  <a:schemeClr val="bg1">
                    <a:lumMod val="50000"/>
                  </a:schemeClr>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5698A34F-157D-4FC3-B6AE-341A8B909DED}" type="slidenum">
              <a:rPr lang="en-US" smtClean="0"/>
              <a:pPr/>
              <a:t>7</a:t>
            </a:fld>
            <a:endParaRPr lang="en-US" dirty="0"/>
          </a:p>
        </p:txBody>
      </p:sp>
      <p:pic>
        <p:nvPicPr>
          <p:cNvPr id="47" name="Picture 46"/>
          <p:cNvPicPr>
            <a:picLocks noChangeAspect="1"/>
          </p:cNvPicPr>
          <p:nvPr/>
        </p:nvPicPr>
        <p:blipFill rotWithShape="1">
          <a:blip r:embed="rId10">
            <a:extLst>
              <a:ext uri="{28A0092B-C50C-407E-A947-70E740481C1C}">
                <a14:useLocalDpi xmlns:a14="http://schemas.microsoft.com/office/drawing/2010/main" val="0"/>
              </a:ext>
            </a:extLst>
          </a:blip>
          <a:srcRect t="1" r="1901" b="-2863"/>
          <a:stretch/>
        </p:blipFill>
        <p:spPr>
          <a:xfrm>
            <a:off x="3814453" y="3339128"/>
            <a:ext cx="1575321" cy="1412921"/>
          </a:xfrm>
          <a:prstGeom prst="rect">
            <a:avLst/>
          </a:prstGeom>
        </p:spPr>
      </p:pic>
    </p:spTree>
    <p:extLst>
      <p:ext uri="{BB962C8B-B14F-4D97-AF65-F5344CB8AC3E}">
        <p14:creationId xmlns:p14="http://schemas.microsoft.com/office/powerpoint/2010/main" val="11115860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80"/>
        <p:cNvGrpSpPr/>
        <p:nvPr/>
      </p:nvGrpSpPr>
      <p:grpSpPr>
        <a:xfrm>
          <a:off x="0" y="0"/>
          <a:ext cx="0" cy="0"/>
          <a:chOff x="0" y="0"/>
          <a:chExt cx="0" cy="0"/>
        </a:xfrm>
      </p:grpSpPr>
      <p:sp>
        <p:nvSpPr>
          <p:cNvPr id="781" name="Shape 781"/>
          <p:cNvSpPr txBox="1">
            <a:spLocks noGrp="1"/>
          </p:cNvSpPr>
          <p:nvPr>
            <p:ph type="body" idx="1"/>
          </p:nvPr>
        </p:nvSpPr>
        <p:spPr>
          <a:xfrm>
            <a:off x="756707" y="922337"/>
            <a:ext cx="7403100" cy="3383100"/>
          </a:xfrm>
          <a:prstGeom prst="rect">
            <a:avLst/>
          </a:prstGeom>
          <a:noFill/>
          <a:ln>
            <a:noFill/>
          </a:ln>
        </p:spPr>
        <p:txBody>
          <a:bodyPr wrap="square" lIns="91425" tIns="91425" rIns="91425" bIns="91425" anchor="t" anchorCtr="0">
            <a:noAutofit/>
          </a:bodyPr>
          <a:lstStyle/>
          <a:p>
            <a:pPr marL="139700" marR="0" lvl="0" indent="0" algn="ctr" rtl="0">
              <a:lnSpc>
                <a:spcPct val="115000"/>
              </a:lnSpc>
              <a:spcBef>
                <a:spcPts val="0"/>
              </a:spcBef>
              <a:spcAft>
                <a:spcPts val="0"/>
              </a:spcAft>
              <a:buClr>
                <a:srgbClr val="2C95DD"/>
              </a:buClr>
              <a:buFont typeface="Noto Sans Symbols"/>
              <a:buNone/>
            </a:pPr>
            <a:r>
              <a:rPr lang="en-US" sz="6600" b="1" i="0" u="none" strike="noStrike" cap="none">
                <a:solidFill>
                  <a:schemeClr val="dk2"/>
                </a:solidFill>
                <a:latin typeface="Arial"/>
                <a:ea typeface="Arial"/>
                <a:cs typeface="Arial"/>
                <a:sym typeface="Arial"/>
              </a:rPr>
              <a:t>PCF</a:t>
            </a:r>
          </a:p>
          <a:p>
            <a:pPr marL="139700" marR="0" lvl="0" indent="0" algn="ctr" rtl="0">
              <a:lnSpc>
                <a:spcPct val="115000"/>
              </a:lnSpc>
              <a:spcBef>
                <a:spcPts val="0"/>
              </a:spcBef>
              <a:spcAft>
                <a:spcPts val="0"/>
              </a:spcAft>
              <a:buClr>
                <a:srgbClr val="2C95DD"/>
              </a:buClr>
              <a:buFont typeface="Noto Sans Symbols"/>
              <a:buNone/>
            </a:pPr>
            <a:r>
              <a:rPr lang="en-US" sz="6600" b="1" i="0" u="none" strike="noStrike" cap="none">
                <a:solidFill>
                  <a:schemeClr val="dk2"/>
                </a:solidFill>
                <a:latin typeface="Arial"/>
                <a:ea typeface="Arial"/>
                <a:cs typeface="Arial"/>
                <a:sym typeface="Arial"/>
              </a:rPr>
              <a:t>Architecture</a:t>
            </a:r>
          </a:p>
        </p:txBody>
      </p:sp>
    </p:spTree>
    <p:extLst>
      <p:ext uri="{BB962C8B-B14F-4D97-AF65-F5344CB8AC3E}">
        <p14:creationId xmlns:p14="http://schemas.microsoft.com/office/powerpoint/2010/main" val="1822660813"/>
      </p:ext>
    </p:extLst>
  </p:cSld>
  <p:clrMapOvr>
    <a:masterClrMapping/>
  </p:clrMapOvr>
  <p:transition spd="slow">
    <p:fade thruBlk="1"/>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sp>
        <p:nvSpPr>
          <p:cNvPr id="498" name="Shape 498"/>
          <p:cNvSpPr txBox="1">
            <a:spLocks noGrp="1"/>
          </p:cNvSpPr>
          <p:nvPr>
            <p:ph type="title"/>
          </p:nvPr>
        </p:nvSpPr>
        <p:spPr>
          <a:xfrm>
            <a:off x="366712" y="277382"/>
            <a:ext cx="8410574" cy="460373"/>
          </a:xfrm>
          <a:prstGeom prst="rect">
            <a:avLst/>
          </a:prstGeom>
          <a:noFill/>
          <a:ln>
            <a:noFill/>
          </a:ln>
        </p:spPr>
        <p:txBody>
          <a:bodyPr lIns="0" tIns="0" rIns="0" bIns="0" anchor="t" anchorCtr="0">
            <a:noAutofit/>
          </a:bodyPr>
          <a:lstStyle/>
          <a:p>
            <a:pPr marL="0" marR="0" lvl="0" indent="0" algn="l" rtl="0">
              <a:lnSpc>
                <a:spcPct val="90000"/>
              </a:lnSpc>
              <a:spcBef>
                <a:spcPts val="0"/>
              </a:spcBef>
              <a:spcAft>
                <a:spcPts val="0"/>
              </a:spcAft>
              <a:buClr>
                <a:srgbClr val="00685D"/>
              </a:buClr>
              <a:buSzPct val="25000"/>
              <a:buFont typeface="Arial"/>
              <a:buNone/>
            </a:pPr>
            <a:r>
              <a:rPr lang="en-US" sz="2800" b="0" dirty="0">
                <a:solidFill>
                  <a:srgbClr val="2C95DD"/>
                </a:solidFill>
              </a:rPr>
              <a:t>Elastic Runtime </a:t>
            </a:r>
            <a:r>
              <a:rPr lang="en-US" sz="2800" b="0" dirty="0" smtClean="0">
                <a:solidFill>
                  <a:srgbClr val="2C95DD"/>
                </a:solidFill>
              </a:rPr>
              <a:t>Architecture</a:t>
            </a:r>
            <a:endParaRPr lang="en-US" sz="2800" b="0" dirty="0">
              <a:solidFill>
                <a:srgbClr val="2C95DD"/>
              </a:solidFill>
            </a:endParaRPr>
          </a:p>
        </p:txBody>
      </p:sp>
      <p:sp>
        <p:nvSpPr>
          <p:cNvPr id="2" name="Text Placeholder 1"/>
          <p:cNvSpPr>
            <a:spLocks noGrp="1"/>
          </p:cNvSpPr>
          <p:nvPr>
            <p:ph type="body" idx="1"/>
          </p:nvPr>
        </p:nvSpPr>
        <p:spPr>
          <a:xfrm>
            <a:off x="4791676" y="1063883"/>
            <a:ext cx="4121933" cy="3382961"/>
          </a:xfrm>
        </p:spPr>
        <p:txBody>
          <a:bodyPr/>
          <a:lstStyle/>
          <a:p>
            <a:pPr marL="228600" indent="-228600"/>
            <a:r>
              <a:rPr lang="en-US" sz="1800" dirty="0">
                <a:solidFill>
                  <a:schemeClr val="bg1"/>
                </a:solidFill>
              </a:rPr>
              <a:t>A</a:t>
            </a:r>
            <a:r>
              <a:rPr lang="en-US" sz="1800" dirty="0" smtClean="0">
                <a:solidFill>
                  <a:schemeClr val="bg1"/>
                </a:solidFill>
              </a:rPr>
              <a:t>utomated </a:t>
            </a:r>
            <a:r>
              <a:rPr lang="en-US" sz="1800" dirty="0">
                <a:solidFill>
                  <a:schemeClr val="bg1"/>
                </a:solidFill>
              </a:rPr>
              <a:t>Platform-as-a-Service </a:t>
            </a:r>
          </a:p>
          <a:p>
            <a:pPr marL="228600" indent="-228600"/>
            <a:r>
              <a:rPr lang="en-US" sz="1800" dirty="0">
                <a:solidFill>
                  <a:schemeClr val="bg1"/>
                </a:solidFill>
              </a:rPr>
              <a:t>Scalable runtime environment, extensible to most modern frameworks and languages running on Linux</a:t>
            </a:r>
          </a:p>
          <a:p>
            <a:pPr marL="228600" indent="-228600"/>
            <a:r>
              <a:rPr lang="en-US" sz="1800" dirty="0">
                <a:solidFill>
                  <a:schemeClr val="bg1"/>
                </a:solidFill>
              </a:rPr>
              <a:t>Instant expansion or upgrade with no downtime</a:t>
            </a:r>
          </a:p>
          <a:p>
            <a:pPr marL="228600" indent="-228600"/>
            <a:r>
              <a:rPr lang="en-US" sz="1800" dirty="0">
                <a:solidFill>
                  <a:schemeClr val="bg1"/>
                </a:solidFill>
              </a:rPr>
              <a:t>Deploy, scale and manage applications with </a:t>
            </a:r>
            <a:r>
              <a:rPr lang="en-US" sz="1800" dirty="0" err="1">
                <a:solidFill>
                  <a:schemeClr val="bg1"/>
                </a:solidFill>
              </a:rPr>
              <a:t>bindable</a:t>
            </a:r>
            <a:r>
              <a:rPr lang="en-US" sz="1800" dirty="0">
                <a:solidFill>
                  <a:schemeClr val="bg1"/>
                </a:solidFill>
              </a:rPr>
              <a:t> services using simplified semantics and </a:t>
            </a:r>
            <a:r>
              <a:rPr lang="en-US" sz="1800" dirty="0" smtClean="0">
                <a:solidFill>
                  <a:schemeClr val="bg1"/>
                </a:solidFill>
              </a:rPr>
              <a:t>APIs</a:t>
            </a:r>
            <a:endParaRPr lang="en-US" sz="1800" dirty="0">
              <a:solidFill>
                <a:schemeClr val="bg1"/>
              </a:solidFill>
            </a:endParaRPr>
          </a:p>
        </p:txBody>
      </p:sp>
      <p:pic>
        <p:nvPicPr>
          <p:cNvPr id="4" name="Picture 3"/>
          <p:cNvPicPr>
            <a:picLocks noChangeAspect="1"/>
          </p:cNvPicPr>
          <p:nvPr/>
        </p:nvPicPr>
        <p:blipFill>
          <a:blip r:embed="rId3"/>
          <a:stretch>
            <a:fillRect/>
          </a:stretch>
        </p:blipFill>
        <p:spPr>
          <a:xfrm>
            <a:off x="469351" y="710070"/>
            <a:ext cx="3702748" cy="543523"/>
          </a:xfrm>
          <a:prstGeom prst="rect">
            <a:avLst/>
          </a:prstGeom>
        </p:spPr>
      </p:pic>
      <p:sp>
        <p:nvSpPr>
          <p:cNvPr id="512" name="Shape 512"/>
          <p:cNvSpPr/>
          <p:nvPr/>
        </p:nvSpPr>
        <p:spPr>
          <a:xfrm>
            <a:off x="375580" y="1248435"/>
            <a:ext cx="3884984" cy="2466323"/>
          </a:xfrm>
          <a:prstGeom prst="roundRect">
            <a:avLst>
              <a:gd name="adj" fmla="val 1618"/>
            </a:avLst>
          </a:prstGeom>
          <a:solidFill>
            <a:srgbClr val="4BACC6"/>
          </a:solidFill>
          <a:ln>
            <a:noFill/>
          </a:ln>
        </p:spPr>
        <p:txBody>
          <a:bodyPr lIns="91425" tIns="45700" rIns="91425" bIns="45700" anchor="b" anchorCtr="0">
            <a:noAutofit/>
          </a:bodyPr>
          <a:lstStyle/>
          <a:p>
            <a:pPr marL="0" marR="0" lvl="0" indent="0" algn="ctr" rtl="0">
              <a:lnSpc>
                <a:spcPct val="100000"/>
              </a:lnSpc>
              <a:spcBef>
                <a:spcPts val="0"/>
              </a:spcBef>
              <a:spcAft>
                <a:spcPts val="0"/>
              </a:spcAft>
              <a:buClr>
                <a:srgbClr val="FFFFFF"/>
              </a:buClr>
              <a:buSzPct val="25000"/>
              <a:buFont typeface="Arial"/>
              <a:buNone/>
            </a:pPr>
            <a:r>
              <a:rPr lang="en-US" sz="1200" b="1" i="0" u="none" strike="noStrike" cap="none" dirty="0">
                <a:solidFill>
                  <a:srgbClr val="1B7E73"/>
                </a:solidFill>
                <a:latin typeface="Arial"/>
                <a:ea typeface="Arial"/>
                <a:cs typeface="Arial"/>
                <a:sym typeface="Arial"/>
                <a:rtl val="0"/>
              </a:rPr>
              <a:t>Pivotal CF Elastic Runtime</a:t>
            </a:r>
          </a:p>
        </p:txBody>
      </p:sp>
      <p:sp>
        <p:nvSpPr>
          <p:cNvPr id="513" name="Shape 513"/>
          <p:cNvSpPr/>
          <p:nvPr/>
        </p:nvSpPr>
        <p:spPr>
          <a:xfrm>
            <a:off x="449815" y="1321300"/>
            <a:ext cx="2687452" cy="213867"/>
          </a:xfrm>
          <a:prstGeom prst="roundRect">
            <a:avLst>
              <a:gd name="adj" fmla="val 17740"/>
            </a:avLst>
          </a:prstGeom>
          <a:solidFill>
            <a:srgbClr val="33928A"/>
          </a:solidFill>
          <a:ln>
            <a:noFill/>
          </a:ln>
        </p:spPr>
        <p:txBody>
          <a:bodyPr lIns="91425" tIns="0" rIns="91425" bIns="0" anchor="ctr" anchorCtr="0">
            <a:noAutofit/>
          </a:bodyPr>
          <a:lstStyle/>
          <a:p>
            <a:pPr marL="0" marR="0" lvl="0" indent="0" algn="ctr" rtl="0">
              <a:lnSpc>
                <a:spcPct val="100000"/>
              </a:lnSpc>
              <a:spcBef>
                <a:spcPts val="0"/>
              </a:spcBef>
              <a:spcAft>
                <a:spcPts val="0"/>
              </a:spcAft>
              <a:buClr>
                <a:srgbClr val="F2F2F2"/>
              </a:buClr>
              <a:buSzPct val="25000"/>
              <a:buFont typeface="Calibri"/>
              <a:buNone/>
            </a:pPr>
            <a:r>
              <a:rPr lang="en-US" sz="1000" b="1" i="0" u="none" strike="noStrike" cap="none" dirty="0">
                <a:solidFill>
                  <a:srgbClr val="F2F2F2"/>
                </a:solidFill>
                <a:latin typeface="Calibri"/>
                <a:ea typeface="Calibri"/>
                <a:cs typeface="Calibri"/>
                <a:sym typeface="Calibri"/>
                <a:rtl val="0"/>
              </a:rPr>
              <a:t>Dynamic Router</a:t>
            </a:r>
          </a:p>
        </p:txBody>
      </p:sp>
      <p:sp>
        <p:nvSpPr>
          <p:cNvPr id="514" name="Shape 514"/>
          <p:cNvSpPr/>
          <p:nvPr/>
        </p:nvSpPr>
        <p:spPr>
          <a:xfrm>
            <a:off x="2431325" y="1350851"/>
            <a:ext cx="161925" cy="154451"/>
          </a:xfrm>
          <a:custGeom>
            <a:avLst/>
            <a:gdLst/>
            <a:ahLst/>
            <a:cxnLst/>
            <a:rect l="0" t="0" r="0" b="0"/>
            <a:pathLst>
              <a:path w="120000" h="120000" extrusionOk="0">
                <a:moveTo>
                  <a:pt x="52669" y="69893"/>
                </a:moveTo>
                <a:lnTo>
                  <a:pt x="52669" y="92828"/>
                </a:lnTo>
                <a:lnTo>
                  <a:pt x="41041" y="92828"/>
                </a:lnTo>
                <a:lnTo>
                  <a:pt x="60000" y="117431"/>
                </a:lnTo>
                <a:lnTo>
                  <a:pt x="78958" y="92828"/>
                </a:lnTo>
                <a:lnTo>
                  <a:pt x="67330" y="92828"/>
                </a:lnTo>
                <a:lnTo>
                  <a:pt x="67330" y="69893"/>
                </a:lnTo>
                <a:close/>
                <a:moveTo>
                  <a:pt x="90877" y="41041"/>
                </a:moveTo>
                <a:lnTo>
                  <a:pt x="66274" y="60000"/>
                </a:lnTo>
                <a:lnTo>
                  <a:pt x="90877" y="78958"/>
                </a:lnTo>
                <a:lnTo>
                  <a:pt x="90877" y="67330"/>
                </a:lnTo>
                <a:lnTo>
                  <a:pt x="113812" y="67330"/>
                </a:lnTo>
                <a:lnTo>
                  <a:pt x="113812" y="52669"/>
                </a:lnTo>
                <a:lnTo>
                  <a:pt x="90877" y="52669"/>
                </a:lnTo>
                <a:close/>
                <a:moveTo>
                  <a:pt x="29122" y="41041"/>
                </a:moveTo>
                <a:lnTo>
                  <a:pt x="29122" y="52669"/>
                </a:lnTo>
                <a:lnTo>
                  <a:pt x="6187" y="52669"/>
                </a:lnTo>
                <a:lnTo>
                  <a:pt x="6187" y="67330"/>
                </a:lnTo>
                <a:lnTo>
                  <a:pt x="29122" y="67330"/>
                </a:lnTo>
                <a:lnTo>
                  <a:pt x="29122" y="78958"/>
                </a:lnTo>
                <a:lnTo>
                  <a:pt x="53724" y="60000"/>
                </a:lnTo>
                <a:close/>
                <a:moveTo>
                  <a:pt x="60000" y="2569"/>
                </a:moveTo>
                <a:lnTo>
                  <a:pt x="41041" y="27171"/>
                </a:lnTo>
                <a:lnTo>
                  <a:pt x="52669" y="27171"/>
                </a:lnTo>
                <a:lnTo>
                  <a:pt x="52669" y="50106"/>
                </a:lnTo>
                <a:lnTo>
                  <a:pt x="67330" y="50106"/>
                </a:lnTo>
                <a:lnTo>
                  <a:pt x="67330" y="27171"/>
                </a:lnTo>
                <a:lnTo>
                  <a:pt x="78958" y="27171"/>
                </a:lnTo>
                <a:close/>
                <a:moveTo>
                  <a:pt x="60000" y="0"/>
                </a:moveTo>
                <a:cubicBezTo>
                  <a:pt x="93137" y="0"/>
                  <a:pt x="120000" y="26862"/>
                  <a:pt x="120000" y="60000"/>
                </a:cubicBezTo>
                <a:cubicBezTo>
                  <a:pt x="120000" y="93137"/>
                  <a:pt x="93137" y="120000"/>
                  <a:pt x="60000" y="120000"/>
                </a:cubicBezTo>
                <a:cubicBezTo>
                  <a:pt x="26862" y="120000"/>
                  <a:pt x="0" y="93137"/>
                  <a:pt x="0" y="60000"/>
                </a:cubicBezTo>
                <a:cubicBezTo>
                  <a:pt x="0" y="26862"/>
                  <a:pt x="26862" y="0"/>
                  <a:pt x="60000" y="0"/>
                </a:cubicBezTo>
                <a:close/>
              </a:path>
            </a:pathLst>
          </a:custGeom>
          <a:solidFill>
            <a:schemeClr val="lt1"/>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Font typeface="Arial"/>
              <a:buNone/>
            </a:pPr>
            <a:endParaRPr sz="1000" b="0" i="0" u="none" strike="noStrike" cap="none">
              <a:solidFill>
                <a:srgbClr val="FFFFFF"/>
              </a:solidFill>
              <a:latin typeface="Arial"/>
              <a:ea typeface="Arial"/>
              <a:cs typeface="Arial"/>
              <a:sym typeface="Arial"/>
              <a:rtl val="0"/>
            </a:endParaRPr>
          </a:p>
        </p:txBody>
      </p:sp>
      <p:sp>
        <p:nvSpPr>
          <p:cNvPr id="515" name="Shape 515"/>
          <p:cNvSpPr/>
          <p:nvPr/>
        </p:nvSpPr>
        <p:spPr>
          <a:xfrm>
            <a:off x="455865" y="1606424"/>
            <a:ext cx="1327487" cy="214300"/>
          </a:xfrm>
          <a:prstGeom prst="roundRect">
            <a:avLst>
              <a:gd name="adj" fmla="val 9038"/>
            </a:avLst>
          </a:prstGeom>
          <a:solidFill>
            <a:srgbClr val="33928A"/>
          </a:solidFill>
          <a:ln>
            <a:noFill/>
          </a:ln>
        </p:spPr>
        <p:txBody>
          <a:bodyPr lIns="0" tIns="0" rIns="0" bIns="0" anchor="ctr" anchorCtr="0">
            <a:noAutofit/>
          </a:bodyPr>
          <a:lstStyle/>
          <a:p>
            <a:pPr marL="0" marR="0" lvl="0" indent="0" algn="ctr" rtl="0">
              <a:lnSpc>
                <a:spcPct val="100000"/>
              </a:lnSpc>
              <a:spcBef>
                <a:spcPts val="0"/>
              </a:spcBef>
              <a:spcAft>
                <a:spcPts val="0"/>
              </a:spcAft>
              <a:buClr>
                <a:srgbClr val="F2F2F2"/>
              </a:buClr>
              <a:buSzPct val="25000"/>
              <a:buFont typeface="Calibri"/>
              <a:buNone/>
            </a:pPr>
            <a:r>
              <a:rPr lang="en-US" sz="1000" b="1" i="0" u="none" strike="noStrike" cap="none" dirty="0" err="1">
                <a:solidFill>
                  <a:srgbClr val="F2F2F2"/>
                </a:solidFill>
                <a:latin typeface="Calibri"/>
                <a:ea typeface="Calibri"/>
                <a:cs typeface="Calibri"/>
                <a:sym typeface="Calibri"/>
                <a:rtl val="0"/>
              </a:rPr>
              <a:t>OAuth</a:t>
            </a:r>
            <a:r>
              <a:rPr lang="en-US" sz="1000" b="1" i="0" u="none" strike="noStrike" cap="none" dirty="0">
                <a:solidFill>
                  <a:srgbClr val="F2F2F2"/>
                </a:solidFill>
                <a:latin typeface="Calibri"/>
                <a:ea typeface="Calibri"/>
                <a:cs typeface="Calibri"/>
                <a:sym typeface="Calibri"/>
                <a:rtl val="0"/>
              </a:rPr>
              <a:t> 2.0 Server (UAA)</a:t>
            </a:r>
          </a:p>
        </p:txBody>
      </p:sp>
      <p:sp>
        <p:nvSpPr>
          <p:cNvPr id="516" name="Shape 516"/>
          <p:cNvSpPr/>
          <p:nvPr/>
        </p:nvSpPr>
        <p:spPr>
          <a:xfrm>
            <a:off x="451547" y="2449565"/>
            <a:ext cx="1855412" cy="705740"/>
          </a:xfrm>
          <a:prstGeom prst="roundRect">
            <a:avLst>
              <a:gd name="adj" fmla="val 2039"/>
            </a:avLst>
          </a:prstGeom>
          <a:solidFill>
            <a:srgbClr val="33928A"/>
          </a:solidFill>
          <a:ln>
            <a:noFill/>
          </a:ln>
        </p:spPr>
        <p:txBody>
          <a:bodyPr lIns="91425" tIns="0" rIns="91425" bIns="0" anchor="t" anchorCtr="0">
            <a:noAutofit/>
          </a:bodyPr>
          <a:lstStyle/>
          <a:p>
            <a:pPr marL="0" marR="0" lvl="0" indent="0" algn="ctr" rtl="0">
              <a:lnSpc>
                <a:spcPct val="100000"/>
              </a:lnSpc>
              <a:spcBef>
                <a:spcPts val="0"/>
              </a:spcBef>
              <a:spcAft>
                <a:spcPts val="0"/>
              </a:spcAft>
              <a:buClr>
                <a:srgbClr val="F2F2F2"/>
              </a:buClr>
              <a:buSzPct val="25000"/>
              <a:buFont typeface="Calibri"/>
              <a:buNone/>
            </a:pPr>
            <a:r>
              <a:rPr lang="en-US" sz="1000" b="1" i="0" u="none" strike="noStrike" cap="none" dirty="0">
                <a:solidFill>
                  <a:srgbClr val="F2F2F2"/>
                </a:solidFill>
                <a:latin typeface="Calibri"/>
                <a:ea typeface="Calibri"/>
                <a:cs typeface="Calibri"/>
                <a:sym typeface="Calibri"/>
                <a:rtl val="0"/>
              </a:rPr>
              <a:t>CELL</a:t>
            </a:r>
          </a:p>
        </p:txBody>
      </p:sp>
      <p:sp>
        <p:nvSpPr>
          <p:cNvPr id="517" name="Shape 517"/>
          <p:cNvSpPr/>
          <p:nvPr/>
        </p:nvSpPr>
        <p:spPr>
          <a:xfrm>
            <a:off x="492137" y="2645155"/>
            <a:ext cx="1784820" cy="211485"/>
          </a:xfrm>
          <a:prstGeom prst="roundRect">
            <a:avLst>
              <a:gd name="adj" fmla="val 10428"/>
            </a:avLst>
          </a:prstGeom>
          <a:noFill/>
          <a:ln w="12700" cap="flat" cmpd="sng">
            <a:solidFill>
              <a:schemeClr val="lt1"/>
            </a:solidFill>
            <a:prstDash val="solid"/>
            <a:round/>
            <a:headEnd type="none" w="med" len="med"/>
            <a:tailEnd type="none" w="med" len="med"/>
          </a:ln>
        </p:spPr>
        <p:txBody>
          <a:bodyPr lIns="91425" tIns="0" rIns="91425" bIns="0" anchor="ctr" anchorCtr="0">
            <a:noAutofit/>
          </a:bodyPr>
          <a:lstStyle/>
          <a:p>
            <a:pPr marL="0" marR="0" lvl="0" indent="0" algn="l" rtl="0">
              <a:lnSpc>
                <a:spcPct val="100000"/>
              </a:lnSpc>
              <a:spcBef>
                <a:spcPts val="0"/>
              </a:spcBef>
              <a:spcAft>
                <a:spcPts val="0"/>
              </a:spcAft>
              <a:buClr>
                <a:srgbClr val="F2F2F2"/>
              </a:buClr>
              <a:buSzPct val="25000"/>
              <a:buFont typeface="Calibri"/>
              <a:buNone/>
            </a:pPr>
            <a:r>
              <a:rPr lang="en-US" sz="1000" b="1" i="0" u="none" strike="noStrike" cap="none" dirty="0">
                <a:solidFill>
                  <a:srgbClr val="F2F2F2"/>
                </a:solidFill>
                <a:latin typeface="Calibri"/>
                <a:ea typeface="Calibri"/>
                <a:cs typeface="Calibri"/>
                <a:sym typeface="Calibri"/>
                <a:rtl val="0"/>
              </a:rPr>
              <a:t>Garden</a:t>
            </a:r>
          </a:p>
        </p:txBody>
      </p:sp>
      <p:sp>
        <p:nvSpPr>
          <p:cNvPr id="518" name="Shape 518"/>
          <p:cNvSpPr/>
          <p:nvPr/>
        </p:nvSpPr>
        <p:spPr>
          <a:xfrm>
            <a:off x="492137" y="2901839"/>
            <a:ext cx="1784820" cy="211485"/>
          </a:xfrm>
          <a:prstGeom prst="roundRect">
            <a:avLst>
              <a:gd name="adj" fmla="val 10428"/>
            </a:avLst>
          </a:prstGeom>
          <a:noFill/>
          <a:ln w="12700" cap="flat" cmpd="sng">
            <a:solidFill>
              <a:schemeClr val="lt1"/>
            </a:solidFill>
            <a:prstDash val="solid"/>
            <a:round/>
            <a:headEnd type="none" w="med" len="med"/>
            <a:tailEnd type="none" w="med" len="med"/>
          </a:ln>
        </p:spPr>
        <p:txBody>
          <a:bodyPr lIns="91425" tIns="0" rIns="91425" bIns="0" anchor="ctr" anchorCtr="0">
            <a:noAutofit/>
          </a:bodyPr>
          <a:lstStyle/>
          <a:p>
            <a:pPr marL="0" marR="0" lvl="0" indent="0" algn="l" rtl="0">
              <a:lnSpc>
                <a:spcPct val="100000"/>
              </a:lnSpc>
              <a:spcBef>
                <a:spcPts val="0"/>
              </a:spcBef>
              <a:spcAft>
                <a:spcPts val="0"/>
              </a:spcAft>
              <a:buClr>
                <a:srgbClr val="F2F2F2"/>
              </a:buClr>
              <a:buSzPct val="25000"/>
              <a:buFont typeface="Calibri"/>
              <a:buNone/>
            </a:pPr>
            <a:r>
              <a:rPr lang="en-US" sz="1000" b="1" i="0" u="none" strike="noStrike" cap="none" dirty="0">
                <a:solidFill>
                  <a:srgbClr val="F2F2F2"/>
                </a:solidFill>
                <a:latin typeface="Calibri"/>
                <a:ea typeface="Calibri"/>
                <a:cs typeface="Calibri"/>
                <a:sym typeface="Calibri"/>
                <a:rtl val="0"/>
              </a:rPr>
              <a:t>Build Packs</a:t>
            </a:r>
          </a:p>
        </p:txBody>
      </p:sp>
      <p:sp>
        <p:nvSpPr>
          <p:cNvPr id="519" name="Shape 519"/>
          <p:cNvSpPr/>
          <p:nvPr/>
        </p:nvSpPr>
        <p:spPr>
          <a:xfrm>
            <a:off x="1949859" y="2669522"/>
            <a:ext cx="152694" cy="164322"/>
          </a:xfrm>
          <a:custGeom>
            <a:avLst/>
            <a:gdLst/>
            <a:ahLst/>
            <a:cxnLst/>
            <a:rect l="0" t="0" r="0" b="0"/>
            <a:pathLst>
              <a:path w="120000" h="120000" extrusionOk="0">
                <a:moveTo>
                  <a:pt x="0" y="33813"/>
                </a:moveTo>
                <a:lnTo>
                  <a:pt x="56402" y="62407"/>
                </a:lnTo>
                <a:lnTo>
                  <a:pt x="56688" y="120000"/>
                </a:lnTo>
                <a:lnTo>
                  <a:pt x="285" y="91405"/>
                </a:lnTo>
                <a:close/>
                <a:moveTo>
                  <a:pt x="120000" y="32982"/>
                </a:moveTo>
                <a:lnTo>
                  <a:pt x="119714" y="90574"/>
                </a:lnTo>
                <a:lnTo>
                  <a:pt x="63311" y="119168"/>
                </a:lnTo>
                <a:lnTo>
                  <a:pt x="63597" y="61576"/>
                </a:lnTo>
                <a:close/>
                <a:moveTo>
                  <a:pt x="59874" y="0"/>
                </a:moveTo>
                <a:lnTo>
                  <a:pt x="116151" y="28787"/>
                </a:lnTo>
                <a:lnTo>
                  <a:pt x="59874" y="57575"/>
                </a:lnTo>
                <a:lnTo>
                  <a:pt x="3596" y="28787"/>
                </a:lnTo>
                <a:close/>
              </a:path>
            </a:pathLst>
          </a:custGeom>
          <a:solidFill>
            <a:schemeClr val="lt1"/>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Font typeface="Arial"/>
              <a:buNone/>
            </a:pPr>
            <a:endParaRPr sz="1000" b="0" i="0" u="none" strike="noStrike" cap="none">
              <a:solidFill>
                <a:srgbClr val="FFFFFF"/>
              </a:solidFill>
              <a:latin typeface="Arial"/>
              <a:ea typeface="Arial"/>
              <a:cs typeface="Arial"/>
              <a:sym typeface="Arial"/>
              <a:rtl val="0"/>
            </a:endParaRPr>
          </a:p>
        </p:txBody>
      </p:sp>
      <p:sp>
        <p:nvSpPr>
          <p:cNvPr id="520" name="Shape 520"/>
          <p:cNvSpPr/>
          <p:nvPr/>
        </p:nvSpPr>
        <p:spPr>
          <a:xfrm>
            <a:off x="1971561" y="2924124"/>
            <a:ext cx="141341" cy="164604"/>
          </a:xfrm>
          <a:custGeom>
            <a:avLst/>
            <a:gdLst/>
            <a:ahLst/>
            <a:cxnLst/>
            <a:rect l="0" t="0" r="0" b="0"/>
            <a:pathLst>
              <a:path w="120000" h="120000" extrusionOk="0">
                <a:moveTo>
                  <a:pt x="65369" y="74149"/>
                </a:moveTo>
                <a:lnTo>
                  <a:pt x="110194" y="74149"/>
                </a:lnTo>
                <a:lnTo>
                  <a:pt x="110194" y="120000"/>
                </a:lnTo>
                <a:lnTo>
                  <a:pt x="65369" y="120000"/>
                </a:lnTo>
                <a:close/>
                <a:moveTo>
                  <a:pt x="8871" y="74149"/>
                </a:moveTo>
                <a:lnTo>
                  <a:pt x="53696" y="74149"/>
                </a:lnTo>
                <a:lnTo>
                  <a:pt x="53696" y="120000"/>
                </a:lnTo>
                <a:lnTo>
                  <a:pt x="8871" y="120000"/>
                </a:lnTo>
                <a:close/>
                <a:moveTo>
                  <a:pt x="33612" y="8887"/>
                </a:moveTo>
                <a:cubicBezTo>
                  <a:pt x="30538" y="8586"/>
                  <a:pt x="27521" y="9589"/>
                  <a:pt x="24915" y="12428"/>
                </a:cubicBezTo>
                <a:cubicBezTo>
                  <a:pt x="16155" y="22598"/>
                  <a:pt x="30550" y="30943"/>
                  <a:pt x="46484" y="32301"/>
                </a:cubicBezTo>
                <a:cubicBezTo>
                  <a:pt x="48761" y="32495"/>
                  <a:pt x="51068" y="32546"/>
                  <a:pt x="53345" y="32440"/>
                </a:cubicBezTo>
                <a:cubicBezTo>
                  <a:pt x="52577" y="22430"/>
                  <a:pt x="42834" y="9791"/>
                  <a:pt x="33612" y="8887"/>
                </a:cubicBezTo>
                <a:close/>
                <a:moveTo>
                  <a:pt x="86387" y="8887"/>
                </a:moveTo>
                <a:cubicBezTo>
                  <a:pt x="77165" y="9790"/>
                  <a:pt x="67422" y="22430"/>
                  <a:pt x="66655" y="32440"/>
                </a:cubicBezTo>
                <a:cubicBezTo>
                  <a:pt x="68931" y="32546"/>
                  <a:pt x="71238" y="32495"/>
                  <a:pt x="73515" y="32301"/>
                </a:cubicBezTo>
                <a:cubicBezTo>
                  <a:pt x="89449" y="30943"/>
                  <a:pt x="103844" y="22598"/>
                  <a:pt x="95085" y="12428"/>
                </a:cubicBezTo>
                <a:cubicBezTo>
                  <a:pt x="92478" y="9589"/>
                  <a:pt x="89461" y="8586"/>
                  <a:pt x="86387" y="8887"/>
                </a:cubicBezTo>
                <a:close/>
                <a:moveTo>
                  <a:pt x="87956" y="87"/>
                </a:moveTo>
                <a:cubicBezTo>
                  <a:pt x="93292" y="-433"/>
                  <a:pt x="98532" y="1339"/>
                  <a:pt x="103067" y="6340"/>
                </a:cubicBezTo>
                <a:cubicBezTo>
                  <a:pt x="118006" y="23896"/>
                  <a:pt x="94328" y="38301"/>
                  <a:pt x="67322" y="40899"/>
                </a:cubicBezTo>
                <a:lnTo>
                  <a:pt x="113917" y="40899"/>
                </a:lnTo>
                <a:cubicBezTo>
                  <a:pt x="117276" y="40899"/>
                  <a:pt x="120000" y="44068"/>
                  <a:pt x="120000" y="47976"/>
                </a:cubicBezTo>
                <a:lnTo>
                  <a:pt x="120000" y="64804"/>
                </a:lnTo>
                <a:lnTo>
                  <a:pt x="66303" y="64804"/>
                </a:lnTo>
                <a:lnTo>
                  <a:pt x="66303" y="41103"/>
                </a:lnTo>
                <a:lnTo>
                  <a:pt x="66150" y="41133"/>
                </a:lnTo>
                <a:lnTo>
                  <a:pt x="66215" y="41448"/>
                </a:lnTo>
                <a:cubicBezTo>
                  <a:pt x="64149" y="41549"/>
                  <a:pt x="62069" y="41575"/>
                  <a:pt x="59995" y="41331"/>
                </a:cubicBezTo>
                <a:cubicBezTo>
                  <a:pt x="57924" y="41575"/>
                  <a:pt x="55847" y="41549"/>
                  <a:pt x="53785" y="41448"/>
                </a:cubicBezTo>
                <a:lnTo>
                  <a:pt x="53867" y="41137"/>
                </a:lnTo>
                <a:lnTo>
                  <a:pt x="53696" y="41103"/>
                </a:lnTo>
                <a:lnTo>
                  <a:pt x="53696" y="64804"/>
                </a:lnTo>
                <a:lnTo>
                  <a:pt x="0" y="64804"/>
                </a:lnTo>
                <a:lnTo>
                  <a:pt x="0" y="47976"/>
                </a:lnTo>
                <a:cubicBezTo>
                  <a:pt x="0" y="44068"/>
                  <a:pt x="2723" y="40899"/>
                  <a:pt x="6082" y="40899"/>
                </a:cubicBezTo>
                <a:lnTo>
                  <a:pt x="52677" y="40899"/>
                </a:lnTo>
                <a:cubicBezTo>
                  <a:pt x="25670" y="38301"/>
                  <a:pt x="1993" y="23896"/>
                  <a:pt x="16932" y="6340"/>
                </a:cubicBezTo>
                <a:cubicBezTo>
                  <a:pt x="30506" y="-8625"/>
                  <a:pt x="50389" y="5319"/>
                  <a:pt x="60254" y="23127"/>
                </a:cubicBezTo>
                <a:cubicBezTo>
                  <a:pt x="66431" y="11157"/>
                  <a:pt x="77382" y="1117"/>
                  <a:pt x="87956" y="87"/>
                </a:cubicBezTo>
                <a:close/>
              </a:path>
            </a:pathLst>
          </a:custGeom>
          <a:solidFill>
            <a:schemeClr val="lt1"/>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Font typeface="Arial"/>
              <a:buNone/>
            </a:pPr>
            <a:endParaRPr sz="1000" b="0" i="0" u="none" strike="noStrike" cap="none">
              <a:solidFill>
                <a:srgbClr val="FFFFFF"/>
              </a:solidFill>
              <a:latin typeface="Arial"/>
              <a:ea typeface="Arial"/>
              <a:cs typeface="Arial"/>
              <a:sym typeface="Arial"/>
              <a:rtl val="0"/>
            </a:endParaRPr>
          </a:p>
        </p:txBody>
      </p:sp>
      <p:sp>
        <p:nvSpPr>
          <p:cNvPr id="521" name="Shape 521"/>
          <p:cNvSpPr/>
          <p:nvPr/>
        </p:nvSpPr>
        <p:spPr>
          <a:xfrm>
            <a:off x="1813914" y="1606424"/>
            <a:ext cx="1327487" cy="214300"/>
          </a:xfrm>
          <a:prstGeom prst="roundRect">
            <a:avLst>
              <a:gd name="adj" fmla="val 9038"/>
            </a:avLst>
          </a:prstGeom>
          <a:solidFill>
            <a:srgbClr val="33928A"/>
          </a:solidFill>
          <a:ln>
            <a:noFill/>
          </a:ln>
        </p:spPr>
        <p:txBody>
          <a:bodyPr lIns="91425" tIns="0" rIns="91425" bIns="0" anchor="ctr" anchorCtr="0">
            <a:noAutofit/>
          </a:bodyPr>
          <a:lstStyle/>
          <a:p>
            <a:pPr marL="0" marR="0" lvl="0" indent="0" algn="l" rtl="0">
              <a:lnSpc>
                <a:spcPct val="100000"/>
              </a:lnSpc>
              <a:spcBef>
                <a:spcPts val="0"/>
              </a:spcBef>
              <a:spcAft>
                <a:spcPts val="0"/>
              </a:spcAft>
              <a:buClr>
                <a:srgbClr val="F2F2F2"/>
              </a:buClr>
              <a:buSzPct val="25000"/>
              <a:buFont typeface="Calibri"/>
              <a:buNone/>
            </a:pPr>
            <a:r>
              <a:rPr lang="en-US" sz="1000" b="1" i="0" u="none" strike="noStrike" cap="none" dirty="0">
                <a:solidFill>
                  <a:srgbClr val="F2F2F2"/>
                </a:solidFill>
                <a:latin typeface="Calibri"/>
                <a:ea typeface="Calibri"/>
                <a:cs typeface="Calibri"/>
                <a:sym typeface="Calibri"/>
                <a:rtl val="0"/>
              </a:rPr>
              <a:t>Login Server</a:t>
            </a:r>
          </a:p>
        </p:txBody>
      </p:sp>
      <p:sp>
        <p:nvSpPr>
          <p:cNvPr id="522" name="Shape 522"/>
          <p:cNvSpPr/>
          <p:nvPr/>
        </p:nvSpPr>
        <p:spPr>
          <a:xfrm>
            <a:off x="2798118" y="1674715"/>
            <a:ext cx="224904" cy="108636"/>
          </a:xfrm>
          <a:custGeom>
            <a:avLst/>
            <a:gdLst/>
            <a:ahLst/>
            <a:cxnLst/>
            <a:rect l="0" t="0" r="0" b="0"/>
            <a:pathLst>
              <a:path w="120000" h="120000" extrusionOk="0">
                <a:moveTo>
                  <a:pt x="102275" y="40290"/>
                </a:moveTo>
                <a:cubicBezTo>
                  <a:pt x="96763" y="40290"/>
                  <a:pt x="92294" y="49114"/>
                  <a:pt x="92294" y="60000"/>
                </a:cubicBezTo>
                <a:cubicBezTo>
                  <a:pt x="92294" y="70885"/>
                  <a:pt x="96763" y="79709"/>
                  <a:pt x="102275" y="79709"/>
                </a:cubicBezTo>
                <a:cubicBezTo>
                  <a:pt x="107787" y="79709"/>
                  <a:pt x="112256" y="70885"/>
                  <a:pt x="112256" y="60000"/>
                </a:cubicBezTo>
                <a:cubicBezTo>
                  <a:pt x="112256" y="49114"/>
                  <a:pt x="107787" y="40290"/>
                  <a:pt x="102275" y="40290"/>
                </a:cubicBezTo>
                <a:close/>
                <a:moveTo>
                  <a:pt x="89615" y="0"/>
                </a:moveTo>
                <a:cubicBezTo>
                  <a:pt x="106396" y="0"/>
                  <a:pt x="120000" y="26862"/>
                  <a:pt x="120000" y="60000"/>
                </a:cubicBezTo>
                <a:cubicBezTo>
                  <a:pt x="120000" y="93137"/>
                  <a:pt x="106396" y="120000"/>
                  <a:pt x="89615" y="120000"/>
                </a:cubicBezTo>
                <a:cubicBezTo>
                  <a:pt x="76702" y="120000"/>
                  <a:pt x="65671" y="104092"/>
                  <a:pt x="61344" y="81604"/>
                </a:cubicBezTo>
                <a:lnTo>
                  <a:pt x="10941" y="81604"/>
                </a:lnTo>
                <a:lnTo>
                  <a:pt x="10940" y="81605"/>
                </a:lnTo>
                <a:lnTo>
                  <a:pt x="0" y="60000"/>
                </a:lnTo>
                <a:lnTo>
                  <a:pt x="10911" y="38453"/>
                </a:lnTo>
                <a:lnTo>
                  <a:pt x="21477" y="59317"/>
                </a:lnTo>
                <a:lnTo>
                  <a:pt x="32072" y="38394"/>
                </a:lnTo>
                <a:lnTo>
                  <a:pt x="32210" y="38394"/>
                </a:lnTo>
                <a:lnTo>
                  <a:pt x="42805" y="59317"/>
                </a:lnTo>
                <a:lnTo>
                  <a:pt x="53401" y="38394"/>
                </a:lnTo>
                <a:lnTo>
                  <a:pt x="61344" y="38394"/>
                </a:lnTo>
                <a:cubicBezTo>
                  <a:pt x="65671" y="15907"/>
                  <a:pt x="76702" y="0"/>
                  <a:pt x="89615" y="0"/>
                </a:cubicBezTo>
                <a:close/>
              </a:path>
            </a:pathLst>
          </a:custGeom>
          <a:solidFill>
            <a:schemeClr val="lt1"/>
          </a:solidFill>
          <a:ln>
            <a:noFill/>
          </a:ln>
        </p:spPr>
        <p:txBody>
          <a:bodyPr lIns="91425" tIns="45700" rIns="91425" bIns="45700" anchor="ctr" anchorCtr="0">
            <a:noAutofit/>
          </a:bodyPr>
          <a:lstStyle/>
          <a:p>
            <a:pPr marL="0" marR="0" lvl="0" indent="0" algn="r" rtl="0">
              <a:lnSpc>
                <a:spcPct val="100000"/>
              </a:lnSpc>
              <a:spcBef>
                <a:spcPts val="0"/>
              </a:spcBef>
              <a:spcAft>
                <a:spcPts val="0"/>
              </a:spcAft>
              <a:buClr>
                <a:schemeClr val="dk1"/>
              </a:buClr>
              <a:buFont typeface="Arial"/>
              <a:buNone/>
            </a:pPr>
            <a:endParaRPr sz="900" b="0" i="0" u="none" strike="noStrike" cap="none">
              <a:solidFill>
                <a:srgbClr val="FFFFFF"/>
              </a:solidFill>
              <a:latin typeface="Arial"/>
              <a:ea typeface="Arial"/>
              <a:cs typeface="Arial"/>
              <a:sym typeface="Arial"/>
              <a:rtl val="0"/>
            </a:endParaRPr>
          </a:p>
        </p:txBody>
      </p:sp>
      <p:sp>
        <p:nvSpPr>
          <p:cNvPr id="523" name="Shape 523"/>
          <p:cNvSpPr/>
          <p:nvPr/>
        </p:nvSpPr>
        <p:spPr>
          <a:xfrm>
            <a:off x="449818" y="1874656"/>
            <a:ext cx="861600" cy="182699"/>
          </a:xfrm>
          <a:prstGeom prst="roundRect">
            <a:avLst>
              <a:gd name="adj" fmla="val 9038"/>
            </a:avLst>
          </a:prstGeom>
          <a:solidFill>
            <a:srgbClr val="33928A"/>
          </a:solidFill>
          <a:ln>
            <a:noFill/>
          </a:ln>
        </p:spPr>
        <p:txBody>
          <a:bodyPr lIns="0" tIns="0" rIns="0" bIns="0" anchor="ctr" anchorCtr="0">
            <a:noAutofit/>
          </a:bodyPr>
          <a:lstStyle/>
          <a:p>
            <a:pPr marL="0" marR="0" lvl="0" indent="0" algn="ctr" rtl="0">
              <a:lnSpc>
                <a:spcPct val="100000"/>
              </a:lnSpc>
              <a:spcBef>
                <a:spcPts val="0"/>
              </a:spcBef>
              <a:spcAft>
                <a:spcPts val="0"/>
              </a:spcAft>
              <a:buClr>
                <a:srgbClr val="F2F2F2"/>
              </a:buClr>
              <a:buSzPct val="25000"/>
              <a:buFont typeface="Calibri"/>
              <a:buNone/>
            </a:pPr>
            <a:r>
              <a:rPr lang="en-US" sz="900" b="1" i="0" u="none" strike="noStrike" cap="none" dirty="0">
                <a:solidFill>
                  <a:srgbClr val="F2F2F2"/>
                </a:solidFill>
                <a:latin typeface="Calibri"/>
                <a:ea typeface="Calibri"/>
                <a:cs typeface="Calibri"/>
                <a:sym typeface="Calibri"/>
                <a:rtl val="0"/>
              </a:rPr>
              <a:t>CC &amp; CC Bridge</a:t>
            </a:r>
          </a:p>
        </p:txBody>
      </p:sp>
      <p:sp>
        <p:nvSpPr>
          <p:cNvPr id="525" name="Shape 525"/>
          <p:cNvSpPr/>
          <p:nvPr/>
        </p:nvSpPr>
        <p:spPr>
          <a:xfrm>
            <a:off x="453947" y="2157344"/>
            <a:ext cx="2687452" cy="213790"/>
          </a:xfrm>
          <a:prstGeom prst="roundRect">
            <a:avLst>
              <a:gd name="adj" fmla="val 17740"/>
            </a:avLst>
          </a:prstGeom>
          <a:solidFill>
            <a:srgbClr val="33928A"/>
          </a:solidFill>
          <a:ln>
            <a:noFill/>
          </a:ln>
        </p:spPr>
        <p:txBody>
          <a:bodyPr lIns="0" tIns="0" rIns="0" bIns="0" anchor="ctr" anchorCtr="0">
            <a:noAutofit/>
          </a:bodyPr>
          <a:lstStyle/>
          <a:p>
            <a:pPr marL="0" marR="0" lvl="0" indent="0" algn="ctr" rtl="0">
              <a:lnSpc>
                <a:spcPct val="100000"/>
              </a:lnSpc>
              <a:spcBef>
                <a:spcPts val="0"/>
              </a:spcBef>
              <a:spcAft>
                <a:spcPts val="0"/>
              </a:spcAft>
              <a:buClr>
                <a:srgbClr val="F2F2F2"/>
              </a:buClr>
              <a:buSzPct val="25000"/>
              <a:buFont typeface="Calibri"/>
              <a:buNone/>
            </a:pPr>
            <a:r>
              <a:rPr lang="en-US" sz="1000" b="1" i="0" u="none" strike="noStrike" cap="none" dirty="0">
                <a:solidFill>
                  <a:srgbClr val="F2F2F2"/>
                </a:solidFill>
                <a:latin typeface="Calibri"/>
                <a:ea typeface="Calibri"/>
                <a:cs typeface="Calibri"/>
                <a:sym typeface="Calibri"/>
                <a:rtl val="0"/>
              </a:rPr>
              <a:t>BBS/</a:t>
            </a:r>
            <a:r>
              <a:rPr lang="en-US" sz="1000" b="1" i="0" u="none" strike="noStrike" cap="none" dirty="0" err="1">
                <a:solidFill>
                  <a:srgbClr val="F2F2F2"/>
                </a:solidFill>
                <a:latin typeface="Calibri"/>
                <a:ea typeface="Calibri"/>
                <a:cs typeface="Calibri"/>
                <a:sym typeface="Calibri"/>
                <a:rtl val="0"/>
              </a:rPr>
              <a:t>etcd</a:t>
            </a:r>
            <a:endParaRPr lang="en-US" sz="1000" b="1" i="0" u="none" strike="noStrike" cap="none" dirty="0">
              <a:solidFill>
                <a:srgbClr val="F2F2F2"/>
              </a:solidFill>
              <a:latin typeface="Calibri"/>
              <a:ea typeface="Calibri"/>
              <a:cs typeface="Calibri"/>
              <a:sym typeface="Calibri"/>
              <a:rtl val="0"/>
            </a:endParaRPr>
          </a:p>
        </p:txBody>
      </p:sp>
      <p:sp>
        <p:nvSpPr>
          <p:cNvPr id="526" name="Shape 526"/>
          <p:cNvSpPr/>
          <p:nvPr/>
        </p:nvSpPr>
        <p:spPr>
          <a:xfrm>
            <a:off x="449815" y="3213968"/>
            <a:ext cx="889196" cy="213790"/>
          </a:xfrm>
          <a:prstGeom prst="roundRect">
            <a:avLst>
              <a:gd name="adj" fmla="val 17740"/>
            </a:avLst>
          </a:prstGeom>
          <a:solidFill>
            <a:srgbClr val="33928A"/>
          </a:solidFill>
          <a:ln>
            <a:noFill/>
          </a:ln>
        </p:spPr>
        <p:txBody>
          <a:bodyPr lIns="91425" tIns="0" rIns="91425" bIns="0" anchor="ctr" anchorCtr="0">
            <a:noAutofit/>
          </a:bodyPr>
          <a:lstStyle/>
          <a:p>
            <a:pPr marL="0" marR="0" lvl="0" indent="0" algn="ctr" rtl="0">
              <a:lnSpc>
                <a:spcPct val="100000"/>
              </a:lnSpc>
              <a:spcBef>
                <a:spcPts val="0"/>
              </a:spcBef>
              <a:spcAft>
                <a:spcPts val="0"/>
              </a:spcAft>
              <a:buClr>
                <a:srgbClr val="F2F2F2"/>
              </a:buClr>
              <a:buSzPct val="25000"/>
              <a:buFont typeface="Calibri"/>
              <a:buNone/>
            </a:pPr>
            <a:r>
              <a:rPr lang="en-US" sz="1000" b="1" i="0" u="none" strike="noStrike" cap="none">
                <a:solidFill>
                  <a:srgbClr val="F2F2F2"/>
                </a:solidFill>
                <a:latin typeface="Calibri"/>
                <a:ea typeface="Calibri"/>
                <a:cs typeface="Calibri"/>
                <a:sym typeface="Calibri"/>
                <a:rtl val="0"/>
              </a:rPr>
              <a:t>Sys Log </a:t>
            </a:r>
          </a:p>
        </p:txBody>
      </p:sp>
      <p:sp>
        <p:nvSpPr>
          <p:cNvPr id="527" name="Shape 527"/>
          <p:cNvSpPr/>
          <p:nvPr/>
        </p:nvSpPr>
        <p:spPr>
          <a:xfrm rot="11254553">
            <a:off x="2628126" y="2179027"/>
            <a:ext cx="205847" cy="173258"/>
          </a:xfrm>
          <a:custGeom>
            <a:avLst/>
            <a:gdLst/>
            <a:ahLst/>
            <a:cxnLst/>
            <a:rect l="0" t="0" r="0" b="0"/>
            <a:pathLst>
              <a:path w="120000" h="120000" extrusionOk="0">
                <a:moveTo>
                  <a:pt x="31908" y="81758"/>
                </a:moveTo>
                <a:cubicBezTo>
                  <a:pt x="37215" y="80959"/>
                  <a:pt x="40945" y="75434"/>
                  <a:pt x="40239" y="69420"/>
                </a:cubicBezTo>
                <a:cubicBezTo>
                  <a:pt x="39533" y="63405"/>
                  <a:pt x="34659" y="59178"/>
                  <a:pt x="29351" y="59978"/>
                </a:cubicBezTo>
                <a:cubicBezTo>
                  <a:pt x="24044" y="60778"/>
                  <a:pt x="20314" y="66302"/>
                  <a:pt x="21020" y="72317"/>
                </a:cubicBezTo>
                <a:cubicBezTo>
                  <a:pt x="21726" y="78331"/>
                  <a:pt x="26600" y="82558"/>
                  <a:pt x="31908" y="81758"/>
                </a:cubicBezTo>
                <a:close/>
                <a:moveTo>
                  <a:pt x="60910" y="77387"/>
                </a:moveTo>
                <a:cubicBezTo>
                  <a:pt x="66217" y="76587"/>
                  <a:pt x="69947" y="71063"/>
                  <a:pt x="69241" y="65049"/>
                </a:cubicBezTo>
                <a:cubicBezTo>
                  <a:pt x="68535" y="59034"/>
                  <a:pt x="63661" y="54807"/>
                  <a:pt x="58353" y="55607"/>
                </a:cubicBezTo>
                <a:cubicBezTo>
                  <a:pt x="53046" y="56407"/>
                  <a:pt x="49316" y="61931"/>
                  <a:pt x="50022" y="67945"/>
                </a:cubicBezTo>
                <a:cubicBezTo>
                  <a:pt x="50728" y="73960"/>
                  <a:pt x="55602" y="78187"/>
                  <a:pt x="60910" y="77387"/>
                </a:cubicBezTo>
                <a:close/>
                <a:moveTo>
                  <a:pt x="89912" y="73016"/>
                </a:moveTo>
                <a:cubicBezTo>
                  <a:pt x="95219" y="72216"/>
                  <a:pt x="98949" y="66692"/>
                  <a:pt x="98243" y="60677"/>
                </a:cubicBezTo>
                <a:cubicBezTo>
                  <a:pt x="97537" y="54663"/>
                  <a:pt x="92663" y="50435"/>
                  <a:pt x="87355" y="51235"/>
                </a:cubicBezTo>
                <a:cubicBezTo>
                  <a:pt x="82048" y="52035"/>
                  <a:pt x="78318" y="57560"/>
                  <a:pt x="79024" y="63574"/>
                </a:cubicBezTo>
                <a:cubicBezTo>
                  <a:pt x="79730" y="69588"/>
                  <a:pt x="84604" y="73816"/>
                  <a:pt x="89912" y="73016"/>
                </a:cubicBezTo>
                <a:close/>
                <a:moveTo>
                  <a:pt x="66214" y="119233"/>
                </a:moveTo>
                <a:cubicBezTo>
                  <a:pt x="33257" y="124200"/>
                  <a:pt x="3759" y="104520"/>
                  <a:pt x="327" y="75276"/>
                </a:cubicBezTo>
                <a:cubicBezTo>
                  <a:pt x="-3104" y="46032"/>
                  <a:pt x="20829" y="18299"/>
                  <a:pt x="53785" y="13331"/>
                </a:cubicBezTo>
                <a:cubicBezTo>
                  <a:pt x="60361" y="12340"/>
                  <a:pt x="66799" y="12330"/>
                  <a:pt x="72892" y="13435"/>
                </a:cubicBezTo>
                <a:cubicBezTo>
                  <a:pt x="87098" y="13167"/>
                  <a:pt x="101300" y="8647"/>
                  <a:pt x="115504" y="0"/>
                </a:cubicBezTo>
                <a:cubicBezTo>
                  <a:pt x="111514" y="10106"/>
                  <a:pt x="108615" y="20212"/>
                  <a:pt x="106908" y="30341"/>
                </a:cubicBezTo>
                <a:cubicBezTo>
                  <a:pt x="113870" y="37567"/>
                  <a:pt x="118443" y="46814"/>
                  <a:pt x="119672" y="57288"/>
                </a:cubicBezTo>
                <a:cubicBezTo>
                  <a:pt x="123104" y="86532"/>
                  <a:pt x="99170" y="114265"/>
                  <a:pt x="66214" y="119233"/>
                </a:cubicBezTo>
                <a:close/>
              </a:path>
            </a:pathLst>
          </a:custGeom>
          <a:solidFill>
            <a:schemeClr val="lt1"/>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Font typeface="Arial"/>
              <a:buNone/>
            </a:pPr>
            <a:endParaRPr sz="1000" b="0" i="0" u="none" strike="noStrike" cap="none">
              <a:solidFill>
                <a:srgbClr val="FFFFFF"/>
              </a:solidFill>
              <a:latin typeface="Arial"/>
              <a:ea typeface="Arial"/>
              <a:cs typeface="Arial"/>
              <a:sym typeface="Arial"/>
              <a:rtl val="0"/>
            </a:endParaRPr>
          </a:p>
        </p:txBody>
      </p:sp>
      <p:sp>
        <p:nvSpPr>
          <p:cNvPr id="528" name="Shape 528"/>
          <p:cNvSpPr/>
          <p:nvPr/>
        </p:nvSpPr>
        <p:spPr>
          <a:xfrm rot="16200000">
            <a:off x="3205701" y="2327567"/>
            <a:ext cx="2484393" cy="289988"/>
          </a:xfrm>
          <a:prstGeom prst="roundRect">
            <a:avLst>
              <a:gd name="adj" fmla="val 17740"/>
            </a:avLst>
          </a:prstGeom>
          <a:solidFill>
            <a:srgbClr val="137DA0"/>
          </a:solidFill>
          <a:ln>
            <a:noFill/>
          </a:ln>
        </p:spPr>
        <p:txBody>
          <a:bodyPr lIns="91425" tIns="0" rIns="91425" bIns="0" anchor="ctr" anchorCtr="0">
            <a:noAutofit/>
          </a:bodyPr>
          <a:lstStyle/>
          <a:p>
            <a:pPr marL="0" marR="0" lvl="0" indent="0" algn="ctr" rtl="0">
              <a:lnSpc>
                <a:spcPct val="100000"/>
              </a:lnSpc>
              <a:spcBef>
                <a:spcPts val="0"/>
              </a:spcBef>
              <a:spcAft>
                <a:spcPts val="0"/>
              </a:spcAft>
              <a:buClr>
                <a:srgbClr val="F2F2F2"/>
              </a:buClr>
              <a:buSzPct val="25000"/>
              <a:buFont typeface="Calibri"/>
              <a:buNone/>
            </a:pPr>
            <a:r>
              <a:rPr lang="en-US" b="1" i="0" u="none" strike="noStrike" cap="none" dirty="0">
                <a:solidFill>
                  <a:srgbClr val="F2F2F2"/>
                </a:solidFill>
                <a:latin typeface="Calibri"/>
                <a:ea typeface="Calibri"/>
                <a:cs typeface="Calibri"/>
                <a:sym typeface="Calibri"/>
                <a:rtl val="0"/>
              </a:rPr>
              <a:t>Service Brokers</a:t>
            </a:r>
          </a:p>
        </p:txBody>
      </p:sp>
      <p:sp>
        <p:nvSpPr>
          <p:cNvPr id="529" name="Shape 529"/>
          <p:cNvSpPr/>
          <p:nvPr/>
        </p:nvSpPr>
        <p:spPr>
          <a:xfrm rot="16200000">
            <a:off x="4377511" y="1552938"/>
            <a:ext cx="159793" cy="152418"/>
          </a:xfrm>
          <a:custGeom>
            <a:avLst/>
            <a:gdLst/>
            <a:ahLst/>
            <a:cxnLst/>
            <a:rect l="0" t="0" r="0" b="0"/>
            <a:pathLst>
              <a:path w="120000" h="120000" extrusionOk="0">
                <a:moveTo>
                  <a:pt x="25661" y="84323"/>
                </a:moveTo>
                <a:cubicBezTo>
                  <a:pt x="19756" y="84323"/>
                  <a:pt x="14969" y="89110"/>
                  <a:pt x="14969" y="95015"/>
                </a:cubicBezTo>
                <a:lnTo>
                  <a:pt x="14969" y="95015"/>
                </a:lnTo>
                <a:cubicBezTo>
                  <a:pt x="14969" y="100920"/>
                  <a:pt x="19756" y="105708"/>
                  <a:pt x="25661" y="105708"/>
                </a:cubicBezTo>
                <a:cubicBezTo>
                  <a:pt x="31566" y="105708"/>
                  <a:pt x="36354" y="100920"/>
                  <a:pt x="36354" y="95015"/>
                </a:cubicBezTo>
                <a:lnTo>
                  <a:pt x="36354" y="84323"/>
                </a:lnTo>
                <a:close/>
                <a:moveTo>
                  <a:pt x="84316" y="83607"/>
                </a:moveTo>
                <a:lnTo>
                  <a:pt x="84316" y="94299"/>
                </a:lnTo>
                <a:cubicBezTo>
                  <a:pt x="84316" y="100204"/>
                  <a:pt x="89103" y="104992"/>
                  <a:pt x="95008" y="104992"/>
                </a:cubicBezTo>
                <a:lnTo>
                  <a:pt x="95008" y="104992"/>
                </a:lnTo>
                <a:cubicBezTo>
                  <a:pt x="100914" y="104992"/>
                  <a:pt x="105701" y="100204"/>
                  <a:pt x="105701" y="94299"/>
                </a:cubicBezTo>
                <a:cubicBezTo>
                  <a:pt x="105701" y="88394"/>
                  <a:pt x="100914" y="83607"/>
                  <a:pt x="95008" y="83607"/>
                </a:cubicBezTo>
                <a:close/>
                <a:moveTo>
                  <a:pt x="49735" y="49517"/>
                </a:moveTo>
                <a:lnTo>
                  <a:pt x="49735" y="49645"/>
                </a:lnTo>
                <a:lnTo>
                  <a:pt x="49627" y="49645"/>
                </a:lnTo>
                <a:lnTo>
                  <a:pt x="49627" y="70372"/>
                </a:lnTo>
                <a:lnTo>
                  <a:pt x="70366" y="70372"/>
                </a:lnTo>
                <a:lnTo>
                  <a:pt x="70366" y="70334"/>
                </a:lnTo>
                <a:lnTo>
                  <a:pt x="70481" y="70334"/>
                </a:lnTo>
                <a:lnTo>
                  <a:pt x="70481" y="49627"/>
                </a:lnTo>
                <a:lnTo>
                  <a:pt x="70372" y="49627"/>
                </a:lnTo>
                <a:lnTo>
                  <a:pt x="70372" y="49517"/>
                </a:lnTo>
                <a:close/>
                <a:moveTo>
                  <a:pt x="25092" y="14987"/>
                </a:moveTo>
                <a:cubicBezTo>
                  <a:pt x="19187" y="14987"/>
                  <a:pt x="14400" y="19774"/>
                  <a:pt x="14400" y="25680"/>
                </a:cubicBezTo>
                <a:cubicBezTo>
                  <a:pt x="14400" y="31585"/>
                  <a:pt x="19187" y="36372"/>
                  <a:pt x="25092" y="36372"/>
                </a:cubicBezTo>
                <a:lnTo>
                  <a:pt x="35784" y="36372"/>
                </a:lnTo>
                <a:lnTo>
                  <a:pt x="35784" y="25680"/>
                </a:lnTo>
                <a:cubicBezTo>
                  <a:pt x="35784" y="19774"/>
                  <a:pt x="30997" y="14987"/>
                  <a:pt x="25092" y="14987"/>
                </a:cubicBezTo>
                <a:close/>
                <a:moveTo>
                  <a:pt x="94338" y="14291"/>
                </a:moveTo>
                <a:cubicBezTo>
                  <a:pt x="88433" y="14291"/>
                  <a:pt x="83645" y="19079"/>
                  <a:pt x="83645" y="24984"/>
                </a:cubicBezTo>
                <a:lnTo>
                  <a:pt x="83645" y="35676"/>
                </a:lnTo>
                <a:lnTo>
                  <a:pt x="94338" y="35676"/>
                </a:lnTo>
                <a:cubicBezTo>
                  <a:pt x="100243" y="35676"/>
                  <a:pt x="105030" y="30889"/>
                  <a:pt x="105030" y="24984"/>
                </a:cubicBezTo>
                <a:lnTo>
                  <a:pt x="105030" y="24984"/>
                </a:lnTo>
                <a:cubicBezTo>
                  <a:pt x="105030" y="19079"/>
                  <a:pt x="100243" y="14291"/>
                  <a:pt x="94338" y="14291"/>
                </a:cubicBezTo>
                <a:close/>
                <a:moveTo>
                  <a:pt x="95186" y="0"/>
                </a:moveTo>
                <a:cubicBezTo>
                  <a:pt x="108890" y="0"/>
                  <a:pt x="120000" y="11109"/>
                  <a:pt x="120000" y="24813"/>
                </a:cubicBezTo>
                <a:lnTo>
                  <a:pt x="119999" y="24813"/>
                </a:lnTo>
                <a:cubicBezTo>
                  <a:pt x="119999" y="38518"/>
                  <a:pt x="108890" y="49627"/>
                  <a:pt x="95186" y="49627"/>
                </a:cubicBezTo>
                <a:lnTo>
                  <a:pt x="83655" y="49627"/>
                </a:lnTo>
                <a:lnTo>
                  <a:pt x="83655" y="70334"/>
                </a:lnTo>
                <a:lnTo>
                  <a:pt x="95179" y="70334"/>
                </a:lnTo>
                <a:cubicBezTo>
                  <a:pt x="108883" y="70334"/>
                  <a:pt x="119993" y="81443"/>
                  <a:pt x="119993" y="95147"/>
                </a:cubicBezTo>
                <a:cubicBezTo>
                  <a:pt x="119993" y="108852"/>
                  <a:pt x="108883" y="119961"/>
                  <a:pt x="95179" y="119961"/>
                </a:cubicBezTo>
                <a:lnTo>
                  <a:pt x="95179" y="119961"/>
                </a:lnTo>
                <a:cubicBezTo>
                  <a:pt x="81475" y="119961"/>
                  <a:pt x="70366" y="108852"/>
                  <a:pt x="70366" y="95147"/>
                </a:cubicBezTo>
                <a:lnTo>
                  <a:pt x="70366" y="84331"/>
                </a:lnTo>
                <a:lnTo>
                  <a:pt x="49627" y="84331"/>
                </a:lnTo>
                <a:lnTo>
                  <a:pt x="49627" y="95186"/>
                </a:lnTo>
                <a:cubicBezTo>
                  <a:pt x="49627" y="108890"/>
                  <a:pt x="38517" y="120000"/>
                  <a:pt x="24813" y="120000"/>
                </a:cubicBezTo>
                <a:cubicBezTo>
                  <a:pt x="11109" y="120000"/>
                  <a:pt x="0" y="108890"/>
                  <a:pt x="0" y="95186"/>
                </a:cubicBezTo>
                <a:lnTo>
                  <a:pt x="0" y="95186"/>
                </a:lnTo>
                <a:cubicBezTo>
                  <a:pt x="0" y="81481"/>
                  <a:pt x="11109" y="70372"/>
                  <a:pt x="24813" y="70372"/>
                </a:cubicBezTo>
                <a:lnTo>
                  <a:pt x="36396" y="70372"/>
                </a:lnTo>
                <a:lnTo>
                  <a:pt x="36396" y="49645"/>
                </a:lnTo>
                <a:lnTo>
                  <a:pt x="24921" y="49645"/>
                </a:lnTo>
                <a:cubicBezTo>
                  <a:pt x="11217" y="49645"/>
                  <a:pt x="108" y="38536"/>
                  <a:pt x="108" y="24831"/>
                </a:cubicBezTo>
                <a:cubicBezTo>
                  <a:pt x="108" y="11127"/>
                  <a:pt x="11217" y="18"/>
                  <a:pt x="24921" y="18"/>
                </a:cubicBezTo>
                <a:lnTo>
                  <a:pt x="24921" y="18"/>
                </a:lnTo>
                <a:cubicBezTo>
                  <a:pt x="38625" y="18"/>
                  <a:pt x="49735" y="11127"/>
                  <a:pt x="49735" y="24832"/>
                </a:cubicBezTo>
                <a:lnTo>
                  <a:pt x="49735" y="37072"/>
                </a:lnTo>
                <a:lnTo>
                  <a:pt x="70372" y="37072"/>
                </a:lnTo>
                <a:lnTo>
                  <a:pt x="70372" y="24813"/>
                </a:lnTo>
                <a:cubicBezTo>
                  <a:pt x="70372" y="11109"/>
                  <a:pt x="81482" y="0"/>
                  <a:pt x="95186" y="0"/>
                </a:cubicBezTo>
                <a:close/>
              </a:path>
            </a:pathLst>
          </a:custGeom>
          <a:solidFill>
            <a:schemeClr val="lt1"/>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Font typeface="Arial"/>
              <a:buNone/>
            </a:pPr>
            <a:endParaRPr sz="1000" b="0" i="0" u="none" strike="noStrike" cap="none">
              <a:solidFill>
                <a:srgbClr val="FFFFFF"/>
              </a:solidFill>
              <a:latin typeface="Arial"/>
              <a:ea typeface="Arial"/>
              <a:cs typeface="Arial"/>
              <a:sym typeface="Arial"/>
              <a:rtl val="0"/>
            </a:endParaRPr>
          </a:p>
        </p:txBody>
      </p:sp>
      <p:sp>
        <p:nvSpPr>
          <p:cNvPr id="530" name="Shape 530"/>
          <p:cNvSpPr/>
          <p:nvPr/>
        </p:nvSpPr>
        <p:spPr>
          <a:xfrm>
            <a:off x="1410450" y="3213968"/>
            <a:ext cx="867795" cy="213790"/>
          </a:xfrm>
          <a:prstGeom prst="roundRect">
            <a:avLst>
              <a:gd name="adj" fmla="val 17740"/>
            </a:avLst>
          </a:prstGeom>
          <a:solidFill>
            <a:srgbClr val="33928A"/>
          </a:solidFill>
          <a:ln>
            <a:noFill/>
          </a:ln>
        </p:spPr>
        <p:txBody>
          <a:bodyPr lIns="91425" tIns="0" rIns="91425" bIns="0" anchor="ctr" anchorCtr="0">
            <a:noAutofit/>
          </a:bodyPr>
          <a:lstStyle/>
          <a:p>
            <a:pPr marL="0" marR="0" lvl="0" indent="0" algn="ctr" rtl="0">
              <a:lnSpc>
                <a:spcPct val="100000"/>
              </a:lnSpc>
              <a:spcBef>
                <a:spcPts val="0"/>
              </a:spcBef>
              <a:spcAft>
                <a:spcPts val="0"/>
              </a:spcAft>
              <a:buClr>
                <a:srgbClr val="F2F2F2"/>
              </a:buClr>
              <a:buSzPct val="25000"/>
              <a:buFont typeface="Calibri"/>
              <a:buNone/>
            </a:pPr>
            <a:r>
              <a:rPr lang="en-US" sz="1000" b="1" i="0" u="none" strike="noStrike" cap="none">
                <a:solidFill>
                  <a:srgbClr val="F2F2F2"/>
                </a:solidFill>
                <a:latin typeface="Calibri"/>
                <a:ea typeface="Calibri"/>
                <a:cs typeface="Calibri"/>
                <a:sym typeface="Calibri"/>
                <a:rtl val="0"/>
              </a:rPr>
              <a:t>Collector</a:t>
            </a:r>
          </a:p>
        </p:txBody>
      </p:sp>
      <p:sp>
        <p:nvSpPr>
          <p:cNvPr id="531" name="Shape 531"/>
          <p:cNvSpPr/>
          <p:nvPr/>
        </p:nvSpPr>
        <p:spPr>
          <a:xfrm>
            <a:off x="2348418" y="3213968"/>
            <a:ext cx="784488" cy="213790"/>
          </a:xfrm>
          <a:prstGeom prst="roundRect">
            <a:avLst>
              <a:gd name="adj" fmla="val 17740"/>
            </a:avLst>
          </a:prstGeom>
          <a:solidFill>
            <a:srgbClr val="33928A"/>
          </a:solidFill>
          <a:ln>
            <a:noFill/>
          </a:ln>
        </p:spPr>
        <p:txBody>
          <a:bodyPr lIns="91425" tIns="0" rIns="91425" bIns="0" anchor="ctr" anchorCtr="0">
            <a:noAutofit/>
          </a:bodyPr>
          <a:lstStyle/>
          <a:p>
            <a:pPr marL="0" marR="0" lvl="0" indent="0" algn="ctr" rtl="0">
              <a:lnSpc>
                <a:spcPct val="100000"/>
              </a:lnSpc>
              <a:spcBef>
                <a:spcPts val="0"/>
              </a:spcBef>
              <a:spcAft>
                <a:spcPts val="0"/>
              </a:spcAft>
              <a:buClr>
                <a:srgbClr val="F2F2F2"/>
              </a:buClr>
              <a:buSzPct val="25000"/>
              <a:buFont typeface="Calibri"/>
              <a:buNone/>
            </a:pPr>
            <a:r>
              <a:rPr lang="en-US" sz="1000" b="1" i="0" u="none" strike="noStrike" cap="none">
                <a:solidFill>
                  <a:srgbClr val="F2F2F2"/>
                </a:solidFill>
                <a:latin typeface="Calibri"/>
                <a:ea typeface="Calibri"/>
                <a:cs typeface="Calibri"/>
                <a:sym typeface="Calibri"/>
                <a:rtl val="0"/>
              </a:rPr>
              <a:t>App Log </a:t>
            </a:r>
          </a:p>
        </p:txBody>
      </p:sp>
      <p:sp>
        <p:nvSpPr>
          <p:cNvPr id="532" name="Shape 532"/>
          <p:cNvSpPr/>
          <p:nvPr/>
        </p:nvSpPr>
        <p:spPr>
          <a:xfrm>
            <a:off x="3132906" y="1315569"/>
            <a:ext cx="1144607" cy="230832"/>
          </a:xfrm>
          <a:prstGeom prst="rect">
            <a:avLst/>
          </a:prstGeom>
          <a:noFill/>
          <a:ln>
            <a:noFill/>
          </a:ln>
        </p:spPr>
        <p:txBody>
          <a:bodyPr lIns="91425" tIns="0" rIns="91425" bIns="0" anchor="ctr" anchorCtr="0">
            <a:noAutofit/>
          </a:bodyPr>
          <a:lstStyle/>
          <a:p>
            <a:pPr marL="0" marR="0" lvl="0" indent="0" algn="r" rtl="0">
              <a:lnSpc>
                <a:spcPct val="100000"/>
              </a:lnSpc>
              <a:spcBef>
                <a:spcPts val="0"/>
              </a:spcBef>
              <a:spcAft>
                <a:spcPts val="0"/>
              </a:spcAft>
              <a:buClr>
                <a:srgbClr val="3F3F3F"/>
              </a:buClr>
              <a:buSzPct val="25000"/>
              <a:buFont typeface="Calibri"/>
              <a:buNone/>
            </a:pPr>
            <a:r>
              <a:rPr lang="en-US" sz="1000" b="1" i="0" u="none" strike="noStrike" cap="none" dirty="0">
                <a:solidFill>
                  <a:srgbClr val="3F3F3F"/>
                </a:solidFill>
                <a:latin typeface="Calibri"/>
                <a:ea typeface="Calibri"/>
                <a:cs typeface="Calibri"/>
                <a:sym typeface="Calibri"/>
                <a:rtl val="0"/>
              </a:rPr>
              <a:t>ROUTING</a:t>
            </a:r>
          </a:p>
        </p:txBody>
      </p:sp>
      <p:sp>
        <p:nvSpPr>
          <p:cNvPr id="533" name="Shape 533"/>
          <p:cNvSpPr/>
          <p:nvPr/>
        </p:nvSpPr>
        <p:spPr>
          <a:xfrm>
            <a:off x="3035491" y="1600851"/>
            <a:ext cx="1248069" cy="230832"/>
          </a:xfrm>
          <a:prstGeom prst="rect">
            <a:avLst/>
          </a:prstGeom>
          <a:noFill/>
          <a:ln>
            <a:noFill/>
          </a:ln>
        </p:spPr>
        <p:txBody>
          <a:bodyPr lIns="91425" tIns="0" rIns="91425" bIns="0" anchor="ctr" anchorCtr="0">
            <a:noAutofit/>
          </a:bodyPr>
          <a:lstStyle/>
          <a:p>
            <a:pPr marL="0" marR="0" lvl="0" indent="0" algn="r" rtl="0">
              <a:lnSpc>
                <a:spcPct val="100000"/>
              </a:lnSpc>
              <a:spcBef>
                <a:spcPts val="0"/>
              </a:spcBef>
              <a:spcAft>
                <a:spcPts val="0"/>
              </a:spcAft>
              <a:buClr>
                <a:srgbClr val="3F3F3F"/>
              </a:buClr>
              <a:buSzPct val="25000"/>
              <a:buFont typeface="Calibri"/>
              <a:buNone/>
            </a:pPr>
            <a:r>
              <a:rPr lang="en-US" sz="1000" b="1" i="0" u="none" strike="noStrike" cap="none" dirty="0">
                <a:solidFill>
                  <a:srgbClr val="3F3F3F"/>
                </a:solidFill>
                <a:latin typeface="Calibri"/>
                <a:ea typeface="Calibri"/>
                <a:cs typeface="Calibri"/>
                <a:sym typeface="Calibri"/>
                <a:rtl val="0"/>
              </a:rPr>
              <a:t>AUTHENTICATION</a:t>
            </a:r>
          </a:p>
        </p:txBody>
      </p:sp>
      <p:sp>
        <p:nvSpPr>
          <p:cNvPr id="534" name="Shape 534"/>
          <p:cNvSpPr/>
          <p:nvPr/>
        </p:nvSpPr>
        <p:spPr>
          <a:xfrm>
            <a:off x="3151399" y="1855451"/>
            <a:ext cx="1126109" cy="230832"/>
          </a:xfrm>
          <a:prstGeom prst="rect">
            <a:avLst/>
          </a:prstGeom>
          <a:noFill/>
          <a:ln>
            <a:noFill/>
          </a:ln>
        </p:spPr>
        <p:txBody>
          <a:bodyPr lIns="91425" tIns="0" rIns="91425" bIns="0" anchor="ctr" anchorCtr="0">
            <a:noAutofit/>
          </a:bodyPr>
          <a:lstStyle/>
          <a:p>
            <a:pPr marL="0" marR="0" lvl="0" indent="0" algn="r" rtl="0">
              <a:lnSpc>
                <a:spcPct val="100000"/>
              </a:lnSpc>
              <a:spcBef>
                <a:spcPts val="0"/>
              </a:spcBef>
              <a:spcAft>
                <a:spcPts val="0"/>
              </a:spcAft>
              <a:buClr>
                <a:srgbClr val="3F3F3F"/>
              </a:buClr>
              <a:buSzPct val="25000"/>
              <a:buFont typeface="Calibri"/>
              <a:buNone/>
            </a:pPr>
            <a:r>
              <a:rPr lang="en-US" sz="1000" b="1" i="0" u="none" strike="noStrike" cap="none" dirty="0">
                <a:solidFill>
                  <a:srgbClr val="3F3F3F"/>
                </a:solidFill>
                <a:latin typeface="Calibri"/>
                <a:ea typeface="Calibri"/>
                <a:cs typeface="Calibri"/>
                <a:sym typeface="Calibri"/>
                <a:rtl val="0"/>
              </a:rPr>
              <a:t>APP LIFECYCLE</a:t>
            </a:r>
          </a:p>
        </p:txBody>
      </p:sp>
      <p:sp>
        <p:nvSpPr>
          <p:cNvPr id="535" name="Shape 535"/>
          <p:cNvSpPr/>
          <p:nvPr/>
        </p:nvSpPr>
        <p:spPr>
          <a:xfrm>
            <a:off x="3144227" y="2453489"/>
            <a:ext cx="1133287" cy="702563"/>
          </a:xfrm>
          <a:prstGeom prst="rect">
            <a:avLst/>
          </a:prstGeom>
          <a:noFill/>
          <a:ln>
            <a:noFill/>
          </a:ln>
        </p:spPr>
        <p:txBody>
          <a:bodyPr lIns="91425" tIns="0" rIns="91425" bIns="0" anchor="ctr" anchorCtr="0">
            <a:noAutofit/>
          </a:bodyPr>
          <a:lstStyle/>
          <a:p>
            <a:pPr marL="0" marR="0" lvl="0" indent="0" algn="r" rtl="0">
              <a:lnSpc>
                <a:spcPct val="100000"/>
              </a:lnSpc>
              <a:spcBef>
                <a:spcPts val="0"/>
              </a:spcBef>
              <a:spcAft>
                <a:spcPts val="0"/>
              </a:spcAft>
              <a:buClr>
                <a:srgbClr val="3F3F3F"/>
              </a:buClr>
              <a:buSzPct val="25000"/>
              <a:buFont typeface="Calibri"/>
              <a:buNone/>
            </a:pPr>
            <a:r>
              <a:rPr lang="en-US" sz="1000" b="1" i="0" u="none" strike="noStrike" cap="none" dirty="0">
                <a:solidFill>
                  <a:srgbClr val="3F3F3F"/>
                </a:solidFill>
                <a:latin typeface="Calibri"/>
                <a:ea typeface="Calibri"/>
                <a:cs typeface="Calibri"/>
                <a:sym typeface="Calibri"/>
                <a:rtl val="0"/>
              </a:rPr>
              <a:t>APP STORAGE</a:t>
            </a:r>
          </a:p>
          <a:p>
            <a:pPr marL="0" marR="0" lvl="0" indent="0" algn="r" rtl="0">
              <a:lnSpc>
                <a:spcPct val="100000"/>
              </a:lnSpc>
              <a:spcBef>
                <a:spcPts val="0"/>
              </a:spcBef>
              <a:spcAft>
                <a:spcPts val="0"/>
              </a:spcAft>
              <a:buClr>
                <a:srgbClr val="3F3F3F"/>
              </a:buClr>
              <a:buSzPct val="25000"/>
              <a:buFont typeface="Calibri"/>
              <a:buNone/>
            </a:pPr>
            <a:r>
              <a:rPr lang="en-US" sz="1000" b="1" i="0" u="none" strike="noStrike" cap="none" dirty="0">
                <a:solidFill>
                  <a:srgbClr val="3F3F3F"/>
                </a:solidFill>
                <a:latin typeface="Calibri"/>
                <a:ea typeface="Calibri"/>
                <a:cs typeface="Calibri"/>
                <a:sym typeface="Calibri"/>
                <a:rtl val="0"/>
              </a:rPr>
              <a:t>&amp; EXECUTION</a:t>
            </a:r>
          </a:p>
        </p:txBody>
      </p:sp>
      <p:sp>
        <p:nvSpPr>
          <p:cNvPr id="536" name="Shape 536"/>
          <p:cNvSpPr/>
          <p:nvPr/>
        </p:nvSpPr>
        <p:spPr>
          <a:xfrm>
            <a:off x="3137268" y="2150275"/>
            <a:ext cx="1140246" cy="230832"/>
          </a:xfrm>
          <a:prstGeom prst="rect">
            <a:avLst/>
          </a:prstGeom>
          <a:noFill/>
          <a:ln>
            <a:noFill/>
          </a:ln>
        </p:spPr>
        <p:txBody>
          <a:bodyPr lIns="91425" tIns="0" rIns="91425" bIns="0" anchor="ctr" anchorCtr="0">
            <a:noAutofit/>
          </a:bodyPr>
          <a:lstStyle/>
          <a:p>
            <a:pPr marL="0" marR="0" lvl="0" indent="0" algn="r" rtl="0">
              <a:lnSpc>
                <a:spcPct val="100000"/>
              </a:lnSpc>
              <a:spcBef>
                <a:spcPts val="0"/>
              </a:spcBef>
              <a:spcAft>
                <a:spcPts val="0"/>
              </a:spcAft>
              <a:buClr>
                <a:srgbClr val="3F3F3F"/>
              </a:buClr>
              <a:buSzPct val="25000"/>
              <a:buFont typeface="Calibri"/>
              <a:buNone/>
            </a:pPr>
            <a:r>
              <a:rPr lang="en-US" sz="1000" b="1" i="0" u="none" strike="noStrike" cap="none" dirty="0">
                <a:solidFill>
                  <a:srgbClr val="3F3F3F"/>
                </a:solidFill>
                <a:latin typeface="Calibri"/>
                <a:ea typeface="Calibri"/>
                <a:cs typeface="Calibri"/>
                <a:sym typeface="Calibri"/>
                <a:rtl val="0"/>
              </a:rPr>
              <a:t>MESSAGING</a:t>
            </a:r>
          </a:p>
        </p:txBody>
      </p:sp>
      <p:sp>
        <p:nvSpPr>
          <p:cNvPr id="537" name="Shape 537"/>
          <p:cNvSpPr/>
          <p:nvPr/>
        </p:nvSpPr>
        <p:spPr>
          <a:xfrm>
            <a:off x="2985840" y="3150347"/>
            <a:ext cx="1291673" cy="341889"/>
          </a:xfrm>
          <a:prstGeom prst="rect">
            <a:avLst/>
          </a:prstGeom>
          <a:noFill/>
          <a:ln>
            <a:noFill/>
          </a:ln>
        </p:spPr>
        <p:txBody>
          <a:bodyPr lIns="91425" tIns="0" rIns="91425" bIns="0" anchor="ctr" anchorCtr="0">
            <a:noAutofit/>
          </a:bodyPr>
          <a:lstStyle/>
          <a:p>
            <a:pPr marL="0" marR="0" lvl="0" indent="0" algn="r" rtl="0">
              <a:lnSpc>
                <a:spcPct val="100000"/>
              </a:lnSpc>
              <a:spcBef>
                <a:spcPts val="0"/>
              </a:spcBef>
              <a:spcAft>
                <a:spcPts val="0"/>
              </a:spcAft>
              <a:buClr>
                <a:srgbClr val="3F3F3F"/>
              </a:buClr>
              <a:buSzPct val="25000"/>
              <a:buFont typeface="Calibri"/>
              <a:buNone/>
            </a:pPr>
            <a:r>
              <a:rPr lang="en-US" sz="1000" b="1" i="0" u="none" strike="noStrike" cap="none" dirty="0">
                <a:solidFill>
                  <a:srgbClr val="3F3F3F"/>
                </a:solidFill>
                <a:latin typeface="Calibri"/>
                <a:ea typeface="Calibri"/>
                <a:cs typeface="Calibri"/>
                <a:sym typeface="Calibri"/>
                <a:rtl val="0"/>
              </a:rPr>
              <a:t>METRICS &amp; </a:t>
            </a:r>
            <a:endParaRPr lang="en-US" sz="1000" b="1" i="0" u="none" strike="noStrike" cap="none" dirty="0" smtClean="0">
              <a:solidFill>
                <a:srgbClr val="3F3F3F"/>
              </a:solidFill>
              <a:latin typeface="Calibri"/>
              <a:ea typeface="Calibri"/>
              <a:cs typeface="Calibri"/>
              <a:sym typeface="Calibri"/>
              <a:rtl val="0"/>
            </a:endParaRPr>
          </a:p>
          <a:p>
            <a:pPr marL="0" marR="0" lvl="0" indent="0" algn="r" rtl="0">
              <a:lnSpc>
                <a:spcPct val="100000"/>
              </a:lnSpc>
              <a:spcBef>
                <a:spcPts val="0"/>
              </a:spcBef>
              <a:spcAft>
                <a:spcPts val="0"/>
              </a:spcAft>
              <a:buClr>
                <a:srgbClr val="3F3F3F"/>
              </a:buClr>
              <a:buSzPct val="25000"/>
              <a:buFont typeface="Calibri"/>
              <a:buNone/>
            </a:pPr>
            <a:r>
              <a:rPr lang="en-US" sz="1000" b="1" i="0" u="none" strike="noStrike" cap="none" dirty="0" smtClean="0">
                <a:solidFill>
                  <a:srgbClr val="3F3F3F"/>
                </a:solidFill>
                <a:latin typeface="Calibri"/>
                <a:ea typeface="Calibri"/>
                <a:cs typeface="Calibri"/>
                <a:sym typeface="Calibri"/>
                <a:rtl val="0"/>
              </a:rPr>
              <a:t>LOGGING</a:t>
            </a:r>
            <a:endParaRPr lang="en-US" sz="1000" b="1" i="0" u="none" strike="noStrike" cap="none" dirty="0">
              <a:solidFill>
                <a:srgbClr val="3F3F3F"/>
              </a:solidFill>
              <a:latin typeface="Calibri"/>
              <a:ea typeface="Calibri"/>
              <a:cs typeface="Calibri"/>
              <a:sym typeface="Calibri"/>
              <a:rtl val="0"/>
            </a:endParaRPr>
          </a:p>
        </p:txBody>
      </p:sp>
      <p:cxnSp>
        <p:nvCxnSpPr>
          <p:cNvPr id="541" name="Shape 541"/>
          <p:cNvCxnSpPr>
            <a:stCxn id="547" idx="2"/>
            <a:endCxn id="49" idx="0"/>
          </p:cNvCxnSpPr>
          <p:nvPr/>
        </p:nvCxnSpPr>
        <p:spPr>
          <a:xfrm rot="5400000">
            <a:off x="1363514" y="3287371"/>
            <a:ext cx="338988" cy="1918777"/>
          </a:xfrm>
          <a:prstGeom prst="bentConnector3">
            <a:avLst>
              <a:gd name="adj1" fmla="val 50000"/>
            </a:avLst>
          </a:prstGeom>
          <a:noFill/>
          <a:ln w="19050" cap="flat" cmpd="sng">
            <a:solidFill>
              <a:schemeClr val="bg1">
                <a:lumMod val="85000"/>
              </a:schemeClr>
            </a:solidFill>
            <a:prstDash val="solid"/>
            <a:round/>
            <a:headEnd type="none" w="med" len="med"/>
            <a:tailEnd type="stealth" w="lg" len="lg"/>
          </a:ln>
        </p:spPr>
      </p:cxnSp>
      <p:cxnSp>
        <p:nvCxnSpPr>
          <p:cNvPr id="542" name="Shape 542"/>
          <p:cNvCxnSpPr>
            <a:stCxn id="547" idx="2"/>
            <a:endCxn id="50" idx="0"/>
          </p:cNvCxnSpPr>
          <p:nvPr/>
        </p:nvCxnSpPr>
        <p:spPr>
          <a:xfrm rot="5400000">
            <a:off x="1879605" y="3803462"/>
            <a:ext cx="338988" cy="886595"/>
          </a:xfrm>
          <a:prstGeom prst="bentConnector3">
            <a:avLst>
              <a:gd name="adj1" fmla="val 50000"/>
            </a:avLst>
          </a:prstGeom>
          <a:noFill/>
          <a:ln w="19050" cap="flat" cmpd="sng">
            <a:solidFill>
              <a:schemeClr val="bg1">
                <a:lumMod val="85000"/>
              </a:schemeClr>
            </a:solidFill>
            <a:prstDash val="solid"/>
            <a:round/>
            <a:headEnd type="none" w="med" len="med"/>
            <a:tailEnd type="stealth" w="lg" len="lg"/>
          </a:ln>
        </p:spPr>
      </p:cxnSp>
      <p:cxnSp>
        <p:nvCxnSpPr>
          <p:cNvPr id="543" name="Shape 543"/>
          <p:cNvCxnSpPr>
            <a:stCxn id="547" idx="2"/>
            <a:endCxn id="51" idx="0"/>
          </p:cNvCxnSpPr>
          <p:nvPr/>
        </p:nvCxnSpPr>
        <p:spPr>
          <a:xfrm rot="16200000" flipH="1">
            <a:off x="2413532" y="4156129"/>
            <a:ext cx="338988" cy="181260"/>
          </a:xfrm>
          <a:prstGeom prst="bentConnector3">
            <a:avLst>
              <a:gd name="adj1" fmla="val 50000"/>
            </a:avLst>
          </a:prstGeom>
          <a:noFill/>
          <a:ln w="19050" cap="flat" cmpd="sng">
            <a:solidFill>
              <a:schemeClr val="bg1">
                <a:lumMod val="85000"/>
              </a:schemeClr>
            </a:solidFill>
            <a:prstDash val="solid"/>
            <a:round/>
            <a:headEnd type="none" w="med" len="med"/>
            <a:tailEnd type="stealth" w="lg" len="lg"/>
          </a:ln>
        </p:spPr>
      </p:cxnSp>
      <p:sp>
        <p:nvSpPr>
          <p:cNvPr id="549" name="Shape 549"/>
          <p:cNvSpPr/>
          <p:nvPr/>
        </p:nvSpPr>
        <p:spPr>
          <a:xfrm>
            <a:off x="1383911" y="1885757"/>
            <a:ext cx="861588" cy="182806"/>
          </a:xfrm>
          <a:prstGeom prst="roundRect">
            <a:avLst>
              <a:gd name="adj" fmla="val 9038"/>
            </a:avLst>
          </a:prstGeom>
          <a:solidFill>
            <a:srgbClr val="33928A"/>
          </a:solidFill>
          <a:ln>
            <a:noFill/>
          </a:ln>
        </p:spPr>
        <p:txBody>
          <a:bodyPr lIns="91425" tIns="0" rIns="91425" bIns="0" anchor="ctr" anchorCtr="0">
            <a:noAutofit/>
          </a:bodyPr>
          <a:lstStyle/>
          <a:p>
            <a:pPr marL="0" marR="0" lvl="0" indent="0" algn="l" rtl="0">
              <a:lnSpc>
                <a:spcPct val="100000"/>
              </a:lnSpc>
              <a:spcBef>
                <a:spcPts val="0"/>
              </a:spcBef>
              <a:spcAft>
                <a:spcPts val="0"/>
              </a:spcAft>
              <a:buClr>
                <a:srgbClr val="F2F2F2"/>
              </a:buClr>
              <a:buSzPct val="25000"/>
              <a:buFont typeface="Calibri"/>
              <a:buNone/>
            </a:pPr>
            <a:r>
              <a:rPr lang="en-US" sz="1000" b="1" i="0" u="none" strike="noStrike" cap="none" dirty="0">
                <a:solidFill>
                  <a:srgbClr val="F2F2F2"/>
                </a:solidFill>
                <a:latin typeface="Calibri"/>
                <a:ea typeface="Calibri"/>
                <a:cs typeface="Calibri"/>
                <a:sym typeface="Calibri"/>
                <a:rtl val="0"/>
              </a:rPr>
              <a:t>BBS</a:t>
            </a:r>
          </a:p>
        </p:txBody>
      </p:sp>
      <p:sp>
        <p:nvSpPr>
          <p:cNvPr id="550" name="Shape 550"/>
          <p:cNvSpPr/>
          <p:nvPr/>
        </p:nvSpPr>
        <p:spPr>
          <a:xfrm>
            <a:off x="2289811" y="1878540"/>
            <a:ext cx="861588" cy="182806"/>
          </a:xfrm>
          <a:prstGeom prst="roundRect">
            <a:avLst>
              <a:gd name="adj" fmla="val 9038"/>
            </a:avLst>
          </a:prstGeom>
          <a:solidFill>
            <a:srgbClr val="33928A"/>
          </a:solidFill>
          <a:ln>
            <a:noFill/>
          </a:ln>
        </p:spPr>
        <p:txBody>
          <a:bodyPr lIns="91425" tIns="0" rIns="91425" bIns="0" anchor="ctr" anchorCtr="0">
            <a:noAutofit/>
          </a:bodyPr>
          <a:lstStyle/>
          <a:p>
            <a:pPr marL="0" marR="0" lvl="0" indent="0" algn="ctr" rtl="0">
              <a:lnSpc>
                <a:spcPct val="100000"/>
              </a:lnSpc>
              <a:spcBef>
                <a:spcPts val="0"/>
              </a:spcBef>
              <a:spcAft>
                <a:spcPts val="0"/>
              </a:spcAft>
              <a:buClr>
                <a:srgbClr val="F2F2F2"/>
              </a:buClr>
              <a:buSzPct val="25000"/>
              <a:buFont typeface="Calibri"/>
              <a:buNone/>
            </a:pPr>
            <a:r>
              <a:rPr lang="en-US" sz="1000" b="1" i="0" u="none" strike="noStrike" cap="none" dirty="0" err="1">
                <a:solidFill>
                  <a:srgbClr val="F2F2F2"/>
                </a:solidFill>
                <a:latin typeface="Calibri"/>
                <a:ea typeface="Calibri"/>
                <a:cs typeface="Calibri"/>
                <a:sym typeface="Calibri"/>
                <a:rtl val="0"/>
              </a:rPr>
              <a:t>Converger</a:t>
            </a:r>
            <a:endParaRPr lang="en-US" sz="1000" b="1" i="0" u="none" strike="noStrike" cap="none" dirty="0">
              <a:solidFill>
                <a:srgbClr val="F2F2F2"/>
              </a:solidFill>
              <a:latin typeface="Calibri"/>
              <a:ea typeface="Calibri"/>
              <a:cs typeface="Calibri"/>
              <a:sym typeface="Calibri"/>
              <a:rtl val="0"/>
            </a:endParaRPr>
          </a:p>
        </p:txBody>
      </p:sp>
      <p:sp>
        <p:nvSpPr>
          <p:cNvPr id="551" name="Shape 551"/>
          <p:cNvSpPr/>
          <p:nvPr/>
        </p:nvSpPr>
        <p:spPr>
          <a:xfrm>
            <a:off x="2093100" y="1908422"/>
            <a:ext cx="134438" cy="140217"/>
          </a:xfrm>
          <a:custGeom>
            <a:avLst/>
            <a:gdLst/>
            <a:ahLst/>
            <a:cxnLst/>
            <a:rect l="0" t="0" r="0" b="0"/>
            <a:pathLst>
              <a:path w="120000" h="120000" extrusionOk="0">
                <a:moveTo>
                  <a:pt x="0" y="67932"/>
                </a:moveTo>
                <a:cubicBezTo>
                  <a:pt x="0" y="77010"/>
                  <a:pt x="26863" y="84369"/>
                  <a:pt x="60000" y="84369"/>
                </a:cubicBezTo>
                <a:cubicBezTo>
                  <a:pt x="93137" y="84369"/>
                  <a:pt x="120000" y="77010"/>
                  <a:pt x="120000" y="67932"/>
                </a:cubicBezTo>
                <a:lnTo>
                  <a:pt x="120000" y="103563"/>
                </a:lnTo>
                <a:lnTo>
                  <a:pt x="120000" y="103665"/>
                </a:lnTo>
                <a:lnTo>
                  <a:pt x="119962" y="103665"/>
                </a:lnTo>
                <a:cubicBezTo>
                  <a:pt x="119797" y="112696"/>
                  <a:pt x="93011" y="120000"/>
                  <a:pt x="60000" y="120000"/>
                </a:cubicBezTo>
                <a:cubicBezTo>
                  <a:pt x="26988" y="120000"/>
                  <a:pt x="203" y="112696"/>
                  <a:pt x="37" y="103665"/>
                </a:cubicBezTo>
                <a:lnTo>
                  <a:pt x="0" y="103665"/>
                </a:lnTo>
                <a:lnTo>
                  <a:pt x="0" y="103563"/>
                </a:lnTo>
                <a:close/>
                <a:moveTo>
                  <a:pt x="0" y="22813"/>
                </a:moveTo>
                <a:cubicBezTo>
                  <a:pt x="0" y="31890"/>
                  <a:pt x="26863" y="39249"/>
                  <a:pt x="60000" y="39249"/>
                </a:cubicBezTo>
                <a:cubicBezTo>
                  <a:pt x="93137" y="39249"/>
                  <a:pt x="120000" y="31890"/>
                  <a:pt x="120000" y="22813"/>
                </a:cubicBezTo>
                <a:lnTo>
                  <a:pt x="120000" y="58444"/>
                </a:lnTo>
                <a:lnTo>
                  <a:pt x="120000" y="58546"/>
                </a:lnTo>
                <a:lnTo>
                  <a:pt x="119962" y="58546"/>
                </a:lnTo>
                <a:cubicBezTo>
                  <a:pt x="119797" y="67577"/>
                  <a:pt x="93011" y="74880"/>
                  <a:pt x="60000" y="74880"/>
                </a:cubicBezTo>
                <a:cubicBezTo>
                  <a:pt x="26988" y="74880"/>
                  <a:pt x="203" y="67577"/>
                  <a:pt x="37" y="58546"/>
                </a:cubicBezTo>
                <a:lnTo>
                  <a:pt x="0" y="58546"/>
                </a:lnTo>
                <a:lnTo>
                  <a:pt x="0" y="58444"/>
                </a:lnTo>
                <a:close/>
                <a:moveTo>
                  <a:pt x="59999" y="0"/>
                </a:moveTo>
                <a:cubicBezTo>
                  <a:pt x="91314" y="0"/>
                  <a:pt x="116699" y="6954"/>
                  <a:pt x="116699" y="15532"/>
                </a:cubicBezTo>
                <a:cubicBezTo>
                  <a:pt x="116699" y="24110"/>
                  <a:pt x="91314" y="31064"/>
                  <a:pt x="59999" y="31064"/>
                </a:cubicBezTo>
                <a:cubicBezTo>
                  <a:pt x="28685" y="31064"/>
                  <a:pt x="3300" y="24110"/>
                  <a:pt x="3300" y="15532"/>
                </a:cubicBezTo>
                <a:cubicBezTo>
                  <a:pt x="3300" y="6954"/>
                  <a:pt x="28685" y="0"/>
                  <a:pt x="59999" y="0"/>
                </a:cubicBezTo>
                <a:close/>
              </a:path>
            </a:pathLst>
          </a:custGeom>
          <a:solidFill>
            <a:schemeClr val="lt1"/>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Font typeface="Arial"/>
              <a:buNone/>
            </a:pPr>
            <a:endParaRPr sz="1800" b="0" i="0" u="none" strike="noStrike" cap="none">
              <a:solidFill>
                <a:schemeClr val="lt1"/>
              </a:solidFill>
              <a:latin typeface="Arial"/>
              <a:ea typeface="Arial"/>
              <a:cs typeface="Arial"/>
              <a:sym typeface="Arial"/>
              <a:rtl val="0"/>
            </a:endParaRPr>
          </a:p>
        </p:txBody>
      </p:sp>
      <p:cxnSp>
        <p:nvCxnSpPr>
          <p:cNvPr id="67" name="Shape 541"/>
          <p:cNvCxnSpPr>
            <a:stCxn id="547" idx="2"/>
            <a:endCxn id="55" idx="0"/>
          </p:cNvCxnSpPr>
          <p:nvPr/>
        </p:nvCxnSpPr>
        <p:spPr>
          <a:xfrm rot="16200000" flipH="1">
            <a:off x="2940118" y="3629543"/>
            <a:ext cx="338988" cy="1234432"/>
          </a:xfrm>
          <a:prstGeom prst="bentConnector3">
            <a:avLst>
              <a:gd name="adj1" fmla="val 50000"/>
            </a:avLst>
          </a:prstGeom>
          <a:noFill/>
          <a:ln w="19050" cap="flat" cmpd="sng">
            <a:solidFill>
              <a:schemeClr val="bg1">
                <a:lumMod val="85000"/>
              </a:schemeClr>
            </a:solidFill>
            <a:prstDash val="solid"/>
            <a:round/>
            <a:headEnd type="none" w="med" len="med"/>
            <a:tailEnd type="stealth" w="lg" len="lg"/>
          </a:ln>
        </p:spPr>
      </p:cxnSp>
      <p:sp>
        <p:nvSpPr>
          <p:cNvPr id="547" name="Shape 547"/>
          <p:cNvSpPr/>
          <p:nvPr/>
        </p:nvSpPr>
        <p:spPr>
          <a:xfrm>
            <a:off x="377093" y="3761211"/>
            <a:ext cx="4230606" cy="316054"/>
          </a:xfrm>
          <a:prstGeom prst="roundRect">
            <a:avLst>
              <a:gd name="adj" fmla="val 8346"/>
            </a:avLst>
          </a:prstGeom>
          <a:solidFill>
            <a:srgbClr val="8165A2"/>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FFFFFF"/>
              </a:buClr>
              <a:buSzPct val="25000"/>
              <a:buFont typeface="Arial"/>
              <a:buNone/>
            </a:pPr>
            <a:r>
              <a:rPr lang="en-US" sz="1200" b="1" i="0" u="none" strike="noStrike" cap="none">
                <a:solidFill>
                  <a:srgbClr val="FFFFFF"/>
                </a:solidFill>
                <a:latin typeface="Arial"/>
                <a:ea typeface="Arial"/>
                <a:cs typeface="Arial"/>
                <a:sym typeface="Arial"/>
                <a:rtl val="0"/>
              </a:rPr>
              <a:t>Pivotal CF OpsManager/BOSH</a:t>
            </a:r>
          </a:p>
        </p:txBody>
      </p:sp>
      <p:sp>
        <p:nvSpPr>
          <p:cNvPr id="548" name="Shape 548"/>
          <p:cNvSpPr/>
          <p:nvPr/>
        </p:nvSpPr>
        <p:spPr>
          <a:xfrm rot="18900000">
            <a:off x="3721315" y="3878603"/>
            <a:ext cx="270000" cy="98296"/>
          </a:xfrm>
          <a:custGeom>
            <a:avLst/>
            <a:gdLst/>
            <a:ahLst/>
            <a:cxnLst/>
            <a:rect l="0" t="0" r="0" b="0"/>
            <a:pathLst>
              <a:path w="120000" h="120000" extrusionOk="0">
                <a:moveTo>
                  <a:pt x="18701" y="0"/>
                </a:moveTo>
                <a:cubicBezTo>
                  <a:pt x="27010" y="0"/>
                  <a:pt x="34235" y="12740"/>
                  <a:pt x="37662" y="31892"/>
                </a:cubicBezTo>
                <a:lnTo>
                  <a:pt x="82337" y="31892"/>
                </a:lnTo>
                <a:cubicBezTo>
                  <a:pt x="85765" y="12740"/>
                  <a:pt x="92989" y="0"/>
                  <a:pt x="101298" y="0"/>
                </a:cubicBezTo>
                <a:cubicBezTo>
                  <a:pt x="109439" y="0"/>
                  <a:pt x="116540" y="12234"/>
                  <a:pt x="120000" y="30839"/>
                </a:cubicBezTo>
                <a:lnTo>
                  <a:pt x="101879" y="30839"/>
                </a:lnTo>
                <a:lnTo>
                  <a:pt x="96571" y="60000"/>
                </a:lnTo>
                <a:lnTo>
                  <a:pt x="101879" y="89160"/>
                </a:lnTo>
                <a:lnTo>
                  <a:pt x="120000" y="89160"/>
                </a:lnTo>
                <a:cubicBezTo>
                  <a:pt x="116540" y="107765"/>
                  <a:pt x="109439" y="120000"/>
                  <a:pt x="101298" y="120000"/>
                </a:cubicBezTo>
                <a:cubicBezTo>
                  <a:pt x="92989" y="120000"/>
                  <a:pt x="85765" y="107259"/>
                  <a:pt x="82337" y="88107"/>
                </a:cubicBezTo>
                <a:lnTo>
                  <a:pt x="37662" y="88107"/>
                </a:lnTo>
                <a:cubicBezTo>
                  <a:pt x="34235" y="107259"/>
                  <a:pt x="27010" y="120000"/>
                  <a:pt x="18701" y="120000"/>
                </a:cubicBezTo>
                <a:cubicBezTo>
                  <a:pt x="10560" y="120000"/>
                  <a:pt x="3459" y="107765"/>
                  <a:pt x="0" y="89160"/>
                </a:cubicBezTo>
                <a:lnTo>
                  <a:pt x="18120" y="89160"/>
                </a:lnTo>
                <a:lnTo>
                  <a:pt x="23428" y="60000"/>
                </a:lnTo>
                <a:lnTo>
                  <a:pt x="18120" y="30839"/>
                </a:lnTo>
                <a:lnTo>
                  <a:pt x="0" y="30839"/>
                </a:lnTo>
                <a:cubicBezTo>
                  <a:pt x="3459" y="12234"/>
                  <a:pt x="10560" y="0"/>
                  <a:pt x="18701" y="0"/>
                </a:cubicBezTo>
                <a:close/>
              </a:path>
            </a:pathLst>
          </a:custGeom>
          <a:solidFill>
            <a:schemeClr val="lt1"/>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Font typeface="Arial"/>
              <a:buNone/>
            </a:pPr>
            <a:endParaRPr sz="1200" b="0" i="0" u="none" strike="noStrike" cap="none">
              <a:solidFill>
                <a:srgbClr val="FFFFFF"/>
              </a:solidFill>
              <a:latin typeface="Arial"/>
              <a:ea typeface="Arial"/>
              <a:cs typeface="Arial"/>
              <a:sym typeface="Arial"/>
              <a:rtl val="0"/>
            </a:endParaRPr>
          </a:p>
        </p:txBody>
      </p:sp>
      <p:sp>
        <p:nvSpPr>
          <p:cNvPr id="524" name="Shape 524"/>
          <p:cNvSpPr/>
          <p:nvPr/>
        </p:nvSpPr>
        <p:spPr>
          <a:xfrm>
            <a:off x="2348418" y="2450723"/>
            <a:ext cx="795809" cy="705329"/>
          </a:xfrm>
          <a:prstGeom prst="roundRect">
            <a:avLst>
              <a:gd name="adj" fmla="val 2039"/>
            </a:avLst>
          </a:prstGeom>
          <a:solidFill>
            <a:srgbClr val="33928A"/>
          </a:solidFill>
          <a:ln>
            <a:noFill/>
          </a:ln>
        </p:spPr>
        <p:txBody>
          <a:bodyPr lIns="91425" tIns="0" rIns="91425" bIns="0" anchor="t" anchorCtr="0">
            <a:noAutofit/>
          </a:bodyPr>
          <a:lstStyle/>
          <a:p>
            <a:pPr marL="0" marR="0" lvl="0" indent="0" algn="ctr" rtl="0">
              <a:lnSpc>
                <a:spcPct val="100000"/>
              </a:lnSpc>
              <a:spcBef>
                <a:spcPts val="0"/>
              </a:spcBef>
              <a:spcAft>
                <a:spcPts val="0"/>
              </a:spcAft>
              <a:buClr>
                <a:srgbClr val="F2F2F2"/>
              </a:buClr>
              <a:buSzPct val="25000"/>
              <a:buFont typeface="Calibri"/>
              <a:buNone/>
            </a:pPr>
            <a:r>
              <a:rPr lang="en-US" sz="1000" b="1" i="0" u="none" strike="noStrike" cap="none" dirty="0">
                <a:solidFill>
                  <a:srgbClr val="F2F2F2"/>
                </a:solidFill>
                <a:latin typeface="Calibri"/>
                <a:ea typeface="Calibri"/>
                <a:cs typeface="Calibri"/>
                <a:sym typeface="Calibri"/>
                <a:rtl val="0"/>
              </a:rPr>
              <a:t>Blob Store</a:t>
            </a:r>
          </a:p>
        </p:txBody>
      </p:sp>
      <p:pic>
        <p:nvPicPr>
          <p:cNvPr id="49" name="Shape 538"/>
          <p:cNvPicPr preferRelativeResize="0"/>
          <p:nvPr/>
        </p:nvPicPr>
        <p:blipFill rotWithShape="1">
          <a:blip r:embed="rId4">
            <a:alphaModFix/>
          </a:blip>
          <a:srcRect b="-4013"/>
          <a:stretch/>
        </p:blipFill>
        <p:spPr>
          <a:xfrm>
            <a:off x="68218" y="4416253"/>
            <a:ext cx="1010802" cy="527415"/>
          </a:xfrm>
          <a:prstGeom prst="rect">
            <a:avLst/>
          </a:prstGeom>
          <a:noFill/>
          <a:ln>
            <a:noFill/>
          </a:ln>
        </p:spPr>
      </p:pic>
      <p:pic>
        <p:nvPicPr>
          <p:cNvPr id="50" name="Shape 539"/>
          <p:cNvPicPr preferRelativeResize="0"/>
          <p:nvPr/>
        </p:nvPicPr>
        <p:blipFill rotWithShape="1">
          <a:blip r:embed="rId4">
            <a:alphaModFix/>
          </a:blip>
          <a:srcRect b="-4013"/>
          <a:stretch/>
        </p:blipFill>
        <p:spPr>
          <a:xfrm>
            <a:off x="1100400" y="4416253"/>
            <a:ext cx="1010802" cy="527415"/>
          </a:xfrm>
          <a:prstGeom prst="rect">
            <a:avLst/>
          </a:prstGeom>
          <a:noFill/>
          <a:ln>
            <a:noFill/>
          </a:ln>
        </p:spPr>
      </p:pic>
      <p:pic>
        <p:nvPicPr>
          <p:cNvPr id="51" name="Shape 540"/>
          <p:cNvPicPr preferRelativeResize="0"/>
          <p:nvPr/>
        </p:nvPicPr>
        <p:blipFill rotWithShape="1">
          <a:blip r:embed="rId4">
            <a:alphaModFix/>
          </a:blip>
          <a:srcRect b="-4013"/>
          <a:stretch/>
        </p:blipFill>
        <p:spPr>
          <a:xfrm>
            <a:off x="2168255" y="4416253"/>
            <a:ext cx="1010802" cy="527415"/>
          </a:xfrm>
          <a:prstGeom prst="rect">
            <a:avLst/>
          </a:prstGeom>
          <a:noFill/>
          <a:ln>
            <a:noFill/>
          </a:ln>
        </p:spPr>
      </p:pic>
      <p:pic>
        <p:nvPicPr>
          <p:cNvPr id="52" name="Shape 544"/>
          <p:cNvPicPr preferRelativeResize="0"/>
          <p:nvPr/>
        </p:nvPicPr>
        <p:blipFill rotWithShape="1">
          <a:blip r:embed="rId5">
            <a:alphaModFix/>
          </a:blip>
          <a:srcRect/>
          <a:stretch/>
        </p:blipFill>
        <p:spPr>
          <a:xfrm>
            <a:off x="255567" y="4565584"/>
            <a:ext cx="648220" cy="164130"/>
          </a:xfrm>
          <a:prstGeom prst="rect">
            <a:avLst/>
          </a:prstGeom>
          <a:noFill/>
          <a:ln>
            <a:noFill/>
          </a:ln>
        </p:spPr>
      </p:pic>
      <p:pic>
        <p:nvPicPr>
          <p:cNvPr id="53" name="Shape 545"/>
          <p:cNvPicPr preferRelativeResize="0"/>
          <p:nvPr/>
        </p:nvPicPr>
        <p:blipFill rotWithShape="1">
          <a:blip r:embed="rId6">
            <a:alphaModFix/>
          </a:blip>
          <a:srcRect/>
          <a:stretch/>
        </p:blipFill>
        <p:spPr>
          <a:xfrm>
            <a:off x="2344612" y="4537728"/>
            <a:ext cx="542436" cy="219842"/>
          </a:xfrm>
          <a:prstGeom prst="rect">
            <a:avLst/>
          </a:prstGeom>
          <a:noFill/>
          <a:ln>
            <a:noFill/>
          </a:ln>
        </p:spPr>
      </p:pic>
      <p:pic>
        <p:nvPicPr>
          <p:cNvPr id="54" name="Shape 546"/>
          <p:cNvPicPr preferRelativeResize="0"/>
          <p:nvPr/>
        </p:nvPicPr>
        <p:blipFill rotWithShape="1">
          <a:blip r:embed="rId7">
            <a:alphaModFix/>
          </a:blip>
          <a:srcRect l="4286"/>
          <a:stretch/>
        </p:blipFill>
        <p:spPr>
          <a:xfrm>
            <a:off x="1273269" y="4548629"/>
            <a:ext cx="596066" cy="198040"/>
          </a:xfrm>
          <a:prstGeom prst="rect">
            <a:avLst/>
          </a:prstGeom>
          <a:noFill/>
          <a:ln>
            <a:noFill/>
          </a:ln>
        </p:spPr>
      </p:pic>
      <p:pic>
        <p:nvPicPr>
          <p:cNvPr id="55" name="Shape 540"/>
          <p:cNvPicPr preferRelativeResize="0"/>
          <p:nvPr/>
        </p:nvPicPr>
        <p:blipFill rotWithShape="1">
          <a:blip r:embed="rId4">
            <a:alphaModFix/>
          </a:blip>
          <a:srcRect b="-4013"/>
          <a:stretch/>
        </p:blipFill>
        <p:spPr>
          <a:xfrm>
            <a:off x="3221427" y="4416253"/>
            <a:ext cx="1010802" cy="527415"/>
          </a:xfrm>
          <a:prstGeom prst="rect">
            <a:avLst/>
          </a:prstGeom>
          <a:noFill/>
          <a:ln>
            <a:noFill/>
          </a:ln>
        </p:spPr>
      </p:pic>
      <p:pic>
        <p:nvPicPr>
          <p:cNvPr id="56" name="Picture 55"/>
          <p:cNvPicPr>
            <a:picLocks noChangeAspect="1"/>
          </p:cNvPicPr>
          <p:nvPr/>
        </p:nvPicPr>
        <p:blipFill>
          <a:blip r:embed="rId8"/>
          <a:stretch>
            <a:fillRect/>
          </a:stretch>
        </p:blipFill>
        <p:spPr>
          <a:xfrm>
            <a:off x="3385665" y="4540940"/>
            <a:ext cx="643491" cy="213419"/>
          </a:xfrm>
          <a:prstGeom prst="rect">
            <a:avLst/>
          </a:prstGeom>
        </p:spPr>
      </p:pic>
      <p:pic>
        <p:nvPicPr>
          <p:cNvPr id="57" name="Shape 540"/>
          <p:cNvPicPr preferRelativeResize="0"/>
          <p:nvPr/>
        </p:nvPicPr>
        <p:blipFill rotWithShape="1">
          <a:blip r:embed="rId4">
            <a:alphaModFix/>
          </a:blip>
          <a:srcRect b="-4013"/>
          <a:stretch/>
        </p:blipFill>
        <p:spPr>
          <a:xfrm>
            <a:off x="4277508" y="4416253"/>
            <a:ext cx="1010802" cy="527415"/>
          </a:xfrm>
          <a:prstGeom prst="rect">
            <a:avLst/>
          </a:prstGeom>
          <a:noFill/>
          <a:ln>
            <a:noFill/>
          </a:ln>
        </p:spPr>
      </p:pic>
      <p:pic>
        <p:nvPicPr>
          <p:cNvPr id="58" name="Picture 57"/>
          <p:cNvPicPr>
            <a:picLocks noChangeAspect="1"/>
          </p:cNvPicPr>
          <p:nvPr/>
        </p:nvPicPr>
        <p:blipFill>
          <a:blip r:embed="rId9"/>
          <a:stretch>
            <a:fillRect/>
          </a:stretch>
        </p:blipFill>
        <p:spPr>
          <a:xfrm>
            <a:off x="4491450" y="4525507"/>
            <a:ext cx="510548" cy="245063"/>
          </a:xfrm>
          <a:prstGeom prst="rect">
            <a:avLst/>
          </a:prstGeom>
        </p:spPr>
      </p:pic>
      <p:cxnSp>
        <p:nvCxnSpPr>
          <p:cNvPr id="63" name="Shape 541"/>
          <p:cNvCxnSpPr>
            <a:stCxn id="547" idx="2"/>
            <a:endCxn id="57" idx="0"/>
          </p:cNvCxnSpPr>
          <p:nvPr/>
        </p:nvCxnSpPr>
        <p:spPr>
          <a:xfrm rot="16200000" flipH="1">
            <a:off x="3468158" y="3101502"/>
            <a:ext cx="338988" cy="2290513"/>
          </a:xfrm>
          <a:prstGeom prst="bentConnector3">
            <a:avLst>
              <a:gd name="adj1" fmla="val 50000"/>
            </a:avLst>
          </a:prstGeom>
          <a:noFill/>
          <a:ln w="19050" cap="flat" cmpd="sng">
            <a:solidFill>
              <a:schemeClr val="bg1">
                <a:lumMod val="85000"/>
              </a:schemeClr>
            </a:solidFill>
            <a:prstDash val="solid"/>
            <a:round/>
            <a:headEnd type="none" w="med" len="med"/>
            <a:tailEnd type="stealth" w="lg" len="lg"/>
          </a:ln>
        </p:spPr>
      </p:cxnSp>
    </p:spTree>
    <p:extLst>
      <p:ext uri="{BB962C8B-B14F-4D97-AF65-F5344CB8AC3E}">
        <p14:creationId xmlns:p14="http://schemas.microsoft.com/office/powerpoint/2010/main" val="1721885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theme/theme1.xml><?xml version="1.0" encoding="utf-8"?>
<a:theme xmlns:a="http://schemas.openxmlformats.org/drawingml/2006/main" name="Pivotal_interim_040113_template_">
  <a:themeElements>
    <a:clrScheme name="custom 19">
      <a:dk1>
        <a:srgbClr val="4D4D4D"/>
      </a:dk1>
      <a:lt1>
        <a:srgbClr val="FFFFFF"/>
      </a:lt1>
      <a:dk2>
        <a:srgbClr val="008881"/>
      </a:dk2>
      <a:lt2>
        <a:srgbClr val="000000"/>
      </a:lt2>
      <a:accent1>
        <a:srgbClr val="33928A"/>
      </a:accent1>
      <a:accent2>
        <a:srgbClr val="3EA7BC"/>
      </a:accent2>
      <a:accent3>
        <a:srgbClr val="F27C3A"/>
      </a:accent3>
      <a:accent4>
        <a:srgbClr val="AEBF2F"/>
      </a:accent4>
      <a:accent5>
        <a:srgbClr val="007CA2"/>
      </a:accent5>
      <a:accent6>
        <a:srgbClr val="705D8B"/>
      </a:accent6>
      <a:hlink>
        <a:srgbClr val="3EA7BC"/>
      </a:hlink>
      <a:folHlink>
        <a:srgbClr val="4D4D4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custom 19">
      <a:dk1>
        <a:srgbClr val="4D4D4D"/>
      </a:dk1>
      <a:lt1>
        <a:srgbClr val="FFFFFF"/>
      </a:lt1>
      <a:dk2>
        <a:srgbClr val="008881"/>
      </a:dk2>
      <a:lt2>
        <a:srgbClr val="000000"/>
      </a:lt2>
      <a:accent1>
        <a:srgbClr val="33928A"/>
      </a:accent1>
      <a:accent2>
        <a:srgbClr val="3EA7BC"/>
      </a:accent2>
      <a:accent3>
        <a:srgbClr val="F27C3A"/>
      </a:accent3>
      <a:accent4>
        <a:srgbClr val="AEBF2F"/>
      </a:accent4>
      <a:accent5>
        <a:srgbClr val="007CA2"/>
      </a:accent5>
      <a:accent6>
        <a:srgbClr val="705D8B"/>
      </a:accent6>
      <a:hlink>
        <a:srgbClr val="3EA7BC"/>
      </a:hlink>
      <a:folHlink>
        <a:srgbClr val="4D4D4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79659</TotalTime>
  <Words>5911</Words>
  <Application>Microsoft Macintosh PowerPoint</Application>
  <PresentationFormat>On-screen Show (16:9)</PresentationFormat>
  <Paragraphs>937</Paragraphs>
  <Slides>49</Slides>
  <Notes>49</Notes>
  <HiddenSlides>1</HiddenSlides>
  <MMClips>0</MMClips>
  <ScaleCrop>false</ScaleCrop>
  <HeadingPairs>
    <vt:vector size="6" baseType="variant">
      <vt:variant>
        <vt:lpstr>Fonts Used</vt:lpstr>
      </vt:variant>
      <vt:variant>
        <vt:i4>14</vt:i4>
      </vt:variant>
      <vt:variant>
        <vt:lpstr>Theme</vt:lpstr>
      </vt:variant>
      <vt:variant>
        <vt:i4>2</vt:i4>
      </vt:variant>
      <vt:variant>
        <vt:lpstr>Slide Titles</vt:lpstr>
      </vt:variant>
      <vt:variant>
        <vt:i4>49</vt:i4>
      </vt:variant>
    </vt:vector>
  </HeadingPairs>
  <TitlesOfParts>
    <vt:vector size="65" baseType="lpstr">
      <vt:lpstr>Avenir Next</vt:lpstr>
      <vt:lpstr>Calibri</vt:lpstr>
      <vt:lpstr>Courier</vt:lpstr>
      <vt:lpstr>Courier New</vt:lpstr>
      <vt:lpstr>Helvetica</vt:lpstr>
      <vt:lpstr>Lucida Grande</vt:lpstr>
      <vt:lpstr>Noto Sans Symbols</vt:lpstr>
      <vt:lpstr>Noto Symbol</vt:lpstr>
      <vt:lpstr>Proxima Nova</vt:lpstr>
      <vt:lpstr>Proxima Nova Semibold</vt:lpstr>
      <vt:lpstr>Source Sans Pro</vt:lpstr>
      <vt:lpstr>Verdana</vt:lpstr>
      <vt:lpstr>Wingdings</vt:lpstr>
      <vt:lpstr>Arial</vt:lpstr>
      <vt:lpstr>Pivotal_interim_040113_template_</vt:lpstr>
      <vt:lpstr>Custom Theme</vt:lpstr>
      <vt:lpstr>PowerPoint Presentation</vt:lpstr>
      <vt:lpstr>PowerPoint Presentation</vt:lpstr>
      <vt:lpstr>Cloud Native Application Platforms</vt:lpstr>
      <vt:lpstr>PowerPoint Presentation</vt:lpstr>
      <vt:lpstr>How Pivotal Can Help</vt:lpstr>
      <vt:lpstr>PowerPoint Presentation</vt:lpstr>
      <vt:lpstr>A platform for keeping promises</vt:lpstr>
      <vt:lpstr>PowerPoint Presentation</vt:lpstr>
      <vt:lpstr>Elastic Runtime Architecture</vt:lpstr>
      <vt:lpstr>CLI – Command Line Interface</vt:lpstr>
      <vt:lpstr>Pushing an Application</vt:lpstr>
      <vt:lpstr>PowerPoint Presentation</vt:lpstr>
      <vt:lpstr>PowerPoint Presentation</vt:lpstr>
      <vt:lpstr>Application Staging</vt:lpstr>
      <vt:lpstr>PowerPoint Presentation</vt:lpstr>
      <vt:lpstr>Deploying an Application and containers</vt:lpstr>
      <vt:lpstr>Application scaling</vt:lpstr>
      <vt:lpstr>PowerPoint Presentation</vt:lpstr>
      <vt:lpstr>Pivotal Cloud Foundry</vt:lpstr>
      <vt:lpstr>Orgs, Spaces, Users and Quotas</vt:lpstr>
      <vt:lpstr>Organizations</vt:lpstr>
      <vt:lpstr>Spaces</vt:lpstr>
      <vt:lpstr>Quotas and Plans</vt:lpstr>
      <vt:lpstr>PowerPoint Presentation</vt:lpstr>
      <vt:lpstr>Pivotal Cloud Foundry</vt:lpstr>
      <vt:lpstr>What is a Service</vt:lpstr>
      <vt:lpstr>Two Types of Services</vt:lpstr>
      <vt:lpstr>Rapid self-service provisioning</vt:lpstr>
      <vt:lpstr>Creating and Binding a Service</vt:lpstr>
      <vt:lpstr>PowerPoint Presentation</vt:lpstr>
      <vt:lpstr>Pivotal Cloud Foundry</vt:lpstr>
      <vt:lpstr>HA 1 - Failed Application Instances Replaced</vt:lpstr>
      <vt:lpstr>HA 2 - Elastic Runtime Processes are Monitored</vt:lpstr>
      <vt:lpstr>HA 2 - Elastic Runtime Processes are Monitored</vt:lpstr>
      <vt:lpstr>HA 2 - Elastic Runtime Processes are Monitored</vt:lpstr>
      <vt:lpstr>HA 3 - VMs are Monitored</vt:lpstr>
      <vt:lpstr>HA 3 - VMs are Monitored</vt:lpstr>
      <vt:lpstr>HA 3 - VMs are Monitored</vt:lpstr>
      <vt:lpstr>HA 4 - Application Instances and Availability Zones</vt:lpstr>
      <vt:lpstr>How Pivotal CF enables four layers of HA </vt:lpstr>
      <vt:lpstr>Pivotal Cloud Foundry = Enterprise-grade Platform</vt:lpstr>
      <vt:lpstr>PowerPoint Presentation</vt:lpstr>
      <vt:lpstr>Visibility Through Logs and Metrics</vt:lpstr>
      <vt:lpstr>Platform Operations Logging</vt:lpstr>
      <vt:lpstr>Application Operations Logging &amp; Metrics</vt:lpstr>
      <vt:lpstr>PowerPoint Presentation</vt:lpstr>
      <vt:lpstr>PowerPoint Presentation</vt:lpstr>
      <vt:lpstr>Hands-on Lab Instructions</vt:lpstr>
      <vt:lpstr>PowerPoint Presentation</vt:lpstr>
    </vt:vector>
  </TitlesOfParts>
  <LinksUpToDate>false</LinksUpToDate>
  <SharedDoc>false</SharedDoc>
  <HyperlinksChanged>false</HyperlinksChanged>
  <AppVersion>15.0041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Spring XD</dc:title>
  <cp:lastModifiedBy>Chris Busch</cp:lastModifiedBy>
  <cp:revision>495</cp:revision>
  <cp:lastPrinted>2016-10-11T15:48:53Z</cp:lastPrinted>
  <dcterms:modified xsi:type="dcterms:W3CDTF">2017-12-20T13:02:20Z</dcterms:modified>
</cp:coreProperties>
</file>